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notesSlides/notesSlide3.xml" ContentType="application/vnd.openxmlformats-officedocument.presentationml.notesSlid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21.xml" ContentType="application/vnd.openxmlformats-officedocument.themeOverr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22.xml" ContentType="application/vnd.openxmlformats-officedocument.themeOverride+xml"/>
  <Override PartName="/ppt/notesSlides/notesSlide5.xml" ContentType="application/vnd.openxmlformats-officedocument.presentationml.notesSlid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23.xml" ContentType="application/vnd.openxmlformats-officedocument.themeOverrid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4.xml" ContentType="application/vnd.openxmlformats-officedocument.themeOverride+xml"/>
  <Override PartName="/ppt/notesSlides/notesSlide6.xml" ContentType="application/vnd.openxmlformats-officedocument.presentationml.notesSlide+xml"/>
  <Override PartName="/ppt/charts/chart26.xml" ContentType="application/vnd.openxmlformats-officedocument.drawingml.chart+xml"/>
  <Override PartName="/ppt/theme/themeOverride25.xml" ContentType="application/vnd.openxmlformats-officedocument.themeOverride+xml"/>
  <Override PartName="/ppt/notesSlides/notesSlide7.xml" ContentType="application/vnd.openxmlformats-officedocument.presentationml.notesSlide+xml"/>
  <Override PartName="/ppt/charts/chart27.xml" ContentType="application/vnd.openxmlformats-officedocument.drawingml.chart+xml"/>
  <Override PartName="/ppt/theme/themeOverride26.xml" ContentType="application/vnd.openxmlformats-officedocument.themeOverride+xml"/>
  <Override PartName="/ppt/notesSlides/notesSlide8.xml" ContentType="application/vnd.openxmlformats-officedocument.presentationml.notesSlide+xml"/>
  <Override PartName="/ppt/charts/chart2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7.xml" ContentType="application/vnd.openxmlformats-officedocument.themeOverride+xml"/>
  <Override PartName="/ppt/charts/chart2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8.xml" ContentType="application/vnd.openxmlformats-officedocument.themeOverride+xml"/>
  <Override PartName="/ppt/charts/chart3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9.xml" ContentType="application/vnd.openxmlformats-officedocument.themeOverride+xml"/>
  <Override PartName="/ppt/charts/chart3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30.xml" ContentType="application/vnd.openxmlformats-officedocument.themeOverride+xml"/>
  <Override PartName="/ppt/notesSlides/notesSlide9.xml" ContentType="application/vnd.openxmlformats-officedocument.presentationml.notesSlide+xml"/>
  <Override PartName="/ppt/charts/chart3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31.xml" ContentType="application/vnd.openxmlformats-officedocument.themeOverride+xml"/>
  <Override PartName="/ppt/charts/chart33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32.xml" ContentType="application/vnd.openxmlformats-officedocument.themeOverride+xml"/>
  <Override PartName="/ppt/charts/chart34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33.xml" ContentType="application/vnd.openxmlformats-officedocument.themeOverride+xml"/>
  <Override PartName="/ppt/charts/chart35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34.xml" ContentType="application/vnd.openxmlformats-officedocument.themeOverride+xml"/>
  <Override PartName="/ppt/notesSlides/notesSlide10.xml" ContentType="application/vnd.openxmlformats-officedocument.presentationml.notesSlide+xml"/>
  <Override PartName="/ppt/charts/chart36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35.xml" ContentType="application/vnd.openxmlformats-officedocument.themeOverride+xml"/>
  <Override PartName="/ppt/charts/chart3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6.xml" ContentType="application/vnd.openxmlformats-officedocument.themeOverride+xml"/>
  <Override PartName="/ppt/charts/chart3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7.xml" ContentType="application/vnd.openxmlformats-officedocument.themeOverride+xml"/>
  <Override PartName="/ppt/charts/chart3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8.xml" ContentType="application/vnd.openxmlformats-officedocument.themeOverride+xml"/>
  <Override PartName="/ppt/notesSlides/notesSlide11.xml" ContentType="application/vnd.openxmlformats-officedocument.presentationml.notesSlide+xml"/>
  <Override PartName="/ppt/charts/chart40.xml" ContentType="application/vnd.openxmlformats-officedocument.drawingml.chart+xml"/>
  <Override PartName="/ppt/notesSlides/notesSlide12.xml" ContentType="application/vnd.openxmlformats-officedocument.presentationml.notesSlide+xml"/>
  <Override PartName="/ppt/charts/chart41.xml" ContentType="application/vnd.openxmlformats-officedocument.drawingml.chart+xml"/>
  <Override PartName="/ppt/notesSlides/notesSlide13.xml" ContentType="application/vnd.openxmlformats-officedocument.presentationml.notesSlide+xml"/>
  <Override PartName="/ppt/charts/chart42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9.xml" ContentType="application/vnd.openxmlformats-officedocument.themeOverride+xml"/>
  <Override PartName="/ppt/drawings/drawing1.xml" ContentType="application/vnd.openxmlformats-officedocument.drawingml.chartshapes+xml"/>
  <Override PartName="/ppt/charts/chart43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40.xml" ContentType="application/vnd.openxmlformats-officedocument.themeOverride+xml"/>
  <Override PartName="/ppt/drawings/drawing2.xml" ContentType="application/vnd.openxmlformats-officedocument.drawingml.chartshapes+xml"/>
  <Override PartName="/ppt/charts/chart44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41.xml" ContentType="application/vnd.openxmlformats-officedocument.themeOverride+xml"/>
  <Override PartName="/ppt/charts/chart45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4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6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43.xml" ContentType="application/vnd.openxmlformats-officedocument.themeOverride+xml"/>
  <Override PartName="/ppt/charts/chart47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44.xml" ContentType="application/vnd.openxmlformats-officedocument.themeOverride+xml"/>
  <Override PartName="/ppt/charts/chart48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45.xml" ContentType="application/vnd.openxmlformats-officedocument.themeOverride+xml"/>
  <Override PartName="/ppt/charts/chart49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6.xml" ContentType="application/vnd.openxmlformats-officedocument.themeOverride+xml"/>
  <Override PartName="/ppt/notesSlides/notesSlide17.xml" ContentType="application/vnd.openxmlformats-officedocument.presentationml.notesSlide+xml"/>
  <Override PartName="/ppt/charts/chart50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47.xml" ContentType="application/vnd.openxmlformats-officedocument.themeOverride+xml"/>
  <Override PartName="/ppt/notesSlides/notesSlide18.xml" ContentType="application/vnd.openxmlformats-officedocument.presentationml.notesSlide+xml"/>
  <Override PartName="/ppt/charts/chart51.xml" ContentType="application/vnd.openxmlformats-officedocument.drawingml.chart+xml"/>
  <Override PartName="/ppt/theme/themeOverride48.xml" ContentType="application/vnd.openxmlformats-officedocument.themeOverride+xml"/>
  <Override PartName="/ppt/drawings/drawing3.xml" ContentType="application/vnd.openxmlformats-officedocument.drawingml.chartshapes+xml"/>
  <Override PartName="/ppt/charts/chart5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49.xml" ContentType="application/vnd.openxmlformats-officedocument.themeOverride+xml"/>
  <Override PartName="/ppt/notesSlides/notesSlide19.xml" ContentType="application/vnd.openxmlformats-officedocument.presentationml.notesSlide+xml"/>
  <Override PartName="/ppt/charts/chart5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50.xml" ContentType="application/vnd.openxmlformats-officedocument.themeOverride+xml"/>
  <Override PartName="/ppt/charts/chart54.xml" ContentType="application/vnd.openxmlformats-officedocument.drawingml.chart+xml"/>
  <Override PartName="/ppt/theme/themeOverride51.xml" ContentType="application/vnd.openxmlformats-officedocument.themeOverride+xml"/>
  <Override PartName="/ppt/notesSlides/notesSlide20.xml" ContentType="application/vnd.openxmlformats-officedocument.presentationml.notesSlide+xml"/>
  <Override PartName="/ppt/charts/chart5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52.xml" ContentType="application/vnd.openxmlformats-officedocument.themeOverride+xml"/>
  <Override PartName="/ppt/charts/chart5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53.xml" ContentType="application/vnd.openxmlformats-officedocument.themeOverride+xml"/>
  <Override PartName="/ppt/notesSlides/notesSlide21.xml" ContentType="application/vnd.openxmlformats-officedocument.presentationml.notesSlide+xml"/>
  <Override PartName="/ppt/charts/chart5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54.xml" ContentType="application/vnd.openxmlformats-officedocument.themeOverride+xml"/>
  <Override PartName="/ppt/charts/chart5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55.xml" ContentType="application/vnd.openxmlformats-officedocument.themeOverride+xml"/>
  <Override PartName="/ppt/notesSlides/notesSlide22.xml" ContentType="application/vnd.openxmlformats-officedocument.presentationml.notesSlide+xml"/>
  <Override PartName="/ppt/charts/chart59.xml" ContentType="application/vnd.openxmlformats-officedocument.drawingml.chart+xml"/>
  <Override PartName="/ppt/theme/themeOverride56.xml" ContentType="application/vnd.openxmlformats-officedocument.themeOverride+xml"/>
  <Override PartName="/ppt/drawings/drawing4.xml" ContentType="application/vnd.openxmlformats-officedocument.drawingml.chartshapes+xml"/>
  <Override PartName="/ppt/charts/chart6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57.xml" ContentType="application/vnd.openxmlformats-officedocument.themeOverride+xml"/>
  <Override PartName="/ppt/notesSlides/notesSlide23.xml" ContentType="application/vnd.openxmlformats-officedocument.presentationml.notesSlide+xml"/>
  <Override PartName="/ppt/charts/chart6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58.xml" ContentType="application/vnd.openxmlformats-officedocument.themeOverride+xml"/>
  <Override PartName="/ppt/charts/chart6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59.xml" ContentType="application/vnd.openxmlformats-officedocument.themeOverride+xml"/>
  <Override PartName="/ppt/notesSlides/notesSlide24.xml" ContentType="application/vnd.openxmlformats-officedocument.presentationml.notesSlide+xml"/>
  <Override PartName="/ppt/charts/chart63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60.xml" ContentType="application/vnd.openxmlformats-officedocument.themeOverride+xml"/>
  <Override PartName="/ppt/charts/chart64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61.xml" ContentType="application/vnd.openxmlformats-officedocument.themeOverride+xml"/>
  <Override PartName="/ppt/charts/chart65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6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66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63.xml" ContentType="application/vnd.openxmlformats-officedocument.themeOverride+xml"/>
  <Override PartName="/ppt/drawings/drawing5.xml" ContentType="application/vnd.openxmlformats-officedocument.drawingml.chartshapes+xml"/>
  <Override PartName="/ppt/charts/chart67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heme/themeOverride64.xml" ContentType="application/vnd.openxmlformats-officedocument.themeOverride+xml"/>
  <Override PartName="/ppt/charts/chart68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65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4452" r:id="rId2"/>
    <p:sldId id="4454" r:id="rId3"/>
    <p:sldId id="5293" r:id="rId4"/>
    <p:sldId id="259" r:id="rId5"/>
    <p:sldId id="267" r:id="rId6"/>
    <p:sldId id="269" r:id="rId7"/>
    <p:sldId id="271" r:id="rId8"/>
    <p:sldId id="273" r:id="rId9"/>
    <p:sldId id="4450" r:id="rId10"/>
    <p:sldId id="4453" r:id="rId11"/>
    <p:sldId id="4455" r:id="rId12"/>
    <p:sldId id="5213" r:id="rId13"/>
    <p:sldId id="5214" r:id="rId14"/>
    <p:sldId id="5284" r:id="rId15"/>
    <p:sldId id="5285" r:id="rId16"/>
    <p:sldId id="5258" r:id="rId17"/>
    <p:sldId id="5260" r:id="rId18"/>
    <p:sldId id="5256" r:id="rId19"/>
    <p:sldId id="5257" r:id="rId20"/>
    <p:sldId id="5261" r:id="rId21"/>
    <p:sldId id="5286" r:id="rId22"/>
    <p:sldId id="4456" r:id="rId23"/>
    <p:sldId id="5262" r:id="rId24"/>
    <p:sldId id="5263" r:id="rId25"/>
    <p:sldId id="5287" r:id="rId26"/>
    <p:sldId id="5264" r:id="rId27"/>
    <p:sldId id="4451" r:id="rId28"/>
    <p:sldId id="4457" r:id="rId29"/>
    <p:sldId id="5266" r:id="rId30"/>
    <p:sldId id="5267" r:id="rId31"/>
    <p:sldId id="5268" r:id="rId32"/>
    <p:sldId id="5269" r:id="rId33"/>
    <p:sldId id="5270" r:id="rId34"/>
    <p:sldId id="5271" r:id="rId35"/>
    <p:sldId id="5272" r:id="rId36"/>
    <p:sldId id="5273" r:id="rId37"/>
    <p:sldId id="5274" r:id="rId38"/>
    <p:sldId id="5275" r:id="rId39"/>
    <p:sldId id="5276" r:id="rId40"/>
    <p:sldId id="5277" r:id="rId41"/>
    <p:sldId id="260" r:id="rId42"/>
    <p:sldId id="5281" r:id="rId43"/>
    <p:sldId id="5282" r:id="rId44"/>
    <p:sldId id="5283" r:id="rId45"/>
    <p:sldId id="5294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9F"/>
    <a:srgbClr val="B24E2B"/>
    <a:srgbClr val="E56835"/>
    <a:srgbClr val="F4993E"/>
    <a:srgbClr val="92ABBC"/>
    <a:srgbClr val="2E5087"/>
    <a:srgbClr val="182945"/>
    <a:srgbClr val="BD562C"/>
    <a:srgbClr val="3D6EC2"/>
    <a:srgbClr val="CDD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2"/>
    <p:restoredTop sz="93712"/>
  </p:normalViewPr>
  <p:slideViewPr>
    <p:cSldViewPr snapToGrid="0">
      <p:cViewPr>
        <p:scale>
          <a:sx n="44" d="100"/>
          <a:sy n="44" d="100"/>
        </p:scale>
        <p:origin x="1308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\\corp.budimex.net\WARSZAWA-01\Grupy\FI_Analizy_Strategiczne\Relacje%20Inwestorskie\Investor%20Presentation%20FY'22\Dane%20&#378;r&#243;dlowe\Ceny%20materia&#322;&#243;w\202212_Material_prices_new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corp.budimex.net\WARSZAWA-01\Grupy\FI_Analizy_Strategiczne\Relacje%20Inwestorskie\Investor%20Presentation%20FY'22\Dane%20&#378;r&#243;dlowe\Ceny%20materia&#322;&#243;w\202212_Material_prices_new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\\corp.budimex.net\WARSZAWA-01\Grupy\FI_Analizy_Strategiczne\Relacje%20Inwestorskie\Investor%20Presentation%20FY'22\Dane%20&#378;r&#243;dlowe\Ceny%20materia&#322;&#243;w\202212_Material_prices_new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corp.budimex.net\WARSZAWA-01\Grupy\FI_Analizy_Strategiczne\Relacje%20Inwestorskie\Investor%20Presentation%20FY'22\Dane%20&#378;r&#243;dlowe\Ceny%20materia&#322;&#243;w\202212_Material_prices_new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budimex.net\WARSZAWA-01\Grupy\FI_Analizy_Strategiczne\Relacje%20Inwestorskie\Investor%20Presentation%20FY'22\Dane%20&#378;r&#243;dlowe\Slajd%20wynikowy%20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5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2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4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5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6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7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8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9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30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31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32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3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TRIX\Account\Budimex\56977-%20prezentacja%20wynik&#243;w%20finansowych%20II%20Kw\mail\07_08\slajdy%20wynikowe\202206_dividends_paid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TRIX\Account\Budimex\56977-%20prezentacja%20wynik&#243;w%20finansowych%20II%20Kw\mail\07_08\slajdy%20wynikowe\202206_dividends_paid.xlsx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3.xml"/><Relationship Id="rId1" Type="http://schemas.microsoft.com/office/2011/relationships/chartStyle" Target="style3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34.xml"/><Relationship Id="rId1" Type="http://schemas.microsoft.com/office/2011/relationships/chartStyle" Target="style3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package" Target="../embeddings/Microsoft_Excel_Worksheet42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48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9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package" Target="../embeddings/Microsoft_Excel_Worksheet44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0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package" Target="../embeddings/Microsoft_Excel_Worksheet45.xlsx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2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package" Target="../embeddings/Microsoft_Excel_Worksheet47.xlsx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3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package" Target="../embeddings/Microsoft_Excel_Worksheet48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4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package" Target="../embeddings/Microsoft_Excel_Worksheet49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5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package" Target="../embeddings/Microsoft_Excel_Worksheet50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5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7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package" Target="../embeddings/Microsoft_Excel_Worksheet52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8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package" Target="../embeddings/Microsoft_Excel_Worksheet53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9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package" Target="../embeddings/Microsoft_Excel_Worksheet54.xlsx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0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package" Target="../embeddings/Microsoft_Excel_Worksheet55.xlsx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1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package" Target="../embeddings/Microsoft_Excel_Worksheet56.xlsx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2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package" Target="../embeddings/Microsoft_Excel_Worksheet57.xlsx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3.xml"/><Relationship Id="rId2" Type="http://schemas.microsoft.com/office/2011/relationships/chartColorStyle" Target="colors54.xml"/><Relationship Id="rId1" Type="http://schemas.microsoft.com/office/2011/relationships/chartStyle" Target="style54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58.xlsx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4.xml"/><Relationship Id="rId2" Type="http://schemas.microsoft.com/office/2011/relationships/chartColorStyle" Target="colors55.xml"/><Relationship Id="rId1" Type="http://schemas.microsoft.com/office/2011/relationships/chartStyle" Target="style55.xml"/><Relationship Id="rId4" Type="http://schemas.openxmlformats.org/officeDocument/2006/relationships/package" Target="../embeddings/Microsoft_Excel_Worksheet59.xlsx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5.xm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package" Target="../embeddings/Microsoft_Excel_Worksheet60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53091888137746"/>
          <c:y val="0.16667342323101692"/>
          <c:w val="0.87748371191862806"/>
          <c:h val="0.6586973385105197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B4BC3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033401089868281E-2"/>
                  <c:y val="-2.7403556204801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01-FA47-9E46-01F6CA1C6CEE}"/>
                </c:ext>
              </c:extLst>
            </c:dLbl>
            <c:dLbl>
              <c:idx val="15"/>
              <c:layout>
                <c:manualLayout>
                  <c:x val="-0.40042819532353457"/>
                  <c:y val="-3.4241228973974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01-FA47-9E46-01F6CA1C6CEE}"/>
                </c:ext>
              </c:extLst>
            </c:dLbl>
            <c:dLbl>
              <c:idx val="21"/>
              <c:layout>
                <c:manualLayout>
                  <c:x val="-9.1457766874607063E-2"/>
                  <c:y val="-3.4239669056074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01-FA47-9E46-01F6CA1C6CEE}"/>
                </c:ext>
              </c:extLst>
            </c:dLbl>
            <c:dLbl>
              <c:idx val="39"/>
              <c:layout>
                <c:manualLayout>
                  <c:x val="0"/>
                  <c:y val="-3.7679889781602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01-FA47-9E46-01F6CA1C6C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Arkusz1!$A$2:$A$42</c:f>
              <c:numCache>
                <c:formatCode>m/d/yyyy</c:formatCode>
                <c:ptCount val="41"/>
                <c:pt idx="0">
                  <c:v>41284</c:v>
                </c:pt>
                <c:pt idx="1">
                  <c:v>41311</c:v>
                </c:pt>
                <c:pt idx="2">
                  <c:v>41312</c:v>
                </c:pt>
                <c:pt idx="3">
                  <c:v>41339</c:v>
                </c:pt>
                <c:pt idx="4">
                  <c:v>41340</c:v>
                </c:pt>
                <c:pt idx="5">
                  <c:v>41402</c:v>
                </c:pt>
                <c:pt idx="6">
                  <c:v>41403</c:v>
                </c:pt>
                <c:pt idx="7">
                  <c:v>41430</c:v>
                </c:pt>
                <c:pt idx="8">
                  <c:v>41431</c:v>
                </c:pt>
                <c:pt idx="9">
                  <c:v>41458</c:v>
                </c:pt>
                <c:pt idx="10">
                  <c:v>41459</c:v>
                </c:pt>
                <c:pt idx="11">
                  <c:v>41920</c:v>
                </c:pt>
                <c:pt idx="12">
                  <c:v>41921</c:v>
                </c:pt>
                <c:pt idx="13">
                  <c:v>42067</c:v>
                </c:pt>
                <c:pt idx="14">
                  <c:v>42068</c:v>
                </c:pt>
                <c:pt idx="15">
                  <c:v>43907</c:v>
                </c:pt>
                <c:pt idx="16">
                  <c:v>43908</c:v>
                </c:pt>
                <c:pt idx="17">
                  <c:v>43929</c:v>
                </c:pt>
                <c:pt idx="18">
                  <c:v>43930</c:v>
                </c:pt>
                <c:pt idx="19">
                  <c:v>43979</c:v>
                </c:pt>
                <c:pt idx="20">
                  <c:v>43980</c:v>
                </c:pt>
                <c:pt idx="21">
                  <c:v>44475</c:v>
                </c:pt>
                <c:pt idx="22">
                  <c:v>44476</c:v>
                </c:pt>
                <c:pt idx="23">
                  <c:v>44503</c:v>
                </c:pt>
                <c:pt idx="24">
                  <c:v>44504</c:v>
                </c:pt>
                <c:pt idx="25">
                  <c:v>44538</c:v>
                </c:pt>
                <c:pt idx="26">
                  <c:v>44539</c:v>
                </c:pt>
                <c:pt idx="27">
                  <c:v>44565</c:v>
                </c:pt>
                <c:pt idx="28">
                  <c:v>44566</c:v>
                </c:pt>
                <c:pt idx="29">
                  <c:v>44600</c:v>
                </c:pt>
                <c:pt idx="30">
                  <c:v>44601</c:v>
                </c:pt>
                <c:pt idx="31">
                  <c:v>44628</c:v>
                </c:pt>
                <c:pt idx="32">
                  <c:v>44629</c:v>
                </c:pt>
                <c:pt idx="33">
                  <c:v>44657</c:v>
                </c:pt>
                <c:pt idx="34">
                  <c:v>44658</c:v>
                </c:pt>
                <c:pt idx="35">
                  <c:v>44686</c:v>
                </c:pt>
                <c:pt idx="36">
                  <c:v>44687</c:v>
                </c:pt>
                <c:pt idx="37">
                  <c:v>44718</c:v>
                </c:pt>
                <c:pt idx="38">
                  <c:v>44750</c:v>
                </c:pt>
                <c:pt idx="39">
                  <c:v>44812</c:v>
                </c:pt>
                <c:pt idx="40">
                  <c:v>44903</c:v>
                </c:pt>
              </c:numCache>
            </c:numRef>
          </c:cat>
          <c:val>
            <c:numRef>
              <c:f>Arkusz1!$B$2:$B$42</c:f>
              <c:numCache>
                <c:formatCode>#,##0.00</c:formatCode>
                <c:ptCount val="41"/>
                <c:pt idx="0">
                  <c:v>4</c:v>
                </c:pt>
                <c:pt idx="1">
                  <c:v>4</c:v>
                </c:pt>
                <c:pt idx="2">
                  <c:v>3.75</c:v>
                </c:pt>
                <c:pt idx="3">
                  <c:v>3.75</c:v>
                </c:pt>
                <c:pt idx="4">
                  <c:v>3.25</c:v>
                </c:pt>
                <c:pt idx="5">
                  <c:v>3.25</c:v>
                </c:pt>
                <c:pt idx="6">
                  <c:v>3</c:v>
                </c:pt>
                <c:pt idx="7">
                  <c:v>3</c:v>
                </c:pt>
                <c:pt idx="8">
                  <c:v>2.75</c:v>
                </c:pt>
                <c:pt idx="9">
                  <c:v>2.75</c:v>
                </c:pt>
                <c:pt idx="10">
                  <c:v>2.5</c:v>
                </c:pt>
                <c:pt idx="11">
                  <c:v>2.5</c:v>
                </c:pt>
                <c:pt idx="12">
                  <c:v>2</c:v>
                </c:pt>
                <c:pt idx="13">
                  <c:v>2</c:v>
                </c:pt>
                <c:pt idx="14">
                  <c:v>1.5</c:v>
                </c:pt>
                <c:pt idx="15">
                  <c:v>1.5</c:v>
                </c:pt>
                <c:pt idx="16">
                  <c:v>1</c:v>
                </c:pt>
                <c:pt idx="17">
                  <c:v>1</c:v>
                </c:pt>
                <c:pt idx="18">
                  <c:v>0.5</c:v>
                </c:pt>
                <c:pt idx="19">
                  <c:v>0.5</c:v>
                </c:pt>
                <c:pt idx="20">
                  <c:v>0.1</c:v>
                </c:pt>
                <c:pt idx="21">
                  <c:v>0.1</c:v>
                </c:pt>
                <c:pt idx="22">
                  <c:v>0.5</c:v>
                </c:pt>
                <c:pt idx="23">
                  <c:v>0.5</c:v>
                </c:pt>
                <c:pt idx="24">
                  <c:v>1.25</c:v>
                </c:pt>
                <c:pt idx="25">
                  <c:v>1.25</c:v>
                </c:pt>
                <c:pt idx="26">
                  <c:v>1.75</c:v>
                </c:pt>
                <c:pt idx="27">
                  <c:v>1.75</c:v>
                </c:pt>
                <c:pt idx="28">
                  <c:v>2.25</c:v>
                </c:pt>
                <c:pt idx="29">
                  <c:v>2.25</c:v>
                </c:pt>
                <c:pt idx="30">
                  <c:v>2.75</c:v>
                </c:pt>
                <c:pt idx="31">
                  <c:v>2.75</c:v>
                </c:pt>
                <c:pt idx="32">
                  <c:v>3.5</c:v>
                </c:pt>
                <c:pt idx="33">
                  <c:v>3.5</c:v>
                </c:pt>
                <c:pt idx="34">
                  <c:v>4.5</c:v>
                </c:pt>
                <c:pt idx="35">
                  <c:v>4.5</c:v>
                </c:pt>
                <c:pt idx="36">
                  <c:v>5.25</c:v>
                </c:pt>
                <c:pt idx="37">
                  <c:v>6</c:v>
                </c:pt>
                <c:pt idx="38">
                  <c:v>6.5</c:v>
                </c:pt>
                <c:pt idx="39">
                  <c:v>6.75</c:v>
                </c:pt>
                <c:pt idx="40">
                  <c:v>6.75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01-FA47-9E46-01F6CA1C6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2519984"/>
        <c:axId val="762519656"/>
      </c:lineChart>
      <c:dateAx>
        <c:axId val="762519984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762519656"/>
        <c:crosses val="autoZero"/>
        <c:auto val="1"/>
        <c:lblOffset val="100"/>
        <c:baseTimeUnit val="days"/>
      </c:dateAx>
      <c:valAx>
        <c:axId val="762519656"/>
        <c:scaling>
          <c:orientation val="minMax"/>
          <c:max val="15"/>
          <c:min val="-2"/>
        </c:scaling>
        <c:delete val="1"/>
        <c:axPos val="l"/>
        <c:numFmt formatCode="#,##0.0" sourceLinked="0"/>
        <c:majorTickMark val="none"/>
        <c:minorTickMark val="none"/>
        <c:tickLblPos val="nextTo"/>
        <c:crossAx val="76251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53206486582943E-2"/>
          <c:y val="4.6709129511677279E-2"/>
          <c:w val="0.9298067557419345"/>
          <c:h val="0.7631914004380026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B4BC3C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85-5F48-A0B5-DDF2A6F0975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85-5F48-A0B5-DDF2A6F0975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85-5F48-A0B5-DDF2A6F09758}"/>
                </c:ext>
              </c:extLst>
            </c:dLbl>
            <c:dLbl>
              <c:idx val="5"/>
              <c:layout>
                <c:manualLayout>
                  <c:x val="-4.2441345709577381E-2"/>
                  <c:y val="-7.1256375541039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FC-0B45-9581-A98CB616F09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85-5F48-A0B5-DDF2A6F0975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85-5F48-A0B5-DDF2A6F0975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85-5F48-A0B5-DDF2A6F0975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85-5F48-A0B5-DDF2A6F09758}"/>
                </c:ext>
              </c:extLst>
            </c:dLbl>
            <c:dLbl>
              <c:idx val="13"/>
              <c:layout>
                <c:manualLayout>
                  <c:x val="-5.0839327003873662E-2"/>
                  <c:y val="-7.61495238234675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FC-0B45-9581-A98CB616F092}"/>
                </c:ext>
              </c:extLst>
            </c:dLbl>
            <c:dLbl>
              <c:idx val="14"/>
              <c:layout>
                <c:manualLayout>
                  <c:x val="-5.167002231452552E-2"/>
                  <c:y val="-4.6790634128900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FC-0B45-9581-A98CB616F09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85-5F48-A0B5-DDF2A6F09758}"/>
                </c:ext>
              </c:extLst>
            </c:dLbl>
            <c:dLbl>
              <c:idx val="17"/>
              <c:layout>
                <c:manualLayout>
                  <c:x val="-5.1543836808695606E-2"/>
                  <c:y val="-7.4566724520204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85-5F48-A0B5-DDF2A6F0975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85-5F48-A0B5-DDF2A6F0975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85-5F48-A0B5-DDF2A6F09758}"/>
                </c:ext>
              </c:extLst>
            </c:dLbl>
            <c:dLbl>
              <c:idx val="21"/>
              <c:layout>
                <c:manualLayout>
                  <c:x val="-8.5258425872785745E-2"/>
                  <c:y val="-8.43523839060576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400" b="0" i="0" u="none" strike="noStrike" kern="1200" baseline="0">
                      <a:solidFill>
                        <a:schemeClr val="bg1"/>
                      </a:solidFill>
                      <a:latin typeface="Ferrovial New Bold" panose="02000806040000020003" pitchFamily="2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907076030003828E-2"/>
                      <c:h val="8.55266630323601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385-5F48-A0B5-DDF2A6F09758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85-5F48-A0B5-DDF2A6F0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New_charts!$A$11:$A$35</c:f>
              <c:strCache>
                <c:ptCount val="2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I 2020</c:v>
                </c:pt>
                <c:pt idx="9">
                  <c:v>III 2020 </c:v>
                </c:pt>
                <c:pt idx="10">
                  <c:v>VI 2020</c:v>
                </c:pt>
                <c:pt idx="11">
                  <c:v>IX 2020</c:v>
                </c:pt>
                <c:pt idx="12">
                  <c:v>XII 2020</c:v>
                </c:pt>
                <c:pt idx="13">
                  <c:v>III 2021 </c:v>
                </c:pt>
                <c:pt idx="14">
                  <c:v>VI 2021</c:v>
                </c:pt>
                <c:pt idx="15">
                  <c:v>IX  2021</c:v>
                </c:pt>
                <c:pt idx="16">
                  <c:v>XII 2021</c:v>
                </c:pt>
                <c:pt idx="17">
                  <c:v>III 2022</c:v>
                </c:pt>
                <c:pt idx="18">
                  <c:v>VI 2022</c:v>
                </c:pt>
                <c:pt idx="19">
                  <c:v>VII 2022</c:v>
                </c:pt>
                <c:pt idx="20">
                  <c:v>VIII 2022</c:v>
                </c:pt>
                <c:pt idx="21">
                  <c:v>IX 2022</c:v>
                </c:pt>
                <c:pt idx="22">
                  <c:v>X 2022</c:v>
                </c:pt>
                <c:pt idx="23">
                  <c:v>XI 2022</c:v>
                </c:pt>
                <c:pt idx="24">
                  <c:v>XII 2022</c:v>
                </c:pt>
              </c:strCache>
            </c:strRef>
          </c:cat>
          <c:val>
            <c:numRef>
              <c:f>New_charts!$B$11:$B$35</c:f>
              <c:numCache>
                <c:formatCode>General</c:formatCode>
                <c:ptCount val="25"/>
                <c:pt idx="0">
                  <c:v>37.700000000000003</c:v>
                </c:pt>
                <c:pt idx="1">
                  <c:v>37.299999999999997</c:v>
                </c:pt>
                <c:pt idx="2">
                  <c:v>33.4</c:v>
                </c:pt>
                <c:pt idx="3">
                  <c:v>31</c:v>
                </c:pt>
                <c:pt idx="4">
                  <c:v>27.5</c:v>
                </c:pt>
                <c:pt idx="5">
                  <c:v>28.5</c:v>
                </c:pt>
                <c:pt idx="6">
                  <c:v>37.5</c:v>
                </c:pt>
                <c:pt idx="7">
                  <c:v>34.5</c:v>
                </c:pt>
                <c:pt idx="8">
                  <c:v>34.5</c:v>
                </c:pt>
                <c:pt idx="9">
                  <c:v>38.200000000000003</c:v>
                </c:pt>
                <c:pt idx="10">
                  <c:v>33.9</c:v>
                </c:pt>
                <c:pt idx="11">
                  <c:v>34.700000000000003</c:v>
                </c:pt>
                <c:pt idx="12">
                  <c:v>34.6</c:v>
                </c:pt>
                <c:pt idx="13">
                  <c:v>38.1</c:v>
                </c:pt>
                <c:pt idx="14">
                  <c:v>53.1</c:v>
                </c:pt>
                <c:pt idx="15">
                  <c:v>60.4</c:v>
                </c:pt>
                <c:pt idx="16">
                  <c:v>63.1</c:v>
                </c:pt>
                <c:pt idx="17">
                  <c:v>69.099999999999994</c:v>
                </c:pt>
                <c:pt idx="18">
                  <c:v>77.3</c:v>
                </c:pt>
                <c:pt idx="19">
                  <c:v>75.400000000000006</c:v>
                </c:pt>
                <c:pt idx="20">
                  <c:v>75.3</c:v>
                </c:pt>
                <c:pt idx="21">
                  <c:v>75.900000000000006</c:v>
                </c:pt>
                <c:pt idx="22">
                  <c:v>74.900000000000006</c:v>
                </c:pt>
                <c:pt idx="23">
                  <c:v>74.7</c:v>
                </c:pt>
                <c:pt idx="24">
                  <c:v>73.5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385-5F48-A0B5-DDF2A6F09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082616"/>
        <c:axId val="671083928"/>
      </c:lineChart>
      <c:catAx>
        <c:axId val="6710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671083928"/>
        <c:crosses val="autoZero"/>
        <c:auto val="1"/>
        <c:lblAlgn val="ctr"/>
        <c:lblOffset val="100"/>
        <c:tickLblSkip val="3"/>
        <c:noMultiLvlLbl val="0"/>
      </c:catAx>
      <c:valAx>
        <c:axId val="671083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108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433766750325938E-2"/>
          <c:y val="4.0840348062595407E-2"/>
          <c:w val="0.9298067557419345"/>
          <c:h val="0.7631914004380026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B4BC3C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C4-4C40-88A4-C2A589CEDE4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C4-4C40-88A4-C2A589CEDE4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C4-4C40-88A4-C2A589CEDE4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C4-4C40-88A4-C2A589CEDE4E}"/>
                </c:ext>
              </c:extLst>
            </c:dLbl>
            <c:dLbl>
              <c:idx val="7"/>
              <c:layout>
                <c:manualLayout>
                  <c:x val="-4.4208812905928055E-2"/>
                  <c:y val="-7.35198169989156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FA-C847-ABB4-642CCD8042B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C4-4C40-88A4-C2A589CEDE4E}"/>
                </c:ext>
              </c:extLst>
            </c:dLbl>
            <c:dLbl>
              <c:idx val="10"/>
              <c:layout>
                <c:manualLayout>
                  <c:x val="-2.0125239275585939E-2"/>
                  <c:y val="-8.87571096367597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FA-C847-ABB4-642CCD8042B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C4-4C40-88A4-C2A589CEDE4E}"/>
                </c:ext>
              </c:extLst>
            </c:dLbl>
            <c:dLbl>
              <c:idx val="12"/>
              <c:layout>
                <c:manualLayout>
                  <c:x val="-2.2282309120593494E-2"/>
                  <c:y val="-5.8282524361071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FA-C847-ABB4-642CCD8042B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C4-4C40-88A4-C2A589CEDE4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C4-4C40-88A4-C2A589CEDE4E}"/>
                </c:ext>
              </c:extLst>
            </c:dLbl>
            <c:dLbl>
              <c:idx val="16"/>
              <c:layout>
                <c:manualLayout>
                  <c:x val="-3.9611184614641193E-2"/>
                  <c:y val="-8.57096511091909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FA-C847-ABB4-642CCD8042BB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C4-4C40-88A4-C2A589CEDE4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C4-4C40-88A4-C2A589CEDE4E}"/>
                </c:ext>
              </c:extLst>
            </c:dLbl>
            <c:dLbl>
              <c:idx val="21"/>
              <c:layout>
                <c:manualLayout>
                  <c:x val="-1.9375456575990005E-2"/>
                  <c:y val="-7.33588056074196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9C4-4C40-88A4-C2A589CEDE4E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9C4-4C40-88A4-C2A589CEDE4E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9C4-4C40-88A4-C2A589CED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New_charts!$A$46:$A$70</c:f>
              <c:strCache>
                <c:ptCount val="2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I 2020</c:v>
                </c:pt>
                <c:pt idx="9">
                  <c:v>III 2020 </c:v>
                </c:pt>
                <c:pt idx="10">
                  <c:v>VI 2020</c:v>
                </c:pt>
                <c:pt idx="11">
                  <c:v>IX 2020</c:v>
                </c:pt>
                <c:pt idx="12">
                  <c:v>XII 2020</c:v>
                </c:pt>
                <c:pt idx="13">
                  <c:v>III 2021 </c:v>
                </c:pt>
                <c:pt idx="14">
                  <c:v>VI 2021</c:v>
                </c:pt>
                <c:pt idx="15">
                  <c:v>IX  2021</c:v>
                </c:pt>
                <c:pt idx="16">
                  <c:v>XII 2021</c:v>
                </c:pt>
                <c:pt idx="17">
                  <c:v>III 2022</c:v>
                </c:pt>
                <c:pt idx="18">
                  <c:v>VI 2022</c:v>
                </c:pt>
                <c:pt idx="19">
                  <c:v>VII 2022</c:v>
                </c:pt>
                <c:pt idx="20">
                  <c:v>VIII 2022</c:v>
                </c:pt>
                <c:pt idx="21">
                  <c:v>IX 2022</c:v>
                </c:pt>
                <c:pt idx="22">
                  <c:v>X 2022</c:v>
                </c:pt>
                <c:pt idx="23">
                  <c:v>XI 2022</c:v>
                </c:pt>
                <c:pt idx="24">
                  <c:v>XII 2022</c:v>
                </c:pt>
              </c:strCache>
            </c:strRef>
          </c:cat>
          <c:val>
            <c:numRef>
              <c:f>New_charts!$R$46:$R$70</c:f>
              <c:numCache>
                <c:formatCode>General</c:formatCode>
                <c:ptCount val="25"/>
                <c:pt idx="0">
                  <c:v>59.7</c:v>
                </c:pt>
                <c:pt idx="1">
                  <c:v>59.7</c:v>
                </c:pt>
                <c:pt idx="2">
                  <c:v>61.2</c:v>
                </c:pt>
                <c:pt idx="3">
                  <c:v>60.6</c:v>
                </c:pt>
                <c:pt idx="4">
                  <c:v>59.5</c:v>
                </c:pt>
                <c:pt idx="5">
                  <c:v>60.1</c:v>
                </c:pt>
                <c:pt idx="6">
                  <c:v>62.3</c:v>
                </c:pt>
                <c:pt idx="7">
                  <c:v>64</c:v>
                </c:pt>
                <c:pt idx="8">
                  <c:v>69.599999999999994</c:v>
                </c:pt>
                <c:pt idx="9">
                  <c:v>69.900000000000006</c:v>
                </c:pt>
                <c:pt idx="10">
                  <c:v>58.7</c:v>
                </c:pt>
                <c:pt idx="11">
                  <c:v>62.1</c:v>
                </c:pt>
                <c:pt idx="12">
                  <c:v>62.3</c:v>
                </c:pt>
                <c:pt idx="13">
                  <c:v>60.2</c:v>
                </c:pt>
                <c:pt idx="14">
                  <c:v>62</c:v>
                </c:pt>
                <c:pt idx="15">
                  <c:v>63.6</c:v>
                </c:pt>
                <c:pt idx="16">
                  <c:v>64.599999999999994</c:v>
                </c:pt>
                <c:pt idx="17">
                  <c:v>69.3</c:v>
                </c:pt>
                <c:pt idx="18">
                  <c:v>71.400000000000006</c:v>
                </c:pt>
                <c:pt idx="19">
                  <c:v>70.400000000000006</c:v>
                </c:pt>
                <c:pt idx="20">
                  <c:v>71</c:v>
                </c:pt>
                <c:pt idx="21">
                  <c:v>71.599999999999994</c:v>
                </c:pt>
                <c:pt idx="22">
                  <c:v>72.8</c:v>
                </c:pt>
                <c:pt idx="23">
                  <c:v>73.099999999999994</c:v>
                </c:pt>
                <c:pt idx="24">
                  <c:v>72.400000000000006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39C4-4C40-88A4-C2A589CED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082616"/>
        <c:axId val="671083928"/>
      </c:lineChart>
      <c:catAx>
        <c:axId val="6710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671083928"/>
        <c:crosses val="autoZero"/>
        <c:auto val="1"/>
        <c:lblAlgn val="ctr"/>
        <c:lblOffset val="100"/>
        <c:tickLblSkip val="3"/>
        <c:noMultiLvlLbl val="0"/>
      </c:catAx>
      <c:valAx>
        <c:axId val="671083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108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69351593615388"/>
          <c:y val="4.7881796789352782E-2"/>
          <c:w val="0.82089712834160466"/>
          <c:h val="0.81428293650793648"/>
        </c:manualLayout>
      </c:layout>
      <c:lineChart>
        <c:grouping val="standard"/>
        <c:varyColors val="0"/>
        <c:ser>
          <c:idx val="0"/>
          <c:order val="0"/>
          <c:spPr>
            <a:ln w="34925">
              <a:solidFill>
                <a:srgbClr val="B4BC3C"/>
              </a:solidFill>
            </a:ln>
          </c:spPr>
          <c:marker>
            <c:symbol val="none"/>
          </c:marker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0-AC10-C145-8E5F-640F6D9E600B}"/>
              </c:ext>
            </c:extLst>
          </c:dPt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01-AC10-C145-8E5F-640F6D9E600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02-AC10-C145-8E5F-640F6D9E600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03-AC10-C145-8E5F-640F6D9E600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04-AC10-C145-8E5F-640F6D9E600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05-AC10-C145-8E5F-640F6D9E600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6-AC10-C145-8E5F-640F6D9E600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7-AC10-C145-8E5F-640F6D9E600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8-AC10-C145-8E5F-640F6D9E600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09-AC10-C145-8E5F-640F6D9E600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0A-AC10-C145-8E5F-640F6D9E600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B-AC10-C145-8E5F-640F6D9E600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0C-AC10-C145-8E5F-640F6D9E600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0D-AC10-C145-8E5F-640F6D9E600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0E-AC10-C145-8E5F-640F6D9E600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0F-AC10-C145-8E5F-640F6D9E600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10-AC10-C145-8E5F-640F6D9E600B}"/>
              </c:ext>
            </c:extLst>
          </c:dPt>
          <c:dLbls>
            <c:dLbl>
              <c:idx val="50"/>
              <c:layout>
                <c:manualLayout>
                  <c:x val="1.4586386219181052E-2"/>
                  <c:y val="1.857598077626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C10-C145-8E5F-640F6D9E6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82868F"/>
                      </a:solidFill>
                    </a:ln>
                  </c:spPr>
                </c15:leaderLines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CENY!$D$8:$BB$8</c:f>
              <c:numCache>
                <c:formatCode>_-* #\ ##0\ _z_ł_-;\-* #\ ##0\ _z_ł_-;_-* "-"??\ _z_ł_-;_-@_-</c:formatCode>
                <c:ptCount val="51"/>
                <c:pt idx="0">
                  <c:v>100</c:v>
                </c:pt>
                <c:pt idx="1">
                  <c:v>109.44281006529452</c:v>
                </c:pt>
                <c:pt idx="2">
                  <c:v>107.26700363838418</c:v>
                </c:pt>
                <c:pt idx="3">
                  <c:v>111.44594095817015</c:v>
                </c:pt>
                <c:pt idx="4">
                  <c:v>121.28770920377343</c:v>
                </c:pt>
                <c:pt idx="5">
                  <c:v>124.50630068151851</c:v>
                </c:pt>
                <c:pt idx="6">
                  <c:v>127.16825459085227</c:v>
                </c:pt>
                <c:pt idx="7">
                  <c:v>139.2749683203358</c:v>
                </c:pt>
                <c:pt idx="8">
                  <c:v>145.60744768491264</c:v>
                </c:pt>
                <c:pt idx="9">
                  <c:v>142.40520668222621</c:v>
                </c:pt>
                <c:pt idx="10">
                  <c:v>145.45494177507663</c:v>
                </c:pt>
                <c:pt idx="11">
                  <c:v>142.50884212425629</c:v>
                </c:pt>
                <c:pt idx="12">
                  <c:v>141.27727768304533</c:v>
                </c:pt>
                <c:pt idx="13">
                  <c:v>136.62956379470194</c:v>
                </c:pt>
                <c:pt idx="14">
                  <c:v>141.48340376359991</c:v>
                </c:pt>
                <c:pt idx="15">
                  <c:v>136.34672066630566</c:v>
                </c:pt>
                <c:pt idx="16">
                  <c:v>134.96915338969183</c:v>
                </c:pt>
                <c:pt idx="17">
                  <c:v>133.98888058689667</c:v>
                </c:pt>
                <c:pt idx="18">
                  <c:v>133.41540731895429</c:v>
                </c:pt>
                <c:pt idx="19">
                  <c:v>123.49178777749302</c:v>
                </c:pt>
                <c:pt idx="20">
                  <c:v>115.04388333528109</c:v>
                </c:pt>
                <c:pt idx="21">
                  <c:v>119.75212986784184</c:v>
                </c:pt>
                <c:pt idx="22">
                  <c:v>112.20381822077726</c:v>
                </c:pt>
                <c:pt idx="23">
                  <c:v>107.05785081932943</c:v>
                </c:pt>
                <c:pt idx="24">
                  <c:v>96.524090866620327</c:v>
                </c:pt>
                <c:pt idx="25">
                  <c:v>105.31695816289333</c:v>
                </c:pt>
                <c:pt idx="26">
                  <c:v>107.0119689227969</c:v>
                </c:pt>
                <c:pt idx="27">
                  <c:v>114.03913782333105</c:v>
                </c:pt>
                <c:pt idx="28">
                  <c:v>115.55873127519405</c:v>
                </c:pt>
                <c:pt idx="29">
                  <c:v>109.51152526666689</c:v>
                </c:pt>
                <c:pt idx="30">
                  <c:v>110.77422909238777</c:v>
                </c:pt>
                <c:pt idx="31">
                  <c:v>116.49982433700494</c:v>
                </c:pt>
                <c:pt idx="32">
                  <c:v>116.39246455549056</c:v>
                </c:pt>
                <c:pt idx="33">
                  <c:v>127.29754322111002</c:v>
                </c:pt>
                <c:pt idx="34">
                  <c:v>131.14564883434511</c:v>
                </c:pt>
                <c:pt idx="35">
                  <c:v>132.29375534709683</c:v>
                </c:pt>
                <c:pt idx="36">
                  <c:v>128.05384286886564</c:v>
                </c:pt>
                <c:pt idx="37">
                  <c:v>131.71312970103455</c:v>
                </c:pt>
                <c:pt idx="38">
                  <c:v>130.82058118430524</c:v>
                </c:pt>
                <c:pt idx="39">
                  <c:v>131.30728743021868</c:v>
                </c:pt>
                <c:pt idx="40">
                  <c:v>120.78982094065516</c:v>
                </c:pt>
                <c:pt idx="41">
                  <c:v>102.95871179096642</c:v>
                </c:pt>
                <c:pt idx="42">
                  <c:v>108.05467907119194</c:v>
                </c:pt>
                <c:pt idx="43">
                  <c:v>109.54783122007086</c:v>
                </c:pt>
                <c:pt idx="44">
                  <c:v>124.66810229751437</c:v>
                </c:pt>
                <c:pt idx="45">
                  <c:v>132.3328221523457</c:v>
                </c:pt>
                <c:pt idx="46">
                  <c:v>139.78044307300681</c:v>
                </c:pt>
                <c:pt idx="47">
                  <c:v>156.33025200232876</c:v>
                </c:pt>
                <c:pt idx="48">
                  <c:v>181.10765804765362</c:v>
                </c:pt>
                <c:pt idx="49">
                  <c:v>220.75873294102911</c:v>
                </c:pt>
                <c:pt idx="50">
                  <c:v>220.48050031325394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AC10-C145-8E5F-640F6D9E600B}"/>
            </c:ext>
          </c:extLst>
        </c:ser>
        <c:ser>
          <c:idx val="1"/>
          <c:order val="1"/>
          <c:spPr>
            <a:ln w="34925">
              <a:solidFill>
                <a:srgbClr val="F0C745"/>
              </a:solidFill>
            </a:ln>
          </c:spPr>
          <c:marker>
            <c:symbol val="none"/>
          </c:marker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13-AC10-C145-8E5F-640F6D9E600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4-AC10-C145-8E5F-640F6D9E600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15-AC10-C145-8E5F-640F6D9E600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6-AC10-C145-8E5F-640F6D9E600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17-AC10-C145-8E5F-640F6D9E600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18-AC10-C145-8E5F-640F6D9E600B}"/>
              </c:ext>
            </c:extLst>
          </c:dPt>
          <c:dPt>
            <c:idx val="38"/>
            <c:marker>
              <c:symbol val="square"/>
              <c:size val="8"/>
              <c:spPr>
                <a:noFill/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AC10-C145-8E5F-640F6D9E600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A-AC10-C145-8E5F-640F6D9E600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1B-AC10-C145-8E5F-640F6D9E600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C-AC10-C145-8E5F-640F6D9E600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1D-AC10-C145-8E5F-640F6D9E600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E-AC10-C145-8E5F-640F6D9E600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1F-AC10-C145-8E5F-640F6D9E600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20-AC10-C145-8E5F-640F6D9E600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21-AC10-C145-8E5F-640F6D9E600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22-AC10-C145-8E5F-640F6D9E600B}"/>
              </c:ext>
            </c:extLst>
          </c:dPt>
          <c:dLbls>
            <c:dLbl>
              <c:idx val="50"/>
              <c:layout>
                <c:manualLayout>
                  <c:x val="1.58820000150138E-2"/>
                  <c:y val="-4.776680771039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C10-C145-8E5F-640F6D9E6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82868F"/>
                      </a:solidFill>
                    </a:ln>
                  </c:spPr>
                </c15:leaderLines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CENY!$D$17:$BC$17</c:f>
              <c:numCache>
                <c:formatCode>General</c:formatCode>
                <c:ptCount val="52"/>
                <c:pt idx="24" formatCode="_-* #\ ##0\ _z_ł_-;\-* #\ ##0\ _z_ł_-;_-* &quot;-&quot;??\ _z_ł_-;_-@_-">
                  <c:v>100</c:v>
                </c:pt>
                <c:pt idx="25" formatCode="_-* #\ ##0\ _z_ł_-;\-* #\ ##0\ _z_ł_-;_-* &quot;-&quot;??\ _z_ł_-;_-@_-">
                  <c:v>109.10950542743079</c:v>
                </c:pt>
                <c:pt idx="26" formatCode="_-* #\ ##0\ _z_ł_-;\-* #\ ##0\ _z_ł_-;_-* &quot;-&quot;??\ _z_ł_-;_-@_-">
                  <c:v>110.86555487030591</c:v>
                </c:pt>
                <c:pt idx="27" formatCode="_-* #\ ##0\ _z_ł_-;\-* #\ ##0\ _z_ł_-;_-* &quot;-&quot;??\ _z_ł_-;_-@_-">
                  <c:v>118.14577770114769</c:v>
                </c:pt>
                <c:pt idx="28" formatCode="_-* #\ ##0\ _z_ł_-;\-* #\ ##0\ _z_ł_-;_-* &quot;-&quot;??\ _z_ł_-;_-@_-">
                  <c:v>119.72009291947263</c:v>
                </c:pt>
                <c:pt idx="29" formatCode="_-* #\ ##0\ _z_ł_-;\-* #\ ##0\ _z_ł_-;_-* &quot;-&quot;??\ _z_ł_-;_-@_-">
                  <c:v>113.45512222227813</c:v>
                </c:pt>
                <c:pt idx="30" formatCode="_-* #\ ##0\ _z_ł_-;\-* #\ ##0\ _z_ł_-;_-* &quot;-&quot;??\ _z_ł_-;_-@_-">
                  <c:v>114.76329701510339</c:v>
                </c:pt>
                <c:pt idx="31" formatCode="_-* #\ ##0\ _z_ł_-;\-* #\ ##0\ _z_ł_-;_-* &quot;-&quot;??\ _z_ł_-;_-@_-">
                  <c:v>120.6950754894834</c:v>
                </c:pt>
                <c:pt idx="32" formatCode="_-* #\ ##0\ _z_ł_-;\-* #\ ##0\ _z_ł_-;_-* &quot;-&quot;??\ _z_ł_-;_-@_-">
                  <c:v>120.58384959701401</c:v>
                </c:pt>
                <c:pt idx="33" formatCode="_-* #\ ##0\ _z_ł_-;\-* #\ ##0\ _z_ł_-;_-* &quot;-&quot;??\ _z_ł_-;_-@_-">
                  <c:v>131.88162880188463</c:v>
                </c:pt>
                <c:pt idx="34" formatCode="_-* #\ ##0\ _z_ł_-;\-* #\ ##0\ _z_ł_-;_-* &quot;-&quot;??\ _z_ł_-;_-@_-">
                  <c:v>135.8683077528965</c:v>
                </c:pt>
                <c:pt idx="35" formatCode="_-* #\ ##0\ _z_ł_-;\-* #\ ##0\ _z_ł_-;_-* &quot;-&quot;??\ _z_ł_-;_-@_-">
                  <c:v>137.05775849254471</c:v>
                </c:pt>
                <c:pt idx="36" formatCode="_-* #\ ##0\ _z_ł_-;\-* #\ ##0\ _z_ł_-;_-* &quot;-&quot;??\ _z_ł_-;_-@_-">
                  <c:v>132.66516340031015</c:v>
                </c:pt>
                <c:pt idx="37" formatCode="_-* #\ ##0\ _z_ł_-;\-* #\ ##0\ _z_ł_-;_-* &quot;-&quot;??\ _z_ł_-;_-@_-">
                  <c:v>136.45622405606434</c:v>
                </c:pt>
                <c:pt idx="38" formatCode="_-* #\ ##0\ _z_ł_-;\-* #\ ##0\ _z_ł_-;_-* &quot;-&quot;??\ _z_ł_-;_-@_-">
                  <c:v>135.53153415873845</c:v>
                </c:pt>
                <c:pt idx="39" formatCode="_-* #\ ##0\ _z_ł_-;\-* #\ ##0\ _z_ł_-;_-* &quot;-&quot;??\ _z_ł_-;_-@_-">
                  <c:v>136.03576708291692</c:v>
                </c:pt>
                <c:pt idx="40" formatCode="_-* #\ ##0\ _z_ł_-;\-* #\ ##0\ _z_ł_-;_-* &quot;-&quot;??\ _z_ł_-;_-@_-">
                  <c:v>125.13955827625034</c:v>
                </c:pt>
                <c:pt idx="41" formatCode="_-* #\ ##0\ _z_ł_-;\-* #\ ##0\ _z_ł_-;_-* &quot;-&quot;??\ _z_ł_-;_-@_-">
                  <c:v>106.66633673166386</c:v>
                </c:pt>
                <c:pt idx="42" formatCode="_-* #\ ##0\ _z_ł_-;\-* #\ ##0\ _z_ł_-;_-* &quot;-&quot;??\ _z_ł_-;_-@_-">
                  <c:v>111.94581383885284</c:v>
                </c:pt>
                <c:pt idx="43" formatCode="_-* #\ ##0\ _z_ł_-;\-* #\ ##0\ _z_ł_-;_-* &quot;-&quot;??\ _z_ł_-;_-@_-">
                  <c:v>113.49273558188402</c:v>
                </c:pt>
                <c:pt idx="44" formatCode="_-* #\ ##0\ _z_ł_-;\-* #\ ##0\ _z_ł_-;_-* &quot;-&quot;??\ _z_ł_-;_-@_-">
                  <c:v>129.15749962336784</c:v>
                </c:pt>
                <c:pt idx="45" formatCode="_-* #\ ##0\ _z_ł_-;\-* #\ ##0\ _z_ł_-;_-* &quot;-&quot;??\ _z_ł_-;_-@_-">
                  <c:v>137.09823212446196</c:v>
                </c:pt>
                <c:pt idx="46" formatCode="_-* #\ ##0\ _z_ł_-;\-* #\ ##0\ _z_ł_-;_-* &quot;-&quot;??\ _z_ł_-;_-@_-">
                  <c:v>144.81404778643221</c:v>
                </c:pt>
                <c:pt idx="47" formatCode="_-* #\ ##0\ _z_ł_-;\-* #\ ##0\ _z_ł_-;_-* &quot;-&quot;??\ _z_ł_-;_-@_-">
                  <c:v>161.95982847261442</c:v>
                </c:pt>
                <c:pt idx="48" formatCode="_-* #\ ##0\ _z_ł_-;\-* #\ ##0\ _z_ł_-;_-* &quot;-&quot;??\ _z_ł_-;_-@_-">
                  <c:v>187.62948857805168</c:v>
                </c:pt>
                <c:pt idx="49" formatCode="_-* #\ ##0\ _z_ł_-;\-* #\ ##0\ _z_ł_-;_-* &quot;-&quot;??\ _z_ł_-;_-@_-">
                  <c:v>228.70843015354546</c:v>
                </c:pt>
                <c:pt idx="50" formatCode="_-* #\ ##0\ _z_ł_-;\-* #\ ##0\ _z_ł_-;_-* &quot;-&quot;??\ _z_ł_-;_-@_-">
                  <c:v>228.42017814798177</c:v>
                </c:pt>
                <c:pt idx="51" formatCode="_-* #\ ##0\ _z_ł_-;\-* #\ ##0\ _z_ł_-;_-* &quot;-&quot;??\ _z_ł_-;_-@_-">
                  <c:v>233.23099139792043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AC10-C145-8E5F-640F6D9E6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748608"/>
        <c:axId val="45750144"/>
      </c:lineChart>
      <c:catAx>
        <c:axId val="45748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5750144"/>
        <c:crosses val="autoZero"/>
        <c:auto val="1"/>
        <c:lblAlgn val="ctr"/>
        <c:lblOffset val="100"/>
        <c:tickLblSkip val="1"/>
        <c:noMultiLvlLbl val="0"/>
      </c:catAx>
      <c:valAx>
        <c:axId val="45750144"/>
        <c:scaling>
          <c:orientation val="minMax"/>
          <c:max val="24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5748608"/>
        <c:crosses val="autoZero"/>
        <c:crossBetween val="between"/>
        <c:majorUnit val="20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5F5F5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407551753375824"/>
          <c:y val="0.12733095853954576"/>
          <c:w val="0.82545423293779119"/>
          <c:h val="0.76422964660220793"/>
        </c:manualLayout>
      </c:layout>
      <c:lineChart>
        <c:grouping val="standard"/>
        <c:varyColors val="0"/>
        <c:ser>
          <c:idx val="0"/>
          <c:order val="0"/>
          <c:spPr>
            <a:ln w="34925">
              <a:solidFill>
                <a:srgbClr val="B4BC3C"/>
              </a:solidFill>
            </a:ln>
          </c:spPr>
          <c:marker>
            <c:symbol val="none"/>
          </c:marker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0-5CE7-B944-8EFD-51FB69640694}"/>
              </c:ext>
            </c:extLst>
          </c:dPt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01-5CE7-B944-8EFD-51FB69640694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02-5CE7-B944-8EFD-51FB69640694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03-5CE7-B944-8EFD-51FB69640694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04-5CE7-B944-8EFD-51FB69640694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05-5CE7-B944-8EFD-51FB69640694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6-5CE7-B944-8EFD-51FB69640694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7-5CE7-B944-8EFD-51FB69640694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8-5CE7-B944-8EFD-51FB69640694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09-5CE7-B944-8EFD-51FB69640694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0A-5CE7-B944-8EFD-51FB69640694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B-5CE7-B944-8EFD-51FB69640694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0C-5CE7-B944-8EFD-51FB69640694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0D-5CE7-B944-8EFD-51FB69640694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0E-5CE7-B944-8EFD-51FB69640694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0F-5CE7-B944-8EFD-51FB69640694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10-5CE7-B944-8EFD-51FB69640694}"/>
              </c:ext>
            </c:extLst>
          </c:dPt>
          <c:dLbls>
            <c:dLbl>
              <c:idx val="51"/>
              <c:layout>
                <c:manualLayout>
                  <c:x val="-2.4923179695340619E-3"/>
                  <c:y val="3.9067203500140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CE7-B944-8EFD-51FB696406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82868F"/>
                      </a:solidFill>
                    </a:ln>
                  </c:spPr>
                </c15:leaderLines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CENY!$D$6:$BC$6</c:f>
              <c:numCache>
                <c:formatCode>_-* #\ ##0\ _z_ł_-;\-* #\ ##0\ _z_ł_-;_-* "-"??\ _z_ł_-;_-@_-</c:formatCode>
                <c:ptCount val="52"/>
                <c:pt idx="0">
                  <c:v>100</c:v>
                </c:pt>
                <c:pt idx="1">
                  <c:v>122.04761904761905</c:v>
                </c:pt>
                <c:pt idx="2">
                  <c:v>114.28095238095239</c:v>
                </c:pt>
                <c:pt idx="3">
                  <c:v>116.07142857142857</c:v>
                </c:pt>
                <c:pt idx="4">
                  <c:v>134.22619047619048</c:v>
                </c:pt>
                <c:pt idx="5">
                  <c:v>128.39285714285714</c:v>
                </c:pt>
                <c:pt idx="6">
                  <c:v>130.95238095238096</c:v>
                </c:pt>
                <c:pt idx="7">
                  <c:v>134.25238095238095</c:v>
                </c:pt>
                <c:pt idx="8">
                  <c:v>138.21428571428569</c:v>
                </c:pt>
                <c:pt idx="9">
                  <c:v>129.81428571428572</c:v>
                </c:pt>
                <c:pt idx="10">
                  <c:v>128.8095238095238</c:v>
                </c:pt>
                <c:pt idx="11">
                  <c:v>129.76190476190473</c:v>
                </c:pt>
                <c:pt idx="12">
                  <c:v>124.34523809523806</c:v>
                </c:pt>
                <c:pt idx="13">
                  <c:v>124.26666666666665</c:v>
                </c:pt>
                <c:pt idx="14">
                  <c:v>122.29796767482796</c:v>
                </c:pt>
                <c:pt idx="15">
                  <c:v>127.7681643120407</c:v>
                </c:pt>
                <c:pt idx="16">
                  <c:v>124.5274175647844</c:v>
                </c:pt>
                <c:pt idx="17">
                  <c:v>119.90303284458606</c:v>
                </c:pt>
                <c:pt idx="18">
                  <c:v>116.03712076736259</c:v>
                </c:pt>
                <c:pt idx="19">
                  <c:v>115.47784295991646</c:v>
                </c:pt>
                <c:pt idx="20">
                  <c:v>110.11235130035344</c:v>
                </c:pt>
                <c:pt idx="21">
                  <c:v>109.121484682595</c:v>
                </c:pt>
                <c:pt idx="22">
                  <c:v>104.33876560595074</c:v>
                </c:pt>
                <c:pt idx="23">
                  <c:v>91.850270930274831</c:v>
                </c:pt>
                <c:pt idx="24">
                  <c:v>87.273897272998838</c:v>
                </c:pt>
                <c:pt idx="25">
                  <c:v>114.5125141415848</c:v>
                </c:pt>
                <c:pt idx="26">
                  <c:v>108.88679230586307</c:v>
                </c:pt>
                <c:pt idx="27">
                  <c:v>108.84771947274014</c:v>
                </c:pt>
                <c:pt idx="28">
                  <c:v>119.72375749261019</c:v>
                </c:pt>
                <c:pt idx="29">
                  <c:v>119.33302916138069</c:v>
                </c:pt>
                <c:pt idx="30">
                  <c:v>127.65324421462026</c:v>
                </c:pt>
                <c:pt idx="31">
                  <c:v>140.06461473602735</c:v>
                </c:pt>
                <c:pt idx="32">
                  <c:v>143.23640942483138</c:v>
                </c:pt>
                <c:pt idx="33">
                  <c:v>142.22511256753154</c:v>
                </c:pt>
                <c:pt idx="34">
                  <c:v>143.6960898145131</c:v>
                </c:pt>
                <c:pt idx="35">
                  <c:v>139.46703022944106</c:v>
                </c:pt>
                <c:pt idx="36">
                  <c:v>133.86812308311744</c:v>
                </c:pt>
                <c:pt idx="37">
                  <c:v>126.77985147422493</c:v>
                </c:pt>
                <c:pt idx="38">
                  <c:v>121.6084470903053</c:v>
                </c:pt>
                <c:pt idx="39">
                  <c:v>112.16201508234548</c:v>
                </c:pt>
                <c:pt idx="40">
                  <c:v>113.54105625139071</c:v>
                </c:pt>
                <c:pt idx="41">
                  <c:v>111.33459038091834</c:v>
                </c:pt>
                <c:pt idx="42">
                  <c:v>107.15149883481448</c:v>
                </c:pt>
                <c:pt idx="43">
                  <c:v>116.89672309606743</c:v>
                </c:pt>
                <c:pt idx="44">
                  <c:v>172.60998632549479</c:v>
                </c:pt>
                <c:pt idx="45">
                  <c:v>220.41674685239616</c:v>
                </c:pt>
                <c:pt idx="46">
                  <c:v>244.54996731068769</c:v>
                </c:pt>
                <c:pt idx="47">
                  <c:v>221.10626743691876</c:v>
                </c:pt>
                <c:pt idx="48">
                  <c:v>256.27181724757213</c:v>
                </c:pt>
                <c:pt idx="49">
                  <c:v>304.30841796931435</c:v>
                </c:pt>
                <c:pt idx="50">
                  <c:v>249.49153149976641</c:v>
                </c:pt>
                <c:pt idx="51">
                  <c:v>217.65866451430566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5CE7-B944-8EFD-51FB69640694}"/>
            </c:ext>
          </c:extLst>
        </c:ser>
        <c:ser>
          <c:idx val="1"/>
          <c:order val="1"/>
          <c:spPr>
            <a:ln w="34925">
              <a:solidFill>
                <a:srgbClr val="F0C745"/>
              </a:solidFill>
            </a:ln>
          </c:spPr>
          <c:marker>
            <c:symbol val="none"/>
          </c:marker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13-5CE7-B944-8EFD-51FB69640694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4-5CE7-B944-8EFD-51FB69640694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15-5CE7-B944-8EFD-51FB69640694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6-5CE7-B944-8EFD-51FB69640694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17-5CE7-B944-8EFD-51FB69640694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18-5CE7-B944-8EFD-51FB69640694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19-5CE7-B944-8EFD-51FB69640694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A-5CE7-B944-8EFD-51FB69640694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1B-5CE7-B944-8EFD-51FB69640694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C-5CE7-B944-8EFD-51FB69640694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1D-5CE7-B944-8EFD-51FB69640694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E-5CE7-B944-8EFD-51FB69640694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1F-5CE7-B944-8EFD-51FB69640694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20-5CE7-B944-8EFD-51FB69640694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21-5CE7-B944-8EFD-51FB69640694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22-5CE7-B944-8EFD-51FB69640694}"/>
              </c:ext>
            </c:extLst>
          </c:dPt>
          <c:dLbls>
            <c:dLbl>
              <c:idx val="51"/>
              <c:layout>
                <c:manualLayout>
                  <c:x val="0"/>
                  <c:y val="-6.6972348857383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CE7-B944-8EFD-51FB696406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82868F"/>
                      </a:solidFill>
                    </a:ln>
                  </c:spPr>
                </c15:leaderLines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CENY!$D$15:$BC$15</c:f>
              <c:numCache>
                <c:formatCode>General</c:formatCode>
                <c:ptCount val="52"/>
                <c:pt idx="24" formatCode="_-* #\ ##0\ _z_ł_-;\-* #\ ##0\ _z_ł_-;_-* &quot;-&quot;??\ _z_ł_-;_-@_-">
                  <c:v>100</c:v>
                </c:pt>
                <c:pt idx="25" formatCode="_-* #\ ##0\ _z_ł_-;\-* #\ ##0\ _z_ł_-;_-* &quot;-&quot;??\ _z_ł_-;_-@_-">
                  <c:v>131.21049674610231</c:v>
                </c:pt>
                <c:pt idx="26" formatCode="_-* #\ ##0\ _z_ł_-;\-* #\ ##0\ _z_ł_-;_-* &quot;-&quot;??\ _z_ł_-;_-@_-">
                  <c:v>124.76444356009173</c:v>
                </c:pt>
                <c:pt idx="27" formatCode="_-* #\ ##0\ _z_ł_-;\-* #\ ##0\ _z_ł_-;_-* &quot;-&quot;??\ _z_ł_-;_-@_-">
                  <c:v>124.71967320567441</c:v>
                </c:pt>
                <c:pt idx="28" formatCode="_-* #\ ##0\ _z_ł_-;\-* #\ ##0\ _z_ł_-;_-* &quot;-&quot;??\ _z_ł_-;_-@_-">
                  <c:v>137.18163303525444</c:v>
                </c:pt>
                <c:pt idx="29" formatCode="_-* #\ ##0\ _z_ł_-;\-* #\ ##0\ _z_ł_-;_-* &quot;-&quot;??\ _z_ł_-;_-@_-">
                  <c:v>136.733929491081</c:v>
                </c:pt>
                <c:pt idx="30" formatCode="_-* #\ ##0\ _z_ł_-;\-* #\ ##0\ _z_ł_-;_-* &quot;-&quot;??\ _z_ł_-;_-@_-">
                  <c:v>146.26738143171494</c:v>
                </c:pt>
                <c:pt idx="31" formatCode="_-* #\ ##0\ _z_ł_-;\-* #\ ##0\ _z_ł_-;_-* &quot;-&quot;??\ _z_ł_-;_-@_-">
                  <c:v>160.48855283487052</c:v>
                </c:pt>
                <c:pt idx="32" formatCode="_-* #\ ##0\ _z_ł_-;\-* #\ ##0\ _z_ł_-;_-* &quot;-&quot;??\ _z_ł_-;_-@_-">
                  <c:v>164.12285219345472</c:v>
                </c:pt>
                <c:pt idx="33" formatCode="_-* #\ ##0\ _z_ł_-;\-* #\ ##0\ _z_ł_-;_-* &quot;-&quot;??\ _z_ł_-;_-@_-">
                  <c:v>162.96409007912351</c:v>
                </c:pt>
                <c:pt idx="34" formatCode="_-* #\ ##0\ _z_ł_-;\-* #\ ##0\ _z_ł_-;_-* &quot;-&quot;??\ _z_ł_-;_-@_-">
                  <c:v>164.64956224542345</c:v>
                </c:pt>
                <c:pt idx="35" formatCode="_-* #\ ##0\ _z_ł_-;\-* #\ ##0\ _z_ł_-;_-* &quot;-&quot;??\ _z_ł_-;_-@_-">
                  <c:v>159.80382976731116</c:v>
                </c:pt>
                <c:pt idx="36" formatCode="_-* #\ ##0\ _z_ł_-;\-* #\ ##0\ _z_ł_-;_-* &quot;-&quot;??\ _z_ł_-;_-@_-">
                  <c:v>153.38850133433212</c:v>
                </c:pt>
                <c:pt idx="37" formatCode="_-* #\ ##0\ _z_ł_-;\-* #\ ##0\ _z_ł_-;_-* &quot;-&quot;??\ _z_ł_-;_-@_-">
                  <c:v>145.26663233297435</c:v>
                </c:pt>
                <c:pt idx="38" formatCode="_-* #\ ##0\ _z_ł_-;\-* #\ ##0\ _z_ł_-;_-* &quot;-&quot;??\ _z_ł_-;_-@_-">
                  <c:v>139.3411442483262</c:v>
                </c:pt>
                <c:pt idx="39" formatCode="_-* #\ ##0\ _z_ł_-;\-* #\ ##0\ _z_ł_-;_-* &quot;-&quot;??\ _z_ł_-;_-@_-">
                  <c:v>128.5172526803689</c:v>
                </c:pt>
                <c:pt idx="40" formatCode="_-* #\ ##0\ _z_ł_-;\-* #\ ##0\ _z_ł_-;_-* &quot;-&quot;??\ _z_ł_-;_-@_-">
                  <c:v>130.09738283627507</c:v>
                </c:pt>
                <c:pt idx="41" formatCode="_-* #\ ##0\ _z_ł_-;\-* #\ ##0\ _z_ł_-;_-* &quot;-&quot;??\ _z_ł_-;_-@_-">
                  <c:v>127.5691745868252</c:v>
                </c:pt>
                <c:pt idx="42" formatCode="_-* #\ ##0\ _z_ł_-;\-* #\ ##0\ _z_ł_-;_-* &quot;-&quot;??\ _z_ł_-;_-@_-">
                  <c:v>122.77611311390979</c:v>
                </c:pt>
                <c:pt idx="43" formatCode="_-* #\ ##0\ _z_ł_-;\-* #\ ##0\ _z_ł_-;_-* &quot;-&quot;??\ _z_ł_-;_-@_-">
                  <c:v>133.94236621564676</c:v>
                </c:pt>
                <c:pt idx="44" formatCode="_-* #\ ##0\ _z_ł_-;\-* #\ ##0\ _z_ł_-;_-* &quot;-&quot;??\ _z_ł_-;_-@_-">
                  <c:v>197.77962451425623</c:v>
                </c:pt>
                <c:pt idx="45" formatCode="_-* #\ ##0\ _z_ł_-;\-* #\ ##0\ _z_ł_-;_-* &quot;-&quot;??\ _z_ł_-;_-@_-">
                  <c:v>252.55746991900364</c:v>
                </c:pt>
                <c:pt idx="46" formatCode="_-* #\ ##0\ _z_ł_-;\-* #\ ##0\ _z_ł_-;_-* &quot;-&quot;??\ _z_ł_-;_-@_-">
                  <c:v>280.20974764736167</c:v>
                </c:pt>
                <c:pt idx="47" formatCode="_-* #\ ##0\ _z_ł_-;\-* #\ ##0\ _z_ł_-;_-* &quot;-&quot;??\ _z_ł_-;_-@_-">
                  <c:v>253.34753499695671</c:v>
                </c:pt>
                <c:pt idx="48" formatCode="_-* #\ ##0\ _z_ł_-;\-* #\ ##0\ _z_ł_-;_-* &quot;-&quot;??\ _z_ł_-;_-@_-">
                  <c:v>293.64085397256417</c:v>
                </c:pt>
                <c:pt idx="49" formatCode="_-* #\ ##0\ _z_ł_-;\-* #\ ##0\ _z_ł_-;_-* &quot;-&quot;??\ _z_ł_-;_-@_-">
                  <c:v>348.68205440329592</c:v>
                </c:pt>
                <c:pt idx="50" formatCode="_-* #\ ##0\ _z_ł_-;\-* #\ ##0\ _z_ł_-;_-* &quot;-&quot;??\ _z_ł_-;_-@_-">
                  <c:v>285.87188070602548</c:v>
                </c:pt>
                <c:pt idx="51" formatCode="_-* #\ ##0\ _z_ł_-;\-* #\ ##0\ _z_ł_-;_-* &quot;-&quot;??\ _z_ł_-;_-@_-">
                  <c:v>249.39720960719129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5CE7-B944-8EFD-51FB69640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031232"/>
        <c:axId val="46032768"/>
      </c:lineChart>
      <c:catAx>
        <c:axId val="46031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6032768"/>
        <c:crosses val="autoZero"/>
        <c:auto val="1"/>
        <c:lblAlgn val="ctr"/>
        <c:lblOffset val="100"/>
        <c:tickLblSkip val="1"/>
        <c:noMultiLvlLbl val="0"/>
      </c:catAx>
      <c:valAx>
        <c:axId val="46032768"/>
        <c:scaling>
          <c:orientation val="minMax"/>
          <c:max val="36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6031232"/>
        <c:crosses val="autoZero"/>
        <c:crossBetween val="between"/>
        <c:majorUnit val="40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5F5F5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054860210251966E-2"/>
          <c:y val="6.7694242985020525E-2"/>
          <c:w val="0.84809337273621277"/>
          <c:h val="0.77697823947480504"/>
        </c:manualLayout>
      </c:layout>
      <c:lineChart>
        <c:grouping val="standard"/>
        <c:varyColors val="0"/>
        <c:ser>
          <c:idx val="0"/>
          <c:order val="0"/>
          <c:spPr>
            <a:ln w="34925">
              <a:solidFill>
                <a:srgbClr val="B4BC3C"/>
              </a:solidFill>
            </a:ln>
          </c:spPr>
          <c:marker>
            <c:symbol val="none"/>
          </c:marker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0-4C27-1946-847D-D608A643573B}"/>
              </c:ext>
            </c:extLst>
          </c:dPt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01-4C27-1946-847D-D608A643573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02-4C27-1946-847D-D608A643573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03-4C27-1946-847D-D608A643573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04-4C27-1946-847D-D608A643573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05-4C27-1946-847D-D608A643573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6-4C27-1946-847D-D608A643573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7-4C27-1946-847D-D608A643573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8-4C27-1946-847D-D608A643573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09-4C27-1946-847D-D608A643573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0A-4C27-1946-847D-D608A643573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B-4C27-1946-847D-D608A643573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0C-4C27-1946-847D-D608A643573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0D-4C27-1946-847D-D608A643573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0E-4C27-1946-847D-D608A643573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0F-4C27-1946-847D-D608A643573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10-4C27-1946-847D-D608A643573B}"/>
              </c:ext>
            </c:extLst>
          </c:dPt>
          <c:dPt>
            <c:idx val="48"/>
            <c:marker>
              <c:symbol val="square"/>
              <c:size val="6"/>
              <c:spPr>
                <a:noFill/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4C27-1946-847D-D608A643573B}"/>
              </c:ext>
            </c:extLst>
          </c:dPt>
          <c:dLbls>
            <c:dLbl>
              <c:idx val="51"/>
              <c:layout>
                <c:manualLayout>
                  <c:x val="-1.0086129189813988E-2"/>
                  <c:y val="3.1844551781665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C27-1946-847D-D608A64357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CENY!$D$10:$BC$10</c:f>
              <c:numCache>
                <c:formatCode>_-* #\ ##0\ _z_ł_-;\-* #\ ##0\ _z_ł_-;_-* "-"??\ _z_ł_-;_-@_-</c:formatCode>
                <c:ptCount val="52"/>
                <c:pt idx="0">
                  <c:v>100</c:v>
                </c:pt>
                <c:pt idx="1">
                  <c:v>103.7037037037037</c:v>
                </c:pt>
                <c:pt idx="2">
                  <c:v>107.4074074074074</c:v>
                </c:pt>
                <c:pt idx="3">
                  <c:v>107.4074074074074</c:v>
                </c:pt>
                <c:pt idx="4">
                  <c:v>103.70370370370371</c:v>
                </c:pt>
                <c:pt idx="5">
                  <c:v>114.81481481481482</c:v>
                </c:pt>
                <c:pt idx="6">
                  <c:v>122.22222222222223</c:v>
                </c:pt>
                <c:pt idx="7">
                  <c:v>125.92592592592592</c:v>
                </c:pt>
                <c:pt idx="8">
                  <c:v>125.92592592592592</c:v>
                </c:pt>
                <c:pt idx="9">
                  <c:v>125.92592592592592</c:v>
                </c:pt>
                <c:pt idx="10">
                  <c:v>125.92592592592592</c:v>
                </c:pt>
                <c:pt idx="11">
                  <c:v>122.22222222222221</c:v>
                </c:pt>
                <c:pt idx="12">
                  <c:v>118.51851851851852</c:v>
                </c:pt>
                <c:pt idx="13">
                  <c:v>118.51851851851852</c:v>
                </c:pt>
                <c:pt idx="14">
                  <c:v>118.51851851851852</c:v>
                </c:pt>
                <c:pt idx="15">
                  <c:v>118.51851851851852</c:v>
                </c:pt>
                <c:pt idx="16">
                  <c:v>116.00507522204096</c:v>
                </c:pt>
                <c:pt idx="17">
                  <c:v>116.97178418222462</c:v>
                </c:pt>
                <c:pt idx="18">
                  <c:v>117.45513866231647</c:v>
                </c:pt>
                <c:pt idx="19">
                  <c:v>115.90840432602261</c:v>
                </c:pt>
                <c:pt idx="20">
                  <c:v>105.3206650831354</c:v>
                </c:pt>
                <c:pt idx="21">
                  <c:v>101.18764845605702</c:v>
                </c:pt>
                <c:pt idx="22">
                  <c:v>95.72446555819478</c:v>
                </c:pt>
                <c:pt idx="23">
                  <c:v>77.672209026128272</c:v>
                </c:pt>
                <c:pt idx="24">
                  <c:v>69.47743467933492</c:v>
                </c:pt>
                <c:pt idx="25">
                  <c:v>67.695961995249405</c:v>
                </c:pt>
                <c:pt idx="26">
                  <c:v>76.009501187648468</c:v>
                </c:pt>
                <c:pt idx="27">
                  <c:v>85.510688836104521</c:v>
                </c:pt>
                <c:pt idx="28">
                  <c:v>102.61282660332542</c:v>
                </c:pt>
                <c:pt idx="29">
                  <c:v>112.73159144893113</c:v>
                </c:pt>
                <c:pt idx="30">
                  <c:v>104.39429928741094</c:v>
                </c:pt>
                <c:pt idx="31">
                  <c:v>102.01900237529694</c:v>
                </c:pt>
                <c:pt idx="32">
                  <c:v>100.83135391923993</c:v>
                </c:pt>
                <c:pt idx="33">
                  <c:v>119.23990498812354</c:v>
                </c:pt>
                <c:pt idx="34">
                  <c:v>131.59144893111645</c:v>
                </c:pt>
                <c:pt idx="35">
                  <c:v>130.04750593824232</c:v>
                </c:pt>
                <c:pt idx="36">
                  <c:v>112.23277909738721</c:v>
                </c:pt>
                <c:pt idx="37">
                  <c:v>121.97149643705468</c:v>
                </c:pt>
                <c:pt idx="38">
                  <c:v>118.17102137767225</c:v>
                </c:pt>
                <c:pt idx="39">
                  <c:v>105.34441805225657</c:v>
                </c:pt>
                <c:pt idx="40">
                  <c:v>98.812351543943038</c:v>
                </c:pt>
                <c:pt idx="41">
                  <c:v>83.610451306413324</c:v>
                </c:pt>
                <c:pt idx="42">
                  <c:v>86.935866983372946</c:v>
                </c:pt>
                <c:pt idx="43">
                  <c:v>91.211401425178181</c:v>
                </c:pt>
                <c:pt idx="44">
                  <c:v>107.60095011876489</c:v>
                </c:pt>
                <c:pt idx="45">
                  <c:v>116.62707838479814</c:v>
                </c:pt>
                <c:pt idx="46">
                  <c:v>129.92874109263661</c:v>
                </c:pt>
                <c:pt idx="47">
                  <c:v>149.52494061757727</c:v>
                </c:pt>
                <c:pt idx="48">
                  <c:v>191.44893111638964</c:v>
                </c:pt>
                <c:pt idx="49">
                  <c:v>228.74109263657971</c:v>
                </c:pt>
                <c:pt idx="50">
                  <c:v>215.43942992874125</c:v>
                </c:pt>
                <c:pt idx="51">
                  <c:v>180.76009501187659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4C27-1946-847D-D608A643573B}"/>
            </c:ext>
          </c:extLst>
        </c:ser>
        <c:ser>
          <c:idx val="1"/>
          <c:order val="1"/>
          <c:spPr>
            <a:ln w="34925">
              <a:solidFill>
                <a:srgbClr val="F0C745"/>
              </a:solidFill>
            </a:ln>
          </c:spPr>
          <c:marker>
            <c:symbol val="none"/>
          </c:marker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14-4C27-1946-847D-D608A643573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5-4C27-1946-847D-D608A643573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16-4C27-1946-847D-D608A643573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7-4C27-1946-847D-D608A643573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18-4C27-1946-847D-D608A643573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19-4C27-1946-847D-D608A643573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1A-4C27-1946-847D-D608A643573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B-4C27-1946-847D-D608A643573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1C-4C27-1946-847D-D608A643573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D-4C27-1946-847D-D608A643573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1E-4C27-1946-847D-D608A643573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F-4C27-1946-847D-D608A643573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20-4C27-1946-847D-D608A643573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21-4C27-1946-847D-D608A643573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22-4C27-1946-847D-D608A643573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23-4C27-1946-847D-D608A643573B}"/>
              </c:ext>
            </c:extLst>
          </c:dPt>
          <c:dPt>
            <c:idx val="48"/>
            <c:marker>
              <c:symbol val="square"/>
              <c:size val="7"/>
              <c:spPr>
                <a:noFill/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4-4C27-1946-847D-D608A643573B}"/>
              </c:ext>
            </c:extLst>
          </c:dPt>
          <c:dLbls>
            <c:dLbl>
              <c:idx val="51"/>
              <c:layout>
                <c:manualLayout>
                  <c:x val="-5.043064594907087E-3"/>
                  <c:y val="5.30742529694412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C27-1946-847D-D608A64357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CENY!$D$19:$BC$19</c:f>
              <c:numCache>
                <c:formatCode>General</c:formatCode>
                <c:ptCount val="52"/>
                <c:pt idx="24" formatCode="_-* #\ ##0\ _z_ł_-;\-* #\ ##0\ _z_ł_-;_-* &quot;-&quot;??\ _z_ł_-;_-@_-">
                  <c:v>100</c:v>
                </c:pt>
                <c:pt idx="25" formatCode="_-* #\ ##0\ _z_ł_-;\-* #\ ##0\ _z_ł_-;_-* &quot;-&quot;??\ _z_ł_-;_-@_-">
                  <c:v>97.435897435897431</c:v>
                </c:pt>
                <c:pt idx="26" formatCode="_-* #\ ##0\ _z_ł_-;\-* #\ ##0\ _z_ł_-;_-* &quot;-&quot;??\ _z_ł_-;_-@_-">
                  <c:v>109.40170940170941</c:v>
                </c:pt>
                <c:pt idx="27" formatCode="_-* #\ ##0\ _z_ł_-;\-* #\ ##0\ _z_ł_-;_-* &quot;-&quot;??\ _z_ł_-;_-@_-">
                  <c:v>123.07692307692308</c:v>
                </c:pt>
                <c:pt idx="28" formatCode="_-* #\ ##0\ _z_ł_-;\-* #\ ##0\ _z_ł_-;_-* &quot;-&quot;??\ _z_ł_-;_-@_-">
                  <c:v>147.69230769230771</c:v>
                </c:pt>
                <c:pt idx="29" formatCode="_-* #\ ##0\ _z_ł_-;\-* #\ ##0\ _z_ł_-;_-* &quot;-&quot;??\ _z_ł_-;_-@_-">
                  <c:v>162.25641025641028</c:v>
                </c:pt>
                <c:pt idx="30" formatCode="_-* #\ ##0\ _z_ł_-;\-* #\ ##0\ _z_ł_-;_-* &quot;-&quot;??\ _z_ł_-;_-@_-">
                  <c:v>150.25641025641025</c:v>
                </c:pt>
                <c:pt idx="31" formatCode="_-* #\ ##0\ _z_ł_-;\-* #\ ##0\ _z_ł_-;_-* &quot;-&quot;??\ _z_ł_-;_-@_-">
                  <c:v>146.83760683760684</c:v>
                </c:pt>
                <c:pt idx="32" formatCode="_-* #\ ##0\ _z_ł_-;\-* #\ ##0\ _z_ł_-;_-* &quot;-&quot;??\ _z_ł_-;_-@_-">
                  <c:v>145.12820512820511</c:v>
                </c:pt>
                <c:pt idx="33" formatCode="_-* #\ ##0\ _z_ł_-;\-* #\ ##0\ _z_ł_-;_-* &quot;-&quot;??\ _z_ł_-;_-@_-">
                  <c:v>171.62393162393161</c:v>
                </c:pt>
                <c:pt idx="34" formatCode="_-* #\ ##0\ _z_ł_-;\-* #\ ##0\ _z_ł_-;_-* &quot;-&quot;??\ _z_ł_-;_-@_-">
                  <c:v>189.40170940170941</c:v>
                </c:pt>
                <c:pt idx="35" formatCode="_-* #\ ##0\ _z_ł_-;\-* #\ ##0\ _z_ł_-;_-* &quot;-&quot;??\ _z_ł_-;_-@_-">
                  <c:v>187.17948717948718</c:v>
                </c:pt>
                <c:pt idx="36" formatCode="_-* #\ ##0\ _z_ł_-;\-* #\ ##0\ _z_ł_-;_-* &quot;-&quot;??\ _z_ł_-;_-@_-">
                  <c:v>161.53846153846155</c:v>
                </c:pt>
                <c:pt idx="37" formatCode="_-* #\ ##0\ _z_ł_-;\-* #\ ##0\ _z_ł_-;_-* &quot;-&quot;??\ _z_ł_-;_-@_-">
                  <c:v>175.55555555555554</c:v>
                </c:pt>
                <c:pt idx="38" formatCode="_-* #\ ##0\ _z_ł_-;\-* #\ ##0\ _z_ł_-;_-* &quot;-&quot;??\ _z_ł_-;_-@_-">
                  <c:v>170.08547008547009</c:v>
                </c:pt>
                <c:pt idx="39" formatCode="_-* #\ ##0\ _z_ł_-;\-* #\ ##0\ _z_ł_-;_-* &quot;-&quot;??\ _z_ł_-;_-@_-">
                  <c:v>151.62393162393161</c:v>
                </c:pt>
                <c:pt idx="40" formatCode="_-* #\ ##0\ _z_ł_-;\-* #\ ##0\ _z_ł_-;_-* &quot;-&quot;??\ _z_ł_-;_-@_-">
                  <c:v>142.22222222222223</c:v>
                </c:pt>
                <c:pt idx="41" formatCode="_-* #\ ##0\ _z_ł_-;\-* #\ ##0\ _z_ł_-;_-* &quot;-&quot;??\ _z_ł_-;_-@_-">
                  <c:v>120.34188034188034</c:v>
                </c:pt>
                <c:pt idx="42" formatCode="_-* #\ ##0\ _z_ł_-;\-* #\ ##0\ _z_ł_-;_-* &quot;-&quot;??\ _z_ł_-;_-@_-">
                  <c:v>125.12820512820512</c:v>
                </c:pt>
                <c:pt idx="43" formatCode="_-* #\ ##0\ _z_ł_-;\-* #\ ##0\ _z_ł_-;_-* &quot;-&quot;??\ _z_ł_-;_-@_-">
                  <c:v>131.28205128205127</c:v>
                </c:pt>
                <c:pt idx="44" formatCode="_-* #\ ##0\ _z_ł_-;\-* #\ ##0\ _z_ł_-;_-* &quot;-&quot;??\ _z_ł_-;_-@_-">
                  <c:v>154.87179487179489</c:v>
                </c:pt>
                <c:pt idx="45" formatCode="_-* #\ ##0\ _z_ł_-;\-* #\ ##0\ _z_ł_-;_-* &quot;-&quot;??\ _z_ł_-;_-@_-">
                  <c:v>167.86324786324786</c:v>
                </c:pt>
                <c:pt idx="46" formatCode="_-* #\ ##0\ _z_ł_-;\-* #\ ##0\ _z_ł_-;_-* &quot;-&quot;??\ _z_ł_-;_-@_-">
                  <c:v>187.008547008547</c:v>
                </c:pt>
                <c:pt idx="47" formatCode="_-* #\ ##0\ _z_ł_-;\-* #\ ##0\ _z_ł_-;_-* &quot;-&quot;??\ _z_ł_-;_-@_-">
                  <c:v>215.21367521367526</c:v>
                </c:pt>
                <c:pt idx="48" formatCode="_-* #\ ##0\ _z_ł_-;\-* #\ ##0\ _z_ł_-;_-* &quot;-&quot;??\ _z_ł_-;_-@_-">
                  <c:v>275.55555555555554</c:v>
                </c:pt>
                <c:pt idx="49" formatCode="_-* #\ ##0\ _z_ł_-;\-* #\ ##0\ _z_ł_-;_-* &quot;-&quot;??\ _z_ł_-;_-@_-">
                  <c:v>329.23076923076923</c:v>
                </c:pt>
                <c:pt idx="50" formatCode="_-* #\ ##0\ _z_ł_-;\-* #\ ##0\ _z_ł_-;_-* &quot;-&quot;??\ _z_ł_-;_-@_-">
                  <c:v>310.08547008547009</c:v>
                </c:pt>
                <c:pt idx="51" formatCode="_-* #\ ##0\ _z_ł_-;\-* #\ ##0\ _z_ł_-;_-* &quot;-&quot;??\ _z_ł_-;_-@_-">
                  <c:v>260.17094017094013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4C27-1946-847D-D608A6435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44672"/>
        <c:axId val="44046208"/>
      </c:lineChart>
      <c:catAx>
        <c:axId val="4404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4046208"/>
        <c:crosses val="autoZero"/>
        <c:auto val="1"/>
        <c:lblAlgn val="ctr"/>
        <c:lblOffset val="100"/>
        <c:tickLblSkip val="1"/>
        <c:noMultiLvlLbl val="0"/>
      </c:catAx>
      <c:valAx>
        <c:axId val="44046208"/>
        <c:scaling>
          <c:orientation val="minMax"/>
          <c:max val="33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4044672"/>
        <c:crosses val="autoZero"/>
        <c:crossBetween val="between"/>
        <c:majorUnit val="40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5F5F5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020325050248027E-2"/>
          <c:y val="0.12413865052323993"/>
          <c:w val="0.85909060630845746"/>
          <c:h val="0.72934744408830499"/>
        </c:manualLayout>
      </c:layout>
      <c:lineChart>
        <c:grouping val="standard"/>
        <c:varyColors val="0"/>
        <c:ser>
          <c:idx val="0"/>
          <c:order val="0"/>
          <c:spPr>
            <a:ln w="34925">
              <a:solidFill>
                <a:srgbClr val="B4BC3C"/>
              </a:solidFill>
            </a:ln>
          </c:spPr>
          <c:marker>
            <c:symbol val="none"/>
          </c:marker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0-2456-324D-9EFC-DE6E6445C1EB}"/>
              </c:ext>
            </c:extLst>
          </c:dPt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01-2456-324D-9EFC-DE6E6445C1E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02-2456-324D-9EFC-DE6E6445C1E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03-2456-324D-9EFC-DE6E6445C1E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04-2456-324D-9EFC-DE6E6445C1E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05-2456-324D-9EFC-DE6E6445C1E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6-2456-324D-9EFC-DE6E6445C1E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7-2456-324D-9EFC-DE6E6445C1E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8-2456-324D-9EFC-DE6E6445C1E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09-2456-324D-9EFC-DE6E6445C1E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0A-2456-324D-9EFC-DE6E6445C1E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B-2456-324D-9EFC-DE6E6445C1E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0C-2456-324D-9EFC-DE6E6445C1E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0D-2456-324D-9EFC-DE6E6445C1E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0E-2456-324D-9EFC-DE6E6445C1E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0F-2456-324D-9EFC-DE6E6445C1E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10-2456-324D-9EFC-DE6E6445C1EB}"/>
              </c:ext>
            </c:extLst>
          </c:dPt>
          <c:dLbls>
            <c:dLbl>
              <c:idx val="51"/>
              <c:layout>
                <c:manualLayout>
                  <c:x val="-6.4822248335416246E-3"/>
                  <c:y val="-1.1750044178315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456-324D-9EFC-DE6E6445C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CENY!$D$4:$BC$4</c:f>
              <c:numCache>
                <c:formatCode>_-* #\ ##0\ _z_ł_-;\-* #\ ##0\ _z_ł_-;_-* "-"??\ _z_ł_-;_-@_-</c:formatCode>
                <c:ptCount val="52"/>
                <c:pt idx="0">
                  <c:v>100</c:v>
                </c:pt>
                <c:pt idx="1">
                  <c:v>100</c:v>
                </c:pt>
                <c:pt idx="2">
                  <c:v>105</c:v>
                </c:pt>
                <c:pt idx="3">
                  <c:v>110</c:v>
                </c:pt>
                <c:pt idx="4">
                  <c:v>119.99999999999999</c:v>
                </c:pt>
                <c:pt idx="5">
                  <c:v>119.99999999999999</c:v>
                </c:pt>
                <c:pt idx="6">
                  <c:v>125</c:v>
                </c:pt>
                <c:pt idx="7">
                  <c:v>130</c:v>
                </c:pt>
                <c:pt idx="8">
                  <c:v>125</c:v>
                </c:pt>
                <c:pt idx="9">
                  <c:v>125</c:v>
                </c:pt>
                <c:pt idx="10">
                  <c:v>120</c:v>
                </c:pt>
                <c:pt idx="11">
                  <c:v>120</c:v>
                </c:pt>
                <c:pt idx="12">
                  <c:v>120</c:v>
                </c:pt>
                <c:pt idx="13">
                  <c:v>120</c:v>
                </c:pt>
                <c:pt idx="14">
                  <c:v>118.8</c:v>
                </c:pt>
                <c:pt idx="15">
                  <c:v>116.42399999999999</c:v>
                </c:pt>
                <c:pt idx="16">
                  <c:v>122.59488339222614</c:v>
                </c:pt>
                <c:pt idx="17">
                  <c:v>123.96619081272082</c:v>
                </c:pt>
                <c:pt idx="18">
                  <c:v>118.17241696113072</c:v>
                </c:pt>
                <c:pt idx="19">
                  <c:v>121</c:v>
                </c:pt>
                <c:pt idx="20">
                  <c:v>117.72972972972973</c:v>
                </c:pt>
                <c:pt idx="21">
                  <c:v>112.61993243243242</c:v>
                </c:pt>
                <c:pt idx="22">
                  <c:v>109.75844594594595</c:v>
                </c:pt>
                <c:pt idx="23">
                  <c:v>105.26182432432432</c:v>
                </c:pt>
                <c:pt idx="24">
                  <c:v>108.5320945945946</c:v>
                </c:pt>
                <c:pt idx="25">
                  <c:v>109.75844594594594</c:v>
                </c:pt>
                <c:pt idx="26">
                  <c:v>109.96283783783782</c:v>
                </c:pt>
                <c:pt idx="27">
                  <c:v>115.0726351351351</c:v>
                </c:pt>
                <c:pt idx="28">
                  <c:v>116.50337837837834</c:v>
                </c:pt>
                <c:pt idx="29">
                  <c:v>119.97804054054049</c:v>
                </c:pt>
                <c:pt idx="30">
                  <c:v>122.6351351351351</c:v>
                </c:pt>
                <c:pt idx="31">
                  <c:v>124.67905405405401</c:v>
                </c:pt>
                <c:pt idx="32">
                  <c:v>128.76689189189185</c:v>
                </c:pt>
                <c:pt idx="33">
                  <c:v>134.89864864864862</c:v>
                </c:pt>
                <c:pt idx="34">
                  <c:v>143.07432432432429</c:v>
                </c:pt>
                <c:pt idx="35">
                  <c:v>147.36655405405403</c:v>
                </c:pt>
                <c:pt idx="36">
                  <c:v>156.35979729729726</c:v>
                </c:pt>
                <c:pt idx="37">
                  <c:v>156.35979729729726</c:v>
                </c:pt>
                <c:pt idx="38">
                  <c:v>144.09628378378375</c:v>
                </c:pt>
                <c:pt idx="39">
                  <c:v>141.03040540540536</c:v>
                </c:pt>
                <c:pt idx="40">
                  <c:v>147.1621621621621</c:v>
                </c:pt>
                <c:pt idx="41">
                  <c:v>142.05236486486481</c:v>
                </c:pt>
                <c:pt idx="42">
                  <c:v>132.85472972972968</c:v>
                </c:pt>
                <c:pt idx="43">
                  <c:v>131.83277027027023</c:v>
                </c:pt>
                <c:pt idx="44">
                  <c:v>116.50337837837834</c:v>
                </c:pt>
                <c:pt idx="45">
                  <c:v>132.44594594594591</c:v>
                </c:pt>
                <c:pt idx="46">
                  <c:v>144.09628378378375</c:v>
                </c:pt>
                <c:pt idx="47">
                  <c:v>153.29391891891888</c:v>
                </c:pt>
                <c:pt idx="48">
                  <c:v>169.64527027027023</c:v>
                </c:pt>
                <c:pt idx="49">
                  <c:v>185.99662162162156</c:v>
                </c:pt>
                <c:pt idx="50">
                  <c:v>196.21621621621614</c:v>
                </c:pt>
                <c:pt idx="51">
                  <c:v>196.21621621621614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2456-324D-9EFC-DE6E6445C1EB}"/>
            </c:ext>
          </c:extLst>
        </c:ser>
        <c:ser>
          <c:idx val="1"/>
          <c:order val="1"/>
          <c:spPr>
            <a:ln w="34925">
              <a:solidFill>
                <a:srgbClr val="F0C745"/>
              </a:solidFill>
            </a:ln>
          </c:spPr>
          <c:marker>
            <c:symbol val="none"/>
          </c:marker>
          <c:dPt>
            <c:idx val="32"/>
            <c:bubble3D val="0"/>
            <c:extLst>
              <c:ext xmlns:c16="http://schemas.microsoft.com/office/drawing/2014/chart" uri="{C3380CC4-5D6E-409C-BE32-E72D297353CC}">
                <c16:uniqueId val="{00000013-2456-324D-9EFC-DE6E6445C1E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4-2456-324D-9EFC-DE6E6445C1EB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15-2456-324D-9EFC-DE6E6445C1E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6-2456-324D-9EFC-DE6E6445C1EB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17-2456-324D-9EFC-DE6E6445C1E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18-2456-324D-9EFC-DE6E6445C1E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19-2456-324D-9EFC-DE6E6445C1E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A-2456-324D-9EFC-DE6E6445C1E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1B-2456-324D-9EFC-DE6E6445C1E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C-2456-324D-9EFC-DE6E6445C1E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1D-2456-324D-9EFC-DE6E6445C1E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E-2456-324D-9EFC-DE6E6445C1E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1F-2456-324D-9EFC-DE6E6445C1E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20-2456-324D-9EFC-DE6E6445C1EB}"/>
              </c:ext>
            </c:extLst>
          </c:dPt>
          <c:dPt>
            <c:idx val="46"/>
            <c:marker>
              <c:symbol val="square"/>
              <c:size val="8"/>
              <c:spPr>
                <a:noFill/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2456-324D-9EFC-DE6E6445C1E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22-2456-324D-9EFC-DE6E6445C1EB}"/>
              </c:ext>
            </c:extLst>
          </c:dPt>
          <c:dLbls>
            <c:dLbl>
              <c:idx val="51"/>
              <c:layout>
                <c:manualLayout>
                  <c:x val="-9.1375076702644529E-3"/>
                  <c:y val="3.2312621490368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456-324D-9EFC-DE6E6445C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CENY!$D$3:$BC$3</c:f>
              <c:strCache>
                <c:ptCount val="52"/>
                <c:pt idx="3">
                  <c:v>4Q'10</c:v>
                </c:pt>
                <c:pt idx="7">
                  <c:v>4Q'11</c:v>
                </c:pt>
                <c:pt idx="11">
                  <c:v>4Q'12</c:v>
                </c:pt>
                <c:pt idx="15">
                  <c:v>4Q'13</c:v>
                </c:pt>
                <c:pt idx="19">
                  <c:v>4Q'14</c:v>
                </c:pt>
                <c:pt idx="23">
                  <c:v>4Q'15</c:v>
                </c:pt>
                <c:pt idx="27">
                  <c:v>4Q'16</c:v>
                </c:pt>
                <c:pt idx="31">
                  <c:v>4Q'17</c:v>
                </c:pt>
                <c:pt idx="35">
                  <c:v>4Q'18</c:v>
                </c:pt>
                <c:pt idx="39">
                  <c:v>4Q'19</c:v>
                </c:pt>
                <c:pt idx="43">
                  <c:v>4Q'20</c:v>
                </c:pt>
                <c:pt idx="47">
                  <c:v>4Q'21</c:v>
                </c:pt>
                <c:pt idx="51">
                  <c:v>4Q'22</c:v>
                </c:pt>
              </c:strCache>
            </c:strRef>
          </c:cat>
          <c:val>
            <c:numRef>
              <c:f>CENY!$D$13:$BC$13</c:f>
              <c:numCache>
                <c:formatCode>General</c:formatCode>
                <c:ptCount val="52"/>
                <c:pt idx="24" formatCode="_-* #\ ##0\ _z_ł_-;\-* #\ ##0\ _z_ł_-;_-* &quot;-&quot;??\ _z_ł_-;_-@_-">
                  <c:v>100</c:v>
                </c:pt>
                <c:pt idx="25" formatCode="_-* #\ ##0\ _z_ł_-;\-* #\ ##0\ _z_ł_-;_-* &quot;-&quot;??\ _z_ł_-;_-@_-">
                  <c:v>101.12994350282484</c:v>
                </c:pt>
                <c:pt idx="26" formatCode="_-* #\ ##0\ _z_ł_-;\-* #\ ##0\ _z_ł_-;_-* &quot;-&quot;??\ _z_ł_-;_-@_-">
                  <c:v>101.31826741996235</c:v>
                </c:pt>
                <c:pt idx="27" formatCode="_-* #\ ##0\ _z_ł_-;\-* #\ ##0\ _z_ł_-;_-* &quot;-&quot;??\ _z_ł_-;_-@_-">
                  <c:v>106.02636534839924</c:v>
                </c:pt>
                <c:pt idx="28" formatCode="_-* #\ ##0\ _z_ł_-;\-* #\ ##0\ _z_ł_-;_-* &quot;-&quot;??\ _z_ł_-;_-@_-">
                  <c:v>107.34463276836159</c:v>
                </c:pt>
                <c:pt idx="29" formatCode="_-* #\ ##0\ _z_ł_-;\-* #\ ##0\ _z_ł_-;_-* &quot;-&quot;??\ _z_ł_-;_-@_-">
                  <c:v>110.54613935969869</c:v>
                </c:pt>
                <c:pt idx="30" formatCode="_-* #\ ##0\ _z_ł_-;\-* #\ ##0\ _z_ł_-;_-* &quot;-&quot;??\ _z_ł_-;_-@_-">
                  <c:v>112.99435028248588</c:v>
                </c:pt>
                <c:pt idx="31" formatCode="_-* #\ ##0\ _z_ł_-;\-* #\ ##0\ _z_ł_-;_-* &quot;-&quot;??\ _z_ł_-;_-@_-">
                  <c:v>114.87758945386064</c:v>
                </c:pt>
                <c:pt idx="32" formatCode="_-* #\ ##0\ _z_ł_-;\-* #\ ##0\ _z_ł_-;_-* &quot;-&quot;??\ _z_ł_-;_-@_-">
                  <c:v>118.64406779661016</c:v>
                </c:pt>
                <c:pt idx="33" formatCode="_-* #\ ##0\ _z_ł_-;\-* #\ ##0\ _z_ł_-;_-* &quot;-&quot;??\ _z_ł_-;_-@_-">
                  <c:v>124.29378531073448</c:v>
                </c:pt>
                <c:pt idx="34" formatCode="_-* #\ ##0\ _z_ł_-;\-* #\ ##0\ _z_ł_-;_-* &quot;-&quot;??\ _z_ł_-;_-@_-">
                  <c:v>131.82674199623352</c:v>
                </c:pt>
                <c:pt idx="35" formatCode="_-* #\ ##0\ _z_ł_-;\-* #\ ##0\ _z_ł_-;_-* &quot;-&quot;??\ _z_ł_-;_-@_-">
                  <c:v>135.78154425612053</c:v>
                </c:pt>
                <c:pt idx="36" formatCode="_-* #\ ##0\ _z_ł_-;\-* #\ ##0\ _z_ł_-;_-* &quot;-&quot;??\ _z_ł_-;_-@_-">
                  <c:v>144.06779661016949</c:v>
                </c:pt>
                <c:pt idx="37" formatCode="_-* #\ ##0\ _z_ł_-;\-* #\ ##0\ _z_ł_-;_-* &quot;-&quot;??\ _z_ł_-;_-@_-">
                  <c:v>144.06779661016949</c:v>
                </c:pt>
                <c:pt idx="38" formatCode="_-* #\ ##0\ _z_ł_-;\-* #\ ##0\ _z_ł_-;_-* &quot;-&quot;??\ _z_ł_-;_-@_-">
                  <c:v>132.76836158192091</c:v>
                </c:pt>
                <c:pt idx="39" formatCode="_-* #\ ##0\ _z_ł_-;\-* #\ ##0\ _z_ł_-;_-* &quot;-&quot;??\ _z_ł_-;_-@_-">
                  <c:v>129.94350282485877</c:v>
                </c:pt>
                <c:pt idx="40" formatCode="_-* #\ ##0\ _z_ł_-;\-* #\ ##0\ _z_ł_-;_-* &quot;-&quot;??\ _z_ł_-;_-@_-">
                  <c:v>135.59322033898303</c:v>
                </c:pt>
                <c:pt idx="41" formatCode="_-* #\ ##0\ _z_ł_-;\-* #\ ##0\ _z_ł_-;_-* &quot;-&quot;??\ _z_ł_-;_-@_-">
                  <c:v>130.88512241054613</c:v>
                </c:pt>
                <c:pt idx="42" formatCode="_-* #\ ##0\ _z_ł_-;\-* #\ ##0\ _z_ł_-;_-* &quot;-&quot;??\ _z_ł_-;_-@_-">
                  <c:v>122.4105461393597</c:v>
                </c:pt>
                <c:pt idx="43" formatCode="_-* #\ ##0\ _z_ł_-;\-* #\ ##0\ _z_ł_-;_-* &quot;-&quot;??\ _z_ł_-;_-@_-">
                  <c:v>121.46892655367232</c:v>
                </c:pt>
                <c:pt idx="44" formatCode="_-* #\ ##0\ _z_ł_-;\-* #\ ##0\ _z_ł_-;_-* &quot;-&quot;??\ _z_ł_-;_-@_-">
                  <c:v>107.34463276836159</c:v>
                </c:pt>
                <c:pt idx="45" formatCode="_-* #\ ##0\ _z_ł_-;\-* #\ ##0\ _z_ł_-;_-* &quot;-&quot;??\ _z_ł_-;_-@_-">
                  <c:v>122.03389830508475</c:v>
                </c:pt>
                <c:pt idx="46" formatCode="_-* #\ ##0\ _z_ł_-;\-* #\ ##0\ _z_ł_-;_-* &quot;-&quot;??\ _z_ł_-;_-@_-">
                  <c:v>132.76836158192091</c:v>
                </c:pt>
                <c:pt idx="47" formatCode="_-* #\ ##0\ _z_ł_-;\-* #\ ##0\ _z_ł_-;_-* &quot;-&quot;??\ _z_ł_-;_-@_-">
                  <c:v>141.24293785310735</c:v>
                </c:pt>
                <c:pt idx="48" formatCode="_-* #\ ##0\ _z_ł_-;\-* #\ ##0\ _z_ł_-;_-* &quot;-&quot;??\ _z_ł_-;_-@_-">
                  <c:v>156.30885122410547</c:v>
                </c:pt>
                <c:pt idx="49" formatCode="_-* #\ ##0\ _z_ł_-;\-* #\ ##0\ _z_ł_-;_-* &quot;-&quot;??\ _z_ł_-;_-@_-">
                  <c:v>171.37476459510356</c:v>
                </c:pt>
                <c:pt idx="50" formatCode="_-* #\ ##0\ _z_ł_-;\-* #\ ##0\ _z_ł_-;_-* &quot;-&quot;??\ _z_ł_-;_-@_-">
                  <c:v>180.79096045197741</c:v>
                </c:pt>
                <c:pt idx="51" formatCode="_-* #\ ##0\ _z_ł_-;\-* #\ ##0\ _z_ł_-;_-* &quot;-&quot;??\ _z_ł_-;_-@_-">
                  <c:v>180.79096045197741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2456-324D-9EFC-DE6E6445C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711360"/>
        <c:axId val="45712896"/>
      </c:lineChart>
      <c:catAx>
        <c:axId val="45711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5712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5712896"/>
        <c:scaling>
          <c:orientation val="minMax"/>
          <c:max val="20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5711360"/>
        <c:crosses val="autoZero"/>
        <c:crossBetween val="between"/>
        <c:majorUnit val="20"/>
      </c:valAx>
      <c:spPr>
        <a:noFill/>
        <a:ln>
          <a:solidFill>
            <a:srgbClr val="FFFFFF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5F5F5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913385826771652E-2"/>
          <c:y val="6.299292434999175E-2"/>
          <c:w val="0.94314642175258401"/>
          <c:h val="0.73042118300437053"/>
        </c:manualLayout>
      </c:layout>
      <c:lineChart>
        <c:grouping val="standard"/>
        <c:varyColors val="0"/>
        <c:ser>
          <c:idx val="1"/>
          <c:order val="0"/>
          <c:tx>
            <c:strRef>
              <c:f>wyniki_finansowe!$B$73</c:f>
              <c:strCache>
                <c:ptCount val="1"/>
                <c:pt idx="0">
                  <c:v>10-49 employees</c:v>
                </c:pt>
              </c:strCache>
            </c:strRef>
          </c:tx>
          <c:spPr>
            <a:ln w="34925">
              <a:solidFill>
                <a:srgbClr val="FFFFFF"/>
              </a:solidFill>
              <a:prstDash val="dash"/>
            </a:ln>
          </c:spPr>
          <c:marker>
            <c:symbol val="square"/>
            <c:size val="7"/>
            <c:spPr>
              <a:solidFill>
                <a:srgbClr val="FFFFFF"/>
              </a:solidFill>
              <a:ln w="25400">
                <a:solidFill>
                  <a:srgbClr val="FFFFFF"/>
                </a:solidFill>
                <a:prstDash val="solid"/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42E5-374F-8D79-F33673FB7838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1-42E5-374F-8D79-F33673FB7838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2-42E5-374F-8D79-F33673FB7838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3-42E5-374F-8D79-F33673FB7838}"/>
              </c:ext>
            </c:extLst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2200" b="0">
                      <a:solidFill>
                        <a:schemeClr val="bg1"/>
                      </a:solidFill>
                      <a:latin typeface="Ferrovial New Bold" panose="02000806040000020003" pitchFamily="2" charset="-18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2E5-374F-8D79-F33673FB783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200" b="0">
                      <a:solidFill>
                        <a:schemeClr val="bg1"/>
                      </a:solidFill>
                      <a:latin typeface="Ferrovial New Bold" panose="02000806040000020003" pitchFamily="2" charset="-18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2E5-374F-8D79-F33673FB7838}"/>
                </c:ext>
              </c:extLst>
            </c:dLbl>
            <c:dLbl>
              <c:idx val="8"/>
              <c:layout>
                <c:manualLayout>
                  <c:x val="-2.9687808818545693E-2"/>
                  <c:y val="4.6606338683974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E5-374F-8D79-F33673FB7838}"/>
                </c:ext>
              </c:extLst>
            </c:dLbl>
            <c:dLbl>
              <c:idx val="9"/>
              <c:layout>
                <c:manualLayout>
                  <c:x val="-3.1603148927602645E-2"/>
                  <c:y val="3.80557522665114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E5-374F-8D79-F33673FB7838}"/>
                </c:ext>
              </c:extLst>
            </c:dLbl>
            <c:dLbl>
              <c:idx val="10"/>
              <c:layout>
                <c:manualLayout>
                  <c:x val="-3.1146360629115959E-2"/>
                  <c:y val="-5.53947276298133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E5-374F-8D79-F33673FB78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>
                    <a:solidFill>
                      <a:schemeClr val="bg1"/>
                    </a:solidFill>
                    <a:latin typeface="Ferrovial New Bold" panose="02000806040000020003" pitchFamily="2" charset="-18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wyniki_finansowe!$D$44:$R$44</c:f>
              <c:strCache>
                <c:ptCount val="11"/>
                <c:pt idx="0">
                  <c:v>'13</c:v>
                </c:pt>
                <c:pt idx="1">
                  <c:v>'14</c:v>
                </c:pt>
                <c:pt idx="2">
                  <c:v>'15</c:v>
                </c:pt>
                <c:pt idx="3">
                  <c:v>'16</c:v>
                </c:pt>
                <c:pt idx="4">
                  <c:v>'17</c:v>
                </c:pt>
                <c:pt idx="5">
                  <c:v>'18</c:v>
                </c:pt>
                <c:pt idx="6">
                  <c:v>'19</c:v>
                </c:pt>
                <c:pt idx="7">
                  <c:v>'20</c:v>
                </c:pt>
                <c:pt idx="8">
                  <c:v>'21</c:v>
                </c:pt>
                <c:pt idx="9">
                  <c:v>1H'21</c:v>
                </c:pt>
                <c:pt idx="10">
                  <c:v>1H'22</c:v>
                </c:pt>
              </c:strCache>
            </c:strRef>
          </c:cat>
          <c:val>
            <c:numRef>
              <c:f>wyniki_finansowe!$D$73:$R$73</c:f>
              <c:numCache>
                <c:formatCode>0.0%</c:formatCode>
                <c:ptCount val="11"/>
                <c:pt idx="0">
                  <c:v>7.0772890726289783E-2</c:v>
                </c:pt>
                <c:pt idx="1">
                  <c:v>7.2334499616436412E-2</c:v>
                </c:pt>
                <c:pt idx="2">
                  <c:v>8.6794634653078073E-2</c:v>
                </c:pt>
                <c:pt idx="3">
                  <c:v>8.1987961105108809E-2</c:v>
                </c:pt>
                <c:pt idx="4">
                  <c:v>8.7591622604325223E-2</c:v>
                </c:pt>
                <c:pt idx="5">
                  <c:v>0.11870674613862305</c:v>
                </c:pt>
                <c:pt idx="6">
                  <c:v>0.10561911690143945</c:v>
                </c:pt>
                <c:pt idx="7">
                  <c:v>9.1568035449838742E-2</c:v>
                </c:pt>
                <c:pt idx="8">
                  <c:v>9.8762304655536898E-2</c:v>
                </c:pt>
                <c:pt idx="9">
                  <c:v>7.0910667614149658E-2</c:v>
                </c:pt>
                <c:pt idx="10">
                  <c:v>6.0398851835710171E-2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2E5-374F-8D79-F33673FB7838}"/>
            </c:ext>
          </c:extLst>
        </c:ser>
        <c:ser>
          <c:idx val="0"/>
          <c:order val="1"/>
          <c:tx>
            <c:strRef>
              <c:f>wyniki_finansowe!$B$74</c:f>
              <c:strCache>
                <c:ptCount val="1"/>
                <c:pt idx="0">
                  <c:v>50-249 empoloyees</c:v>
                </c:pt>
              </c:strCache>
            </c:strRef>
          </c:tx>
          <c:spPr>
            <a:ln w="34925">
              <a:solidFill>
                <a:srgbClr val="CDD747"/>
              </a:solidFill>
              <a:prstDash val="dash"/>
            </a:ln>
          </c:spPr>
          <c:marker>
            <c:symbol val="square"/>
            <c:size val="7"/>
            <c:spPr>
              <a:solidFill>
                <a:srgbClr val="B4BC3C"/>
              </a:solidFill>
              <a:ln w="19050">
                <a:solidFill>
                  <a:srgbClr val="B4BC3C"/>
                </a:solidFill>
                <a:prstDash val="dash"/>
              </a:ln>
            </c:spPr>
          </c:marker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7-42E5-374F-8D79-F33673FB7838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8-42E5-374F-8D79-F33673FB7838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9-42E5-374F-8D79-F33673FB7838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A-42E5-374F-8D79-F33673FB7838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B-42E5-374F-8D79-F33673FB7838}"/>
              </c:ext>
            </c:extLst>
          </c:dPt>
          <c:dLbls>
            <c:dLbl>
              <c:idx val="3"/>
              <c:layout>
                <c:manualLayout>
                  <c:x val="-4.1774867845249412E-2"/>
                  <c:y val="6.0976870039917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2E5-374F-8D79-F33673FB7838}"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2200" b="0">
                      <a:solidFill>
                        <a:schemeClr val="bg1"/>
                      </a:solidFill>
                      <a:latin typeface="Ferrovial New Bold" panose="02000806040000020003" pitchFamily="2" charset="-18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42E5-374F-8D79-F33673FB7838}"/>
                </c:ext>
              </c:extLst>
            </c:dLbl>
            <c:dLbl>
              <c:idx val="7"/>
              <c:layout>
                <c:manualLayout>
                  <c:x val="-3.2792945575232935E-2"/>
                  <c:y val="4.93724386381097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200" b="0">
                      <a:solidFill>
                        <a:schemeClr val="bg1"/>
                      </a:solidFill>
                      <a:latin typeface="Ferrovial New Bold" panose="02000806040000020003" pitchFamily="2" charset="-18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E5-374F-8D79-F33673FB7838}"/>
                </c:ext>
              </c:extLst>
            </c:dLbl>
            <c:dLbl>
              <c:idx val="9"/>
              <c:layout>
                <c:manualLayout>
                  <c:x val="-2.6770810400730014E-2"/>
                  <c:y val="-5.76420005038339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E5-374F-8D79-F33673FB78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>
                    <a:solidFill>
                      <a:schemeClr val="bg1"/>
                    </a:solidFill>
                    <a:latin typeface="Ferrovial New Bold" panose="02000806040000020003" pitchFamily="2" charset="-18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wyniki_finansowe!$D$44:$R$44</c:f>
              <c:strCache>
                <c:ptCount val="11"/>
                <c:pt idx="0">
                  <c:v>'13</c:v>
                </c:pt>
                <c:pt idx="1">
                  <c:v>'14</c:v>
                </c:pt>
                <c:pt idx="2">
                  <c:v>'15</c:v>
                </c:pt>
                <c:pt idx="3">
                  <c:v>'16</c:v>
                </c:pt>
                <c:pt idx="4">
                  <c:v>'17</c:v>
                </c:pt>
                <c:pt idx="5">
                  <c:v>'18</c:v>
                </c:pt>
                <c:pt idx="6">
                  <c:v>'19</c:v>
                </c:pt>
                <c:pt idx="7">
                  <c:v>'20</c:v>
                </c:pt>
                <c:pt idx="8">
                  <c:v>'21</c:v>
                </c:pt>
                <c:pt idx="9">
                  <c:v>1H'21</c:v>
                </c:pt>
                <c:pt idx="10">
                  <c:v>1H'22</c:v>
                </c:pt>
              </c:strCache>
            </c:strRef>
          </c:cat>
          <c:val>
            <c:numRef>
              <c:f>wyniki_finansowe!$D$74:$R$74</c:f>
              <c:numCache>
                <c:formatCode>0.0%</c:formatCode>
                <c:ptCount val="11"/>
                <c:pt idx="0">
                  <c:v>4.0872068482657127E-2</c:v>
                </c:pt>
                <c:pt idx="1">
                  <c:v>4.9336854983107338E-2</c:v>
                </c:pt>
                <c:pt idx="2">
                  <c:v>5.1795907029877804E-2</c:v>
                </c:pt>
                <c:pt idx="3">
                  <c:v>6.7062490787226176E-2</c:v>
                </c:pt>
                <c:pt idx="4">
                  <c:v>5.0707113699239595E-2</c:v>
                </c:pt>
                <c:pt idx="5">
                  <c:v>7.4967306903020781E-2</c:v>
                </c:pt>
                <c:pt idx="6">
                  <c:v>7.2858096485147308E-2</c:v>
                </c:pt>
                <c:pt idx="7">
                  <c:v>7.4482836832636595E-2</c:v>
                </c:pt>
                <c:pt idx="8">
                  <c:v>0.11156385643639195</c:v>
                </c:pt>
                <c:pt idx="9">
                  <c:v>7.8900992408879642E-2</c:v>
                </c:pt>
                <c:pt idx="10">
                  <c:v>8.6222029553275736E-2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42E5-374F-8D79-F33673FB7838}"/>
            </c:ext>
          </c:extLst>
        </c:ser>
        <c:ser>
          <c:idx val="3"/>
          <c:order val="2"/>
          <c:tx>
            <c:strRef>
              <c:f>wyniki_finansowe!$B$75</c:f>
              <c:strCache>
                <c:ptCount val="1"/>
                <c:pt idx="0">
                  <c:v>&gt;=250 employees</c:v>
                </c:pt>
              </c:strCache>
            </c:strRef>
          </c:tx>
          <c:spPr>
            <a:ln w="34925">
              <a:solidFill>
                <a:srgbClr val="F0C745"/>
              </a:solidFill>
              <a:prstDash val="dash"/>
            </a:ln>
          </c:spPr>
          <c:marker>
            <c:symbol val="square"/>
            <c:size val="7"/>
            <c:spPr>
              <a:solidFill>
                <a:srgbClr val="EAB400"/>
              </a:solidFill>
              <a:ln w="25400">
                <a:solidFill>
                  <a:srgbClr val="EAB400"/>
                </a:solidFill>
                <a:prstDash val="solid"/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F-42E5-374F-8D79-F33673FB7838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0-42E5-374F-8D79-F33673FB7838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42E5-374F-8D79-F33673FB7838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2-42E5-374F-8D79-F33673FB7838}"/>
              </c:ext>
            </c:extLst>
          </c:dPt>
          <c:dLbls>
            <c:dLbl>
              <c:idx val="0"/>
              <c:layout>
                <c:manualLayout>
                  <c:x val="-5.1035446007598503E-2"/>
                  <c:y val="4.55924713841909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2E5-374F-8D79-F33673FB7838}"/>
                </c:ext>
              </c:extLst>
            </c:dLbl>
            <c:dLbl>
              <c:idx val="6"/>
              <c:layout>
                <c:manualLayout>
                  <c:x val="-4.4675982162877589E-2"/>
                  <c:y val="5.423944084189268E-2"/>
                </c:manualLayout>
              </c:layout>
              <c:spPr>
                <a:noFill/>
                <a:ln w="9525">
                  <a:noFill/>
                </a:ln>
              </c:spPr>
              <c:txPr>
                <a:bodyPr/>
                <a:lstStyle/>
                <a:p>
                  <a:pPr>
                    <a:defRPr sz="2200" b="0">
                      <a:solidFill>
                        <a:schemeClr val="bg1"/>
                      </a:solidFill>
                      <a:latin typeface="Ferrovial New Bold" panose="02000806040000020003" pitchFamily="2" charset="-18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2E5-374F-8D79-F33673FB7838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2200" b="0">
                    <a:solidFill>
                      <a:schemeClr val="bg1"/>
                    </a:solidFill>
                    <a:latin typeface="Ferrovial New Bold" panose="02000806040000020003" pitchFamily="2" charset="-18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wyniki_finansowe!$D$44:$R$44</c:f>
              <c:strCache>
                <c:ptCount val="11"/>
                <c:pt idx="0">
                  <c:v>'13</c:v>
                </c:pt>
                <c:pt idx="1">
                  <c:v>'14</c:v>
                </c:pt>
                <c:pt idx="2">
                  <c:v>'15</c:v>
                </c:pt>
                <c:pt idx="3">
                  <c:v>'16</c:v>
                </c:pt>
                <c:pt idx="4">
                  <c:v>'17</c:v>
                </c:pt>
                <c:pt idx="5">
                  <c:v>'18</c:v>
                </c:pt>
                <c:pt idx="6">
                  <c:v>'19</c:v>
                </c:pt>
                <c:pt idx="7">
                  <c:v>'20</c:v>
                </c:pt>
                <c:pt idx="8">
                  <c:v>'21</c:v>
                </c:pt>
                <c:pt idx="9">
                  <c:v>1H'21</c:v>
                </c:pt>
                <c:pt idx="10">
                  <c:v>1H'22</c:v>
                </c:pt>
              </c:strCache>
            </c:strRef>
          </c:cat>
          <c:val>
            <c:numRef>
              <c:f>wyniki_finansowe!$D$75:$R$75</c:f>
              <c:numCache>
                <c:formatCode>0.0%</c:formatCode>
                <c:ptCount val="11"/>
                <c:pt idx="0">
                  <c:v>-4.8181012291380835E-3</c:v>
                </c:pt>
                <c:pt idx="1">
                  <c:v>1.504694614410485E-2</c:v>
                </c:pt>
                <c:pt idx="2">
                  <c:v>4.1351154091779981E-2</c:v>
                </c:pt>
                <c:pt idx="3">
                  <c:v>2.5800445826593073E-2</c:v>
                </c:pt>
                <c:pt idx="4">
                  <c:v>2.3640167796971426E-2</c:v>
                </c:pt>
                <c:pt idx="5">
                  <c:v>1.2241684562245194E-2</c:v>
                </c:pt>
                <c:pt idx="6">
                  <c:v>2.3949614651528988E-2</c:v>
                </c:pt>
                <c:pt idx="7">
                  <c:v>4.0733232963494986E-2</c:v>
                </c:pt>
                <c:pt idx="8">
                  <c:v>5.3380424430389088E-2</c:v>
                </c:pt>
                <c:pt idx="9">
                  <c:v>4.9459907146023316E-2</c:v>
                </c:pt>
                <c:pt idx="10">
                  <c:v>5.2541774725683825E-2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42E5-374F-8D79-F33673FB7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5257600"/>
        <c:axId val="315259136"/>
      </c:lineChart>
      <c:catAx>
        <c:axId val="31525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rgbClr val="FFFFFF"/>
            </a:solidFill>
          </a:ln>
        </c:spPr>
        <c:txPr>
          <a:bodyPr/>
          <a:lstStyle/>
          <a:p>
            <a:pPr algn="ctr">
              <a:defRPr lang="en-US" sz="22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315259136"/>
        <c:crosses val="autoZero"/>
        <c:auto val="1"/>
        <c:lblAlgn val="ctr"/>
        <c:lblOffset val="300"/>
        <c:noMultiLvlLbl val="0"/>
      </c:catAx>
      <c:valAx>
        <c:axId val="31525913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315257600"/>
        <c:crosses val="autoZero"/>
        <c:crossBetween val="between"/>
        <c:majorUnit val="1.0000000000000002E-2"/>
      </c:valAx>
      <c:spPr>
        <a:noFill/>
      </c:spPr>
    </c:plotArea>
    <c:legend>
      <c:legendPos val="b"/>
      <c:layout>
        <c:manualLayout>
          <c:xMode val="edge"/>
          <c:yMode val="edge"/>
          <c:x val="4.7797552859633143E-2"/>
          <c:y val="0.90482014862047389"/>
          <c:w val="0.89999989594901775"/>
          <c:h val="8.1549868565467559E-2"/>
        </c:manualLayout>
      </c:layout>
      <c:overlay val="0"/>
      <c:txPr>
        <a:bodyPr/>
        <a:lstStyle/>
        <a:p>
          <a:pPr>
            <a:defRPr sz="2000">
              <a:solidFill>
                <a:schemeClr val="bg1"/>
              </a:solidFill>
              <a:latin typeface="Ferrovial New Regular" panose="02000506040000020003" pitchFamily="2" charset="-18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38100">
      <a:noFill/>
    </a:ln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'Wyniki ex BX nieruchomości'!$A$3</c:f>
              <c:strCache>
                <c:ptCount val="1"/>
                <c:pt idx="0">
                  <c:v>Przychody</c:v>
                </c:pt>
              </c:strCache>
            </c:strRef>
          </c:tx>
          <c:spPr>
            <a:gradFill flip="none" rotWithShape="1"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000000"/>
                </a:gs>
              </a:gsLst>
              <a:lin ang="0" scaled="0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6F571A"/>
                  </a:gs>
                </a:gsLst>
                <a:lin ang="0" scaled="0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C0-0C4C-88E2-6AEF8ACBDC18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685218"/>
                  </a:gs>
                </a:gsLst>
                <a:lin ang="0" scaled="0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0-0C4C-88E2-6AEF8ACBDC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'Wyniki ex BX nieruchomości'!$B$2:$C$2</c:f>
              <c:strCache>
                <c:ptCount val="2"/>
                <c:pt idx="0">
                  <c:v>'21</c:v>
                </c:pt>
                <c:pt idx="1">
                  <c:v>'22</c:v>
                </c:pt>
              </c:strCache>
            </c:strRef>
          </c:cat>
          <c:val>
            <c:numRef>
              <c:f>'Wyniki ex BX nieruchomości'!$B$3:$C$3</c:f>
              <c:numCache>
                <c:formatCode>#,##0</c:formatCode>
                <c:ptCount val="2"/>
                <c:pt idx="0">
                  <c:v>7911.1768804858475</c:v>
                </c:pt>
                <c:pt idx="1">
                  <c:v>8619.0518469655563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0-0C4C-88E2-6AEF8ACBD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708137072"/>
        <c:axId val="708138712"/>
      </c:barChart>
      <c:catAx>
        <c:axId val="70813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08138712"/>
        <c:crosses val="autoZero"/>
        <c:auto val="1"/>
        <c:lblAlgn val="ctr"/>
        <c:lblOffset val="100"/>
        <c:noMultiLvlLbl val="0"/>
      </c:catAx>
      <c:valAx>
        <c:axId val="708138712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70813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832300312146099"/>
          <c:y val="1.8530773892457959E-2"/>
          <c:w val="0.64181206810353963"/>
          <c:h val="0.86207024759700923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'Wyniki ex BX nieruchomości'!$H$4</c:f>
              <c:strCache>
                <c:ptCount val="1"/>
                <c:pt idx="0">
                  <c:v>EBIT </c:v>
                </c:pt>
              </c:strCache>
            </c:strRef>
          </c:tx>
          <c:spPr>
            <a:solidFill>
              <a:srgbClr val="EBB7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685218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89D-3D43-B6F3-50810E62B140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685218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9D-3D43-B6F3-50810E62B1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'Wyniki ex BX nieruchomości'!$I$2:$J$2</c:f>
              <c:strCache>
                <c:ptCount val="2"/>
                <c:pt idx="0">
                  <c:v>'21</c:v>
                </c:pt>
                <c:pt idx="1">
                  <c:v>'22</c:v>
                </c:pt>
              </c:strCache>
            </c:strRef>
          </c:cat>
          <c:val>
            <c:numRef>
              <c:f>'Wyniki ex BX nieruchomości'!$I$4:$J$4</c:f>
              <c:numCache>
                <c:formatCode>#,##0</c:formatCode>
                <c:ptCount val="2"/>
                <c:pt idx="0">
                  <c:v>521.6348596678605</c:v>
                </c:pt>
                <c:pt idx="1">
                  <c:v>562.42385564068707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D-3D43-B6F3-50810E62B140}"/>
            </c:ext>
          </c:extLst>
        </c:ser>
        <c:ser>
          <c:idx val="2"/>
          <c:order val="2"/>
          <c:tx>
            <c:strRef>
              <c:f>'Wyniki ex BX nieruchomości'!$H$5</c:f>
              <c:strCache>
                <c:ptCount val="1"/>
                <c:pt idx="0">
                  <c:v>Zysk związany z Bx Nieruchomości</c:v>
                </c:pt>
              </c:strCache>
            </c:strRef>
          </c:tx>
          <c:spPr>
            <a:gradFill>
              <a:gsLst>
                <a:gs pos="48000">
                  <a:srgbClr val="BFBFBF"/>
                </a:gs>
                <a:gs pos="0">
                  <a:srgbClr val="FFFFFF"/>
                </a:gs>
                <a:gs pos="100000">
                  <a:srgbClr val="6A6A6A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9D-3D43-B6F3-50810E62B1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'Wyniki ex BX nieruchomości'!$I$2:$J$2</c:f>
              <c:strCache>
                <c:ptCount val="2"/>
                <c:pt idx="0">
                  <c:v>'21</c:v>
                </c:pt>
                <c:pt idx="1">
                  <c:v>'22</c:v>
                </c:pt>
              </c:strCache>
            </c:strRef>
          </c:cat>
          <c:val>
            <c:numRef>
              <c:f>'Wyniki ex BX nieruchomości'!$I$5:$J$5</c:f>
              <c:numCache>
                <c:formatCode>General</c:formatCode>
                <c:ptCount val="2"/>
                <c:pt idx="0" formatCode="#,##0">
                  <c:v>65.441999999999993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9D-3D43-B6F3-50810E62B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2937744"/>
        <c:axId val="592942336"/>
      </c:barChart>
      <c:lineChart>
        <c:grouping val="standard"/>
        <c:varyColors val="0"/>
        <c:ser>
          <c:idx val="0"/>
          <c:order val="0"/>
          <c:tx>
            <c:strRef>
              <c:f>'Wyniki ex BX nieruchomości'!$H$3</c:f>
              <c:strCache>
                <c:ptCount val="1"/>
                <c:pt idx="0">
                  <c:v>Wyniki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'Wyniki ex BX nieruchomości'!$I$2:$J$2</c:f>
              <c:strCache>
                <c:ptCount val="2"/>
                <c:pt idx="0">
                  <c:v>'21</c:v>
                </c:pt>
                <c:pt idx="1">
                  <c:v>'22</c:v>
                </c:pt>
              </c:strCache>
            </c:strRef>
          </c:cat>
          <c:val>
            <c:numRef>
              <c:f>'Wyniki ex BX nieruchomości'!$I$3:$J$3</c:f>
              <c:numCache>
                <c:formatCode>#,##0</c:formatCode>
                <c:ptCount val="2"/>
                <c:pt idx="0">
                  <c:v>587.0768596678605</c:v>
                </c:pt>
                <c:pt idx="1">
                  <c:v>562.42385564068707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89D-3D43-B6F3-50810E62B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065784"/>
        <c:axId val="587065128"/>
      </c:lineChart>
      <c:catAx>
        <c:axId val="59293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592942336"/>
        <c:crosses val="autoZero"/>
        <c:auto val="1"/>
        <c:lblAlgn val="ctr"/>
        <c:lblOffset val="100"/>
        <c:noMultiLvlLbl val="0"/>
      </c:catAx>
      <c:valAx>
        <c:axId val="592942336"/>
        <c:scaling>
          <c:orientation val="minMax"/>
          <c:min val="0"/>
        </c:scaling>
        <c:delete val="1"/>
        <c:axPos val="l"/>
        <c:numFmt formatCode="#,##0" sourceLinked="1"/>
        <c:majorTickMark val="none"/>
        <c:minorTickMark val="none"/>
        <c:tickLblPos val="nextTo"/>
        <c:crossAx val="592937744"/>
        <c:crosses val="autoZero"/>
        <c:crossBetween val="between"/>
      </c:valAx>
      <c:valAx>
        <c:axId val="587065128"/>
        <c:scaling>
          <c:orientation val="minMax"/>
          <c:min val="0"/>
        </c:scaling>
        <c:delete val="1"/>
        <c:axPos val="r"/>
        <c:numFmt formatCode="#,##0" sourceLinked="1"/>
        <c:majorTickMark val="out"/>
        <c:minorTickMark val="none"/>
        <c:tickLblPos val="nextTo"/>
        <c:crossAx val="587065784"/>
        <c:crosses val="max"/>
        <c:crossBetween val="between"/>
      </c:valAx>
      <c:catAx>
        <c:axId val="587065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7065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egendEntry>
        <c:idx val="2"/>
        <c:delete val="1"/>
      </c:legendEntry>
      <c:layout>
        <c:manualLayout>
          <c:xMode val="edge"/>
          <c:yMode val="edge"/>
          <c:x val="3.8138459429448164E-2"/>
          <c:y val="0.35475902893208244"/>
          <c:w val="0.31259449146802926"/>
          <c:h val="0.292647951211242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'Wyniki ex BX nieruchomości'!$O$4</c:f>
              <c:strCache>
                <c:ptCount val="1"/>
                <c:pt idx="0">
                  <c:v>Zysk netto</c:v>
                </c:pt>
              </c:strCache>
            </c:strRef>
          </c:tx>
          <c:spPr>
            <a:solidFill>
              <a:srgbClr val="EBB7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685218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CB-7549-8D7A-0A2EC8C78201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685218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3CB-7549-8D7A-0A2EC8C782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'Wyniki ex BX nieruchomości'!$P$2:$Q$2</c:f>
              <c:strCache>
                <c:ptCount val="2"/>
                <c:pt idx="0">
                  <c:v>'21</c:v>
                </c:pt>
                <c:pt idx="1">
                  <c:v>'22</c:v>
                </c:pt>
              </c:strCache>
            </c:strRef>
          </c:cat>
          <c:val>
            <c:numRef>
              <c:f>'Wyniki ex BX nieruchomości'!$P$4:$Q$4</c:f>
              <c:numCache>
                <c:formatCode>#,##0</c:formatCode>
                <c:ptCount val="2"/>
                <c:pt idx="0">
                  <c:v>404.38490936022998</c:v>
                </c:pt>
                <c:pt idx="1">
                  <c:v>534.44034259803539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B-7549-8D7A-0A2EC8C78201}"/>
            </c:ext>
          </c:extLst>
        </c:ser>
        <c:ser>
          <c:idx val="2"/>
          <c:order val="2"/>
          <c:tx>
            <c:strRef>
              <c:f>'Wyniki ex BX nieruchomości'!$O$5</c:f>
              <c:strCache>
                <c:ptCount val="1"/>
                <c:pt idx="0">
                  <c:v>Zysk związany z Bx Nieruchomości</c:v>
                </c:pt>
              </c:strCache>
            </c:strRef>
          </c:tx>
          <c:spPr>
            <a:gradFill>
              <a:gsLst>
                <a:gs pos="48000">
                  <a:srgbClr val="BFBFBF"/>
                </a:gs>
                <a:gs pos="0">
                  <a:srgbClr val="FFFFFF"/>
                </a:gs>
                <a:gs pos="100000">
                  <a:srgbClr val="6A6A6A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CB-7549-8D7A-0A2EC8C782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'Wyniki ex BX nieruchomości'!$P$2:$Q$2</c:f>
              <c:strCache>
                <c:ptCount val="2"/>
                <c:pt idx="0">
                  <c:v>'21</c:v>
                </c:pt>
                <c:pt idx="1">
                  <c:v>'22</c:v>
                </c:pt>
              </c:strCache>
            </c:strRef>
          </c:cat>
          <c:val>
            <c:numRef>
              <c:f>'Wyniki ex BX nieruchomości'!$P$5:$Q$5</c:f>
              <c:numCache>
                <c:formatCode>General</c:formatCode>
                <c:ptCount val="2"/>
                <c:pt idx="0" formatCode="#,##0">
                  <c:v>46.7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B-7549-8D7A-0A2EC8C78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overlap val="100"/>
        <c:axId val="591130032"/>
        <c:axId val="591130688"/>
      </c:barChart>
      <c:lineChart>
        <c:grouping val="standard"/>
        <c:varyColors val="0"/>
        <c:ser>
          <c:idx val="0"/>
          <c:order val="0"/>
          <c:tx>
            <c:strRef>
              <c:f>'Wyniki ex BX nieruchomości'!$O$3</c:f>
              <c:strCache>
                <c:ptCount val="1"/>
                <c:pt idx="0">
                  <c:v>Wyniki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8960925943805878E-2"/>
                  <c:y val="-4.7516602355437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CB-7549-8D7A-0A2EC8C782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'Wyniki ex BX nieruchomości'!$P$2:$Q$2</c:f>
              <c:strCache>
                <c:ptCount val="2"/>
                <c:pt idx="0">
                  <c:v>'21</c:v>
                </c:pt>
                <c:pt idx="1">
                  <c:v>'22</c:v>
                </c:pt>
              </c:strCache>
            </c:strRef>
          </c:cat>
          <c:val>
            <c:numRef>
              <c:f>'Wyniki ex BX nieruchomości'!$P$3:$Q$3</c:f>
              <c:numCache>
                <c:formatCode>#,##0</c:formatCode>
                <c:ptCount val="2"/>
                <c:pt idx="0">
                  <c:v>451.08490936022997</c:v>
                </c:pt>
                <c:pt idx="1">
                  <c:v>534.44034259803539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3CB-7549-8D7A-0A2EC8C78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9106520"/>
        <c:axId val="789108160"/>
      </c:lineChart>
      <c:catAx>
        <c:axId val="59113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591130688"/>
        <c:crosses val="autoZero"/>
        <c:auto val="1"/>
        <c:lblAlgn val="ctr"/>
        <c:lblOffset val="100"/>
        <c:noMultiLvlLbl val="0"/>
      </c:catAx>
      <c:valAx>
        <c:axId val="591130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91130032"/>
        <c:crosses val="autoZero"/>
        <c:crossBetween val="between"/>
      </c:valAx>
      <c:valAx>
        <c:axId val="789108160"/>
        <c:scaling>
          <c:orientation val="minMax"/>
          <c:min val="0"/>
        </c:scaling>
        <c:delete val="1"/>
        <c:axPos val="r"/>
        <c:numFmt formatCode="#,##0" sourceLinked="1"/>
        <c:majorTickMark val="out"/>
        <c:minorTickMark val="none"/>
        <c:tickLblPos val="nextTo"/>
        <c:crossAx val="789106520"/>
        <c:crosses val="max"/>
        <c:crossBetween val="between"/>
      </c:valAx>
      <c:catAx>
        <c:axId val="789106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9108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egendEntry>
        <c:idx val="2"/>
        <c:delete val="1"/>
      </c:legendEntry>
      <c:layout>
        <c:manualLayout>
          <c:xMode val="edge"/>
          <c:yMode val="edge"/>
          <c:x val="4.8883869631723552E-2"/>
          <c:y val="0.33193800377364424"/>
          <c:w val="0.31499405567013111"/>
          <c:h val="0.41222606810686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2.0868586393335692E-2"/>
          <c:w val="0.97273129817466586"/>
          <c:h val="0.91689494796703852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F0C74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016074637675735E-2"/>
                  <c:y val="-3.7037037037037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1-D64B-8E05-6948C8E2E5FE}"/>
                </c:ext>
              </c:extLst>
            </c:dLbl>
            <c:dLbl>
              <c:idx val="25"/>
              <c:layout>
                <c:manualLayout>
                  <c:x val="-2.9747674718546301E-2"/>
                  <c:y val="-4.6767687024592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1-D64B-8E05-6948C8E2E5FE}"/>
                </c:ext>
              </c:extLst>
            </c:dLbl>
            <c:dLbl>
              <c:idx val="119"/>
              <c:layout>
                <c:manualLayout>
                  <c:x val="0"/>
                  <c:y val="-7.910334021369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21-D64B-8E05-6948C8E2E5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'CPI-wykres'!$G$1:$G$120</c:f>
              <c:numCache>
                <c:formatCode>_-* #\ ##0.0_-;\-* #\ ##0.0_-;_-* "-"??_-;_-@_-</c:formatCode>
                <c:ptCount val="120"/>
                <c:pt idx="0">
                  <c:v>1.7000000000000028</c:v>
                </c:pt>
                <c:pt idx="1">
                  <c:v>1.2999999999999972</c:v>
                </c:pt>
                <c:pt idx="2">
                  <c:v>1</c:v>
                </c:pt>
                <c:pt idx="3">
                  <c:v>0.79999999999999716</c:v>
                </c:pt>
                <c:pt idx="4">
                  <c:v>0.5</c:v>
                </c:pt>
                <c:pt idx="5">
                  <c:v>0.20000000000000284</c:v>
                </c:pt>
                <c:pt idx="6">
                  <c:v>1.0999999999999943</c:v>
                </c:pt>
                <c:pt idx="7">
                  <c:v>1.0999999999999943</c:v>
                </c:pt>
                <c:pt idx="8">
                  <c:v>1</c:v>
                </c:pt>
                <c:pt idx="9">
                  <c:v>0.79999999999999716</c:v>
                </c:pt>
                <c:pt idx="10">
                  <c:v>0.59999999999999432</c:v>
                </c:pt>
                <c:pt idx="11">
                  <c:v>0.70000000000000284</c:v>
                </c:pt>
                <c:pt idx="12">
                  <c:v>0.5</c:v>
                </c:pt>
                <c:pt idx="13">
                  <c:v>0.70000000000000284</c:v>
                </c:pt>
                <c:pt idx="14">
                  <c:v>0.70000000000000284</c:v>
                </c:pt>
                <c:pt idx="15">
                  <c:v>0.29999999999999716</c:v>
                </c:pt>
                <c:pt idx="16">
                  <c:v>0.20000000000000284</c:v>
                </c:pt>
                <c:pt idx="17">
                  <c:v>0.29999999999999716</c:v>
                </c:pt>
                <c:pt idx="18">
                  <c:v>-0.20000000000000284</c:v>
                </c:pt>
                <c:pt idx="19">
                  <c:v>-0.29999999999999716</c:v>
                </c:pt>
                <c:pt idx="20">
                  <c:v>-0.29999999999999716</c:v>
                </c:pt>
                <c:pt idx="21">
                  <c:v>-0.59999999999999432</c:v>
                </c:pt>
                <c:pt idx="22">
                  <c:v>-0.59999999999999432</c:v>
                </c:pt>
                <c:pt idx="23">
                  <c:v>-1</c:v>
                </c:pt>
                <c:pt idx="24">
                  <c:v>-1.4000000000000057</c:v>
                </c:pt>
                <c:pt idx="25">
                  <c:v>-1.5999999999999943</c:v>
                </c:pt>
                <c:pt idx="26">
                  <c:v>-1.5</c:v>
                </c:pt>
                <c:pt idx="27">
                  <c:v>-1.0999999999999943</c:v>
                </c:pt>
                <c:pt idx="28">
                  <c:v>-0.90000000000000568</c:v>
                </c:pt>
                <c:pt idx="29">
                  <c:v>-0.79999999999999716</c:v>
                </c:pt>
                <c:pt idx="30">
                  <c:v>-0.70000000000000284</c:v>
                </c:pt>
                <c:pt idx="31">
                  <c:v>-0.59999999999999432</c:v>
                </c:pt>
                <c:pt idx="32">
                  <c:v>-0.79999999999999716</c:v>
                </c:pt>
                <c:pt idx="33">
                  <c:v>-0.70000000000000284</c:v>
                </c:pt>
                <c:pt idx="34">
                  <c:v>-0.59999999999999432</c:v>
                </c:pt>
                <c:pt idx="35">
                  <c:v>-0.5</c:v>
                </c:pt>
                <c:pt idx="36">
                  <c:v>-0.90000000000000568</c:v>
                </c:pt>
                <c:pt idx="37">
                  <c:v>-0.79999999999999716</c:v>
                </c:pt>
                <c:pt idx="38">
                  <c:v>-0.90000000000000568</c:v>
                </c:pt>
                <c:pt idx="39">
                  <c:v>-1.0999999999999943</c:v>
                </c:pt>
                <c:pt idx="40">
                  <c:v>-0.90000000000000568</c:v>
                </c:pt>
                <c:pt idx="41">
                  <c:v>-0.79999999999999716</c:v>
                </c:pt>
                <c:pt idx="42">
                  <c:v>-0.90000000000000568</c:v>
                </c:pt>
                <c:pt idx="43">
                  <c:v>-0.79999999999999716</c:v>
                </c:pt>
                <c:pt idx="44">
                  <c:v>-0.5</c:v>
                </c:pt>
                <c:pt idx="45">
                  <c:v>-0.20000000000000284</c:v>
                </c:pt>
                <c:pt idx="46">
                  <c:v>0</c:v>
                </c:pt>
                <c:pt idx="47">
                  <c:v>0.79999999999999716</c:v>
                </c:pt>
                <c:pt idx="48">
                  <c:v>1.7000000000000028</c:v>
                </c:pt>
                <c:pt idx="49">
                  <c:v>2.2000000000000028</c:v>
                </c:pt>
                <c:pt idx="50">
                  <c:v>2</c:v>
                </c:pt>
                <c:pt idx="51">
                  <c:v>2</c:v>
                </c:pt>
                <c:pt idx="52">
                  <c:v>1.9000000000000057</c:v>
                </c:pt>
                <c:pt idx="53">
                  <c:v>1.5</c:v>
                </c:pt>
                <c:pt idx="54">
                  <c:v>1.7000000000000028</c:v>
                </c:pt>
                <c:pt idx="55">
                  <c:v>1.7999999999999972</c:v>
                </c:pt>
                <c:pt idx="56">
                  <c:v>2.2000000000000028</c:v>
                </c:pt>
                <c:pt idx="57">
                  <c:v>2.0999999999999943</c:v>
                </c:pt>
                <c:pt idx="58">
                  <c:v>2.5</c:v>
                </c:pt>
                <c:pt idx="59">
                  <c:v>2.0999999999999943</c:v>
                </c:pt>
                <c:pt idx="60">
                  <c:v>1.9000000000000057</c:v>
                </c:pt>
                <c:pt idx="61">
                  <c:v>1.4000000000000057</c:v>
                </c:pt>
                <c:pt idx="62">
                  <c:v>1.2999999999999972</c:v>
                </c:pt>
                <c:pt idx="63">
                  <c:v>1.5999999999999943</c:v>
                </c:pt>
                <c:pt idx="64">
                  <c:v>1.7000000000000028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1.9000000000000057</c:v>
                </c:pt>
                <c:pt idx="69">
                  <c:v>1.7999999999999972</c:v>
                </c:pt>
                <c:pt idx="70">
                  <c:v>1.2999999999999972</c:v>
                </c:pt>
                <c:pt idx="71">
                  <c:v>1.0999999999999943</c:v>
                </c:pt>
                <c:pt idx="72">
                  <c:v>0.70000000000000284</c:v>
                </c:pt>
                <c:pt idx="73">
                  <c:v>1.2000000000000028</c:v>
                </c:pt>
                <c:pt idx="74">
                  <c:v>1.7000000000000028</c:v>
                </c:pt>
                <c:pt idx="75">
                  <c:v>2.2000000000000028</c:v>
                </c:pt>
                <c:pt idx="76">
                  <c:v>2.4000000000000057</c:v>
                </c:pt>
                <c:pt idx="77">
                  <c:v>2.5999999999999943</c:v>
                </c:pt>
                <c:pt idx="78">
                  <c:v>2.9000000000000057</c:v>
                </c:pt>
                <c:pt idx="79">
                  <c:v>2.9000000000000057</c:v>
                </c:pt>
                <c:pt idx="80">
                  <c:v>2.5999999999999943</c:v>
                </c:pt>
                <c:pt idx="81">
                  <c:v>2.5</c:v>
                </c:pt>
                <c:pt idx="82">
                  <c:v>2.5999999999999943</c:v>
                </c:pt>
                <c:pt idx="83">
                  <c:v>3.4000000000000057</c:v>
                </c:pt>
                <c:pt idx="84">
                  <c:v>4.2999999999999972</c:v>
                </c:pt>
                <c:pt idx="85">
                  <c:v>4.7000000000000028</c:v>
                </c:pt>
                <c:pt idx="86">
                  <c:v>4.5999999999999943</c:v>
                </c:pt>
                <c:pt idx="87">
                  <c:v>3.4000000000000057</c:v>
                </c:pt>
                <c:pt idx="88">
                  <c:v>2.9000000000000057</c:v>
                </c:pt>
                <c:pt idx="89">
                  <c:v>3.2999999999999972</c:v>
                </c:pt>
                <c:pt idx="90">
                  <c:v>3</c:v>
                </c:pt>
                <c:pt idx="91">
                  <c:v>2.9000000000000057</c:v>
                </c:pt>
                <c:pt idx="92">
                  <c:v>3.2000000000000028</c:v>
                </c:pt>
                <c:pt idx="93">
                  <c:v>3.0999999999999943</c:v>
                </c:pt>
                <c:pt idx="94">
                  <c:v>3</c:v>
                </c:pt>
                <c:pt idx="95">
                  <c:v>2.4000000000000057</c:v>
                </c:pt>
                <c:pt idx="96">
                  <c:v>2.5999999999999943</c:v>
                </c:pt>
                <c:pt idx="97">
                  <c:v>2.4000000000000057</c:v>
                </c:pt>
                <c:pt idx="98">
                  <c:v>3.2000000000000028</c:v>
                </c:pt>
                <c:pt idx="99">
                  <c:v>4.2999999999999972</c:v>
                </c:pt>
                <c:pt idx="100">
                  <c:v>4.7000000000000028</c:v>
                </c:pt>
                <c:pt idx="101">
                  <c:v>4.4000000000000057</c:v>
                </c:pt>
                <c:pt idx="102">
                  <c:v>5</c:v>
                </c:pt>
                <c:pt idx="103">
                  <c:v>5.5</c:v>
                </c:pt>
                <c:pt idx="104">
                  <c:v>5.9000000000000057</c:v>
                </c:pt>
                <c:pt idx="105">
                  <c:v>6.7999999999999972</c:v>
                </c:pt>
                <c:pt idx="106">
                  <c:v>7.7999999999999972</c:v>
                </c:pt>
                <c:pt idx="107">
                  <c:v>8.5999999999999943</c:v>
                </c:pt>
                <c:pt idx="108">
                  <c:v>9.4000000000000057</c:v>
                </c:pt>
                <c:pt idx="109">
                  <c:v>8.5</c:v>
                </c:pt>
                <c:pt idx="110">
                  <c:v>11</c:v>
                </c:pt>
                <c:pt idx="111">
                  <c:v>12.400000000000006</c:v>
                </c:pt>
                <c:pt idx="112">
                  <c:v>13.900000000000006</c:v>
                </c:pt>
                <c:pt idx="113">
                  <c:v>15.5</c:v>
                </c:pt>
                <c:pt idx="114">
                  <c:v>15.599999999999994</c:v>
                </c:pt>
                <c:pt idx="115">
                  <c:v>16.099999999999994</c:v>
                </c:pt>
                <c:pt idx="116">
                  <c:v>17.200000000000003</c:v>
                </c:pt>
                <c:pt idx="117">
                  <c:v>17.900000000000006</c:v>
                </c:pt>
                <c:pt idx="118">
                  <c:v>17.5</c:v>
                </c:pt>
                <c:pt idx="119">
                  <c:v>16.599999999999994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721-D64B-8E05-6948C8E2E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5652272"/>
        <c:axId val="645652600"/>
      </c:lineChart>
      <c:catAx>
        <c:axId val="645652272"/>
        <c:scaling>
          <c:orientation val="minMax"/>
        </c:scaling>
        <c:delete val="1"/>
        <c:axPos val="b"/>
        <c:majorTickMark val="none"/>
        <c:minorTickMark val="none"/>
        <c:tickLblPos val="nextTo"/>
        <c:crossAx val="645652600"/>
        <c:crosses val="autoZero"/>
        <c:auto val="1"/>
        <c:lblAlgn val="ctr"/>
        <c:lblOffset val="100"/>
        <c:noMultiLvlLbl val="0"/>
      </c:catAx>
      <c:valAx>
        <c:axId val="645652600"/>
        <c:scaling>
          <c:orientation val="minMax"/>
        </c:scaling>
        <c:delete val="1"/>
        <c:axPos val="l"/>
        <c:numFmt formatCode="_-* #\ ##0.0_-;\-* #\ ##0.0_-;_-* &quot;-&quot;??_-;_-@_-" sourceLinked="1"/>
        <c:majorTickMark val="none"/>
        <c:minorTickMark val="none"/>
        <c:tickLblPos val="nextTo"/>
        <c:crossAx val="64565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44433601951176E-2"/>
          <c:y val="0.21046278625524911"/>
          <c:w val="0.93888888888888888"/>
          <c:h val="0.658037731570835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'Przychody według segmentów'!$D$16</c:f>
              <c:strCache>
                <c:ptCount val="1"/>
                <c:pt idx="0">
                  <c:v>Przychody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22-604E-963C-06D682D0B736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222-604E-963C-06D682D0B736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48000">
                    <a:srgbClr val="A4AC38"/>
                  </a:gs>
                  <a:gs pos="0">
                    <a:srgbClr val="CDD846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22-604E-963C-06D682D0B7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'Przychody według segmentów'!$C$17:$C$19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'Przychody według segmentów'!$D$17:$D$19</c:f>
              <c:numCache>
                <c:formatCode>#,##0</c:formatCode>
                <c:ptCount val="3"/>
                <c:pt idx="0">
                  <c:v>7539.4031860300001</c:v>
                </c:pt>
                <c:pt idx="1">
                  <c:v>7282.4081091123207</c:v>
                </c:pt>
                <c:pt idx="2">
                  <c:v>7820.8316926178068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22-604E-963C-06D682D0B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7"/>
        <c:axId val="799995640"/>
        <c:axId val="799994656"/>
      </c:barChart>
      <c:catAx>
        <c:axId val="799995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799994656"/>
        <c:crosses val="autoZero"/>
        <c:auto val="1"/>
        <c:lblAlgn val="ctr"/>
        <c:lblOffset val="100"/>
        <c:noMultiLvlLbl val="0"/>
      </c:catAx>
      <c:valAx>
        <c:axId val="799994656"/>
        <c:scaling>
          <c:orientation val="minMax"/>
          <c:max val="8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799995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444444444444445E-2"/>
          <c:y val="0.42118467507997531"/>
          <c:w val="0.93888888888888888"/>
          <c:h val="0.383549706768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'Przychody według segmentów'!$E$16</c:f>
              <c:strCache>
                <c:ptCount val="1"/>
                <c:pt idx="0">
                  <c:v>EBIT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B1-864A-AA0D-F5EBFE85F4F4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0B1-864A-AA0D-F5EBFE85F4F4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48000">
                    <a:srgbClr val="A4AC38"/>
                  </a:gs>
                  <a:gs pos="0">
                    <a:srgbClr val="CDD846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B1-864A-AA0D-F5EBFE85F4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'Przychody według segmentów'!$C$17:$C$19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'Przychody według segmentów'!$E$17:$E$19</c:f>
              <c:numCache>
                <c:formatCode>0</c:formatCode>
                <c:ptCount val="3"/>
                <c:pt idx="0">
                  <c:v>387.5349053612087</c:v>
                </c:pt>
                <c:pt idx="1">
                  <c:v>445.50424416706801</c:v>
                </c:pt>
                <c:pt idx="2">
                  <c:v>471.4512599804782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B1-864A-AA0D-F5EBFE85F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7"/>
        <c:axId val="799995640"/>
        <c:axId val="799994656"/>
      </c:barChart>
      <c:catAx>
        <c:axId val="799995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799994656"/>
        <c:crosses val="autoZero"/>
        <c:auto val="1"/>
        <c:lblAlgn val="ctr"/>
        <c:lblOffset val="100"/>
        <c:noMultiLvlLbl val="0"/>
      </c:catAx>
      <c:valAx>
        <c:axId val="799994656"/>
        <c:scaling>
          <c:orientation val="minMax"/>
          <c:max val="5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799995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8.1822209806975438E-2"/>
          <c:w val="0.93888888888888888"/>
          <c:h val="0.75239438674276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'Przychody według segmentów'!$D$16</c:f>
              <c:strCache>
                <c:ptCount val="1"/>
                <c:pt idx="0">
                  <c:v>Przychody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E7D-AF44-B4D3-6105582EF54D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7D-AF44-B4D3-6105582EF54D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48000">
                    <a:srgbClr val="A4AC38"/>
                  </a:gs>
                  <a:gs pos="0">
                    <a:srgbClr val="CDD846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7D-AF44-B4D3-6105582EF5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'Przychody według segmentów'!$C$24:$C$26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'Przychody według segmentów'!$D$24:$D$26</c:f>
              <c:numCache>
                <c:formatCode>#,##0</c:formatCode>
                <c:ptCount val="3"/>
                <c:pt idx="0">
                  <c:v>612.3911142753077</c:v>
                </c:pt>
                <c:pt idx="1">
                  <c:v>783.17477137352626</c:v>
                </c:pt>
                <c:pt idx="2">
                  <c:v>821.39715434774917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7D-AF44-B4D3-6105582EF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7"/>
        <c:axId val="799995640"/>
        <c:axId val="799994656"/>
      </c:barChart>
      <c:catAx>
        <c:axId val="799995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799994656"/>
        <c:crosses val="autoZero"/>
        <c:auto val="1"/>
        <c:lblAlgn val="ctr"/>
        <c:lblOffset val="100"/>
        <c:noMultiLvlLbl val="0"/>
      </c:catAx>
      <c:valAx>
        <c:axId val="799994656"/>
        <c:scaling>
          <c:orientation val="minMax"/>
          <c:max val="9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799995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77769028871391E-2"/>
          <c:y val="0.30899809977618636"/>
          <c:w val="0.93888888888888888"/>
          <c:h val="0.496709094661515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'Przychody według segmentów'!$E$16</c:f>
              <c:strCache>
                <c:ptCount val="1"/>
                <c:pt idx="0">
                  <c:v>EBIT</c:v>
                </c:pt>
              </c:strCache>
            </c:strRef>
          </c:tx>
          <c:spPr>
            <a:solidFill>
              <a:srgbClr val="EAB4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45-344A-A3A2-ADA5167B2ADD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7F631F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145-344A-A3A2-ADA5167B2ADD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48000">
                    <a:srgbClr val="A4AC38"/>
                  </a:gs>
                  <a:gs pos="0">
                    <a:srgbClr val="CDD846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45-344A-A3A2-ADA5167B2A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'Przychody według segmentów'!$C$24:$C$26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'Przychody według segmentów'!$E$24:$E$26</c:f>
              <c:numCache>
                <c:formatCode>0</c:formatCode>
                <c:ptCount val="3"/>
                <c:pt idx="0">
                  <c:v>78.627854353813049</c:v>
                </c:pt>
                <c:pt idx="1">
                  <c:v>81.691615500792878</c:v>
                </c:pt>
                <c:pt idx="2">
                  <c:v>92.12540788070865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45-344A-A3A2-ADA5167B2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7"/>
        <c:axId val="799995640"/>
        <c:axId val="799994656"/>
      </c:barChart>
      <c:catAx>
        <c:axId val="799995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799994656"/>
        <c:crosses val="autoZero"/>
        <c:auto val="1"/>
        <c:lblAlgn val="ctr"/>
        <c:lblOffset val="100"/>
        <c:noMultiLvlLbl val="0"/>
      </c:catAx>
      <c:valAx>
        <c:axId val="799994656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799995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303686287521132E-2"/>
          <c:y val="2.5200458190148912E-2"/>
          <c:w val="0.96966563583389531"/>
          <c:h val="0.902405498281786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Arkusz1!$C$4</c:f>
              <c:strCache>
                <c:ptCount val="1"/>
                <c:pt idx="0">
                  <c:v>Infrastructure</c:v>
                </c:pt>
              </c:strCache>
            </c:strRef>
          </c:tx>
          <c:spPr>
            <a:gradFill>
              <a:gsLst>
                <a:gs pos="48000">
                  <a:srgbClr val="E0AF3E"/>
                </a:gs>
                <a:gs pos="0">
                  <a:srgbClr val="FDF55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Arkusz1!$D$2:$G$2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Arkusz1!$D$4:$G$4</c:f>
              <c:numCache>
                <c:formatCode>0.0</c:formatCode>
                <c:ptCount val="4"/>
                <c:pt idx="0">
                  <c:v>1.1651652990099999</c:v>
                </c:pt>
                <c:pt idx="1">
                  <c:v>4.1126360489202574</c:v>
                </c:pt>
                <c:pt idx="2">
                  <c:v>2.8757306420457276</c:v>
                </c:pt>
                <c:pt idx="3">
                  <c:v>3.0552158159132534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B-134B-B22B-3726758FD243}"/>
            </c:ext>
          </c:extLst>
        </c:ser>
        <c:ser>
          <c:idx val="2"/>
          <c:order val="1"/>
          <c:tx>
            <c:strRef>
              <c:f>Arkusz1!$C$5</c:f>
              <c:strCache>
                <c:ptCount val="1"/>
                <c:pt idx="0">
                  <c:v>Hydrotechnical</c:v>
                </c:pt>
              </c:strCache>
            </c:strRef>
          </c:tx>
          <c:spPr>
            <a:gradFill>
              <a:gsLst>
                <a:gs pos="48000">
                  <a:srgbClr val="2E5087"/>
                </a:gs>
                <a:gs pos="0">
                  <a:srgbClr val="92ABBC"/>
                </a:gs>
                <a:gs pos="100000">
                  <a:srgbClr val="182945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Arkusz1!$D$2:$G$2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Arkusz1!$D$5:$G$5</c:f>
              <c:numCache>
                <c:formatCode>0.0</c:formatCode>
                <c:ptCount val="4"/>
                <c:pt idx="0">
                  <c:v>0.23615359861999999</c:v>
                </c:pt>
                <c:pt idx="1">
                  <c:v>1.8764628390000003E-2</c:v>
                </c:pt>
                <c:pt idx="2">
                  <c:v>0.65237999419000003</c:v>
                </c:pt>
                <c:pt idx="3">
                  <c:v>0.89965123245000012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3B-134B-B22B-3726758FD243}"/>
            </c:ext>
          </c:extLst>
        </c:ser>
        <c:ser>
          <c:idx val="3"/>
          <c:order val="2"/>
          <c:tx>
            <c:strRef>
              <c:f>Arkusz1!$C$6</c:f>
              <c:strCache>
                <c:ptCount val="1"/>
                <c:pt idx="0">
                  <c:v>Railway</c:v>
                </c:pt>
              </c:strCache>
            </c:strRef>
          </c:tx>
          <c:spPr>
            <a:gradFill>
              <a:gsLst>
                <a:gs pos="48000">
                  <a:srgbClr val="A4AC38"/>
                </a:gs>
                <a:gs pos="0">
                  <a:srgbClr val="CDD846"/>
                </a:gs>
                <a:gs pos="100000">
                  <a:srgbClr val="6C7225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Arkusz1!$D$2:$G$2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Arkusz1!$D$6:$G$6</c:f>
              <c:numCache>
                <c:formatCode>0.0</c:formatCode>
                <c:ptCount val="4"/>
                <c:pt idx="0">
                  <c:v>3.2130121441130002</c:v>
                </c:pt>
                <c:pt idx="1">
                  <c:v>1.7966356544900002</c:v>
                </c:pt>
                <c:pt idx="2">
                  <c:v>0.54546211530000011</c:v>
                </c:pt>
                <c:pt idx="3">
                  <c:v>0.72348398580000006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3B-134B-B22B-3726758FD243}"/>
            </c:ext>
          </c:extLst>
        </c:ser>
        <c:ser>
          <c:idx val="5"/>
          <c:order val="3"/>
          <c:tx>
            <c:strRef>
              <c:f>Arkusz1!$C$8</c:f>
              <c:strCache>
                <c:ptCount val="1"/>
                <c:pt idx="0">
                  <c:v>Industrial</c:v>
                </c:pt>
              </c:strCache>
            </c:strRef>
          </c:tx>
          <c:spPr>
            <a:gradFill>
              <a:gsLst>
                <a:gs pos="47000">
                  <a:srgbClr val="E56835"/>
                </a:gs>
                <a:gs pos="0">
                  <a:srgbClr val="F4993E"/>
                </a:gs>
                <a:gs pos="100000">
                  <a:srgbClr val="B24E2B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Arkusz1!$D$2:$G$2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Arkusz1!$D$8:$G$8</c:f>
              <c:numCache>
                <c:formatCode>0.0</c:formatCode>
                <c:ptCount val="4"/>
                <c:pt idx="0">
                  <c:v>0.53556741371030503</c:v>
                </c:pt>
                <c:pt idx="1">
                  <c:v>0.8143206932897209</c:v>
                </c:pt>
                <c:pt idx="2">
                  <c:v>0.48672856909999995</c:v>
                </c:pt>
                <c:pt idx="3">
                  <c:v>0.16513895277000004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3B-134B-B22B-3726758FD243}"/>
            </c:ext>
          </c:extLst>
        </c:ser>
        <c:ser>
          <c:idx val="0"/>
          <c:order val="4"/>
          <c:tx>
            <c:strRef>
              <c:f>Arkusz1!$C$3</c:f>
              <c:strCache>
                <c:ptCount val="1"/>
                <c:pt idx="0">
                  <c:v>Non - Residential</c:v>
                </c:pt>
              </c:strCache>
            </c:strRef>
          </c:tx>
          <c:spPr>
            <a:gradFill>
              <a:gsLst>
                <a:gs pos="47000">
                  <a:srgbClr val="BEBEBE"/>
                </a:gs>
                <a:gs pos="0">
                  <a:srgbClr val="FFFFFF"/>
                </a:gs>
                <a:gs pos="100000">
                  <a:srgbClr val="6A6A6A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Arkusz1!$D$2:$G$2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Arkusz1!$D$3:$G$3</c:f>
              <c:numCache>
                <c:formatCode>0.0</c:formatCode>
                <c:ptCount val="4"/>
                <c:pt idx="0">
                  <c:v>1.5735508011999995</c:v>
                </c:pt>
                <c:pt idx="1">
                  <c:v>1.6538383467200004</c:v>
                </c:pt>
                <c:pt idx="2">
                  <c:v>2.4355619070219996</c:v>
                </c:pt>
                <c:pt idx="3">
                  <c:v>2.8834970493681999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3B-134B-B22B-3726758FD243}"/>
            </c:ext>
          </c:extLst>
        </c:ser>
        <c:ser>
          <c:idx val="4"/>
          <c:order val="5"/>
          <c:tx>
            <c:strRef>
              <c:f>Arkusz1!$C$7</c:f>
              <c:strCache>
                <c:ptCount val="1"/>
                <c:pt idx="0">
                  <c:v>Residential</c:v>
                </c:pt>
              </c:strCache>
            </c:strRef>
          </c:tx>
          <c:spPr>
            <a:gradFill>
              <a:gsLst>
                <a:gs pos="47000">
                  <a:srgbClr val="464646"/>
                </a:gs>
                <a:gs pos="0">
                  <a:srgbClr val="7F7F7F"/>
                </a:gs>
                <a:gs pos="100000">
                  <a:srgbClr val="151515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3605841555582648E-3"/>
                  <c:y val="-4.3103458028658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3B-134B-B22B-3726758FD243}"/>
                </c:ext>
              </c:extLst>
            </c:dLbl>
            <c:dLbl>
              <c:idx val="3"/>
              <c:layout>
                <c:manualLayout>
                  <c:x val="-3.4014603888957618E-3"/>
                  <c:y val="-2.8735638685772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3B-134B-B22B-3726758FD2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Arkusz1!$D$2:$G$2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Arkusz1!$D$7:$G$7</c:f>
              <c:numCache>
                <c:formatCode>0.0</c:formatCode>
                <c:ptCount val="4"/>
                <c:pt idx="0">
                  <c:v>0.77259688281000005</c:v>
                </c:pt>
                <c:pt idx="1">
                  <c:v>0.58021598527999996</c:v>
                </c:pt>
                <c:pt idx="2">
                  <c:v>5.9499570300000004E-3</c:v>
                </c:pt>
                <c:pt idx="3">
                  <c:v>0.15214932840000001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D3B-134B-B22B-3726758FD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5581536"/>
        <c:axId val="965582520"/>
      </c:barChart>
      <c:lineChart>
        <c:grouping val="standard"/>
        <c:varyColors val="0"/>
        <c:ser>
          <c:idx val="6"/>
          <c:order val="6"/>
          <c:tx>
            <c:strRef>
              <c:f>Arkusz1!$C$9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90657307847485E-2"/>
                  <c:y val="-7.0283751987454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3B-134B-B22B-3726758FD243}"/>
                </c:ext>
              </c:extLst>
            </c:dLbl>
            <c:dLbl>
              <c:idx val="1"/>
              <c:layout>
                <c:manualLayout>
                  <c:x val="-1.93402216745127E-2"/>
                  <c:y val="-6.4847738448669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3B-134B-B22B-3726758FD243}"/>
                </c:ext>
              </c:extLst>
            </c:dLbl>
            <c:dLbl>
              <c:idx val="2"/>
              <c:layout>
                <c:manualLayout>
                  <c:x val="-1.7997850062768998E-2"/>
                  <c:y val="-8.4380053484490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3B-134B-B22B-3726758FD243}"/>
                </c:ext>
              </c:extLst>
            </c:dLbl>
            <c:dLbl>
              <c:idx val="3"/>
              <c:layout>
                <c:manualLayout>
                  <c:x val="-1.8586865156254084E-2"/>
                  <c:y val="-8.3214789396051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3B-134B-B22B-3726758FD2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6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Arkusz1!$D$2:$G$2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Arkusz1!$D$9:$G$9</c:f>
              <c:numCache>
                <c:formatCode>0.0</c:formatCode>
                <c:ptCount val="4"/>
                <c:pt idx="0">
                  <c:v>7.4960461394633047</c:v>
                </c:pt>
                <c:pt idx="1">
                  <c:v>8.9764113570899795</c:v>
                </c:pt>
                <c:pt idx="2">
                  <c:v>7.0018131846877285</c:v>
                </c:pt>
                <c:pt idx="3">
                  <c:v>7.8791363647014538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D3B-134B-B22B-3726758FD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7395872"/>
        <c:axId val="1217389640"/>
      </c:lineChart>
      <c:catAx>
        <c:axId val="96558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965582520"/>
        <c:crosses val="autoZero"/>
        <c:auto val="1"/>
        <c:lblAlgn val="ctr"/>
        <c:lblOffset val="100"/>
        <c:noMultiLvlLbl val="0"/>
      </c:catAx>
      <c:valAx>
        <c:axId val="96558252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965581536"/>
        <c:crosses val="autoZero"/>
        <c:crossBetween val="between"/>
      </c:valAx>
      <c:valAx>
        <c:axId val="1217389640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1217395872"/>
        <c:crosses val="max"/>
        <c:crossBetween val="between"/>
      </c:valAx>
      <c:catAx>
        <c:axId val="1217395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7389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47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1A-C841-B59A-0972AE7E1BF1}"/>
              </c:ext>
            </c:extLst>
          </c:dPt>
          <c:dPt>
            <c:idx val="1"/>
            <c:bubble3D val="0"/>
            <c:spPr>
              <a:gradFill>
                <a:gsLst>
                  <a:gs pos="47000">
                    <a:srgbClr val="2E5087"/>
                  </a:gs>
                  <a:gs pos="0">
                    <a:srgbClr val="92ABBC"/>
                  </a:gs>
                  <a:gs pos="100000">
                    <a:srgbClr val="182945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1A-C841-B59A-0972AE7E1BF1}"/>
              </c:ext>
            </c:extLst>
          </c:dPt>
          <c:dPt>
            <c:idx val="2"/>
            <c:bubble3D val="0"/>
            <c:spPr>
              <a:gradFill>
                <a:gsLst>
                  <a:gs pos="47000">
                    <a:srgbClr val="BFBFBF"/>
                  </a:gs>
                  <a:gs pos="0">
                    <a:srgbClr val="FFFFFF"/>
                  </a:gs>
                  <a:gs pos="100000">
                    <a:srgbClr val="6A6A6A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1A-C841-B59A-0972AE7E1BF1}"/>
              </c:ext>
            </c:extLst>
          </c:dPt>
          <c:dPt>
            <c:idx val="3"/>
            <c:bubble3D val="0"/>
            <c:spPr>
              <a:gradFill>
                <a:gsLst>
                  <a:gs pos="47000">
                    <a:srgbClr val="E56835"/>
                  </a:gs>
                  <a:gs pos="0">
                    <a:srgbClr val="F4993E"/>
                  </a:gs>
                  <a:gs pos="100000">
                    <a:srgbClr val="B24E2B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1A-C841-B59A-0972AE7E1BF1}"/>
              </c:ext>
            </c:extLst>
          </c:dPt>
          <c:dPt>
            <c:idx val="4"/>
            <c:bubble3D val="0"/>
            <c:spPr>
              <a:gradFill>
                <a:gsLst>
                  <a:gs pos="47000">
                    <a:srgbClr val="A4AC38"/>
                  </a:gs>
                  <a:gs pos="0">
                    <a:srgbClr val="CAD545"/>
                  </a:gs>
                  <a:gs pos="100000">
                    <a:srgbClr val="6C7225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A1A-C841-B59A-0972AE7E1BF1}"/>
              </c:ext>
            </c:extLst>
          </c:dPt>
          <c:dLbls>
            <c:dLbl>
              <c:idx val="1"/>
              <c:layout>
                <c:manualLayout>
                  <c:x val="6.0030621172353455E-3"/>
                  <c:y val="-1.9421843102945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1A-C841-B59A-0972AE7E1B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1" i="0" u="none" strike="noStrike" kern="1200" baseline="0">
                    <a:solidFill>
                      <a:schemeClr val="bg1"/>
                    </a:solidFill>
                    <a:latin typeface="FERROVIALNEW-LIGHT" panose="02000506040000020003" pitchFamily="2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Arkusz1!$C$15:$C$19</c:f>
              <c:strCache>
                <c:ptCount val="5"/>
                <c:pt idx="0">
                  <c:v>Infrastructure</c:v>
                </c:pt>
                <c:pt idx="1">
                  <c:v>Hydrotechnical</c:v>
                </c:pt>
                <c:pt idx="2">
                  <c:v>Non - Residential</c:v>
                </c:pt>
                <c:pt idx="3">
                  <c:v>Industrial</c:v>
                </c:pt>
                <c:pt idx="4">
                  <c:v>Railway</c:v>
                </c:pt>
              </c:strCache>
            </c:strRef>
          </c:cat>
          <c:val>
            <c:numRef>
              <c:f>Arkusz1!$D$15:$D$19</c:f>
              <c:numCache>
                <c:formatCode>0.0</c:formatCode>
                <c:ptCount val="5"/>
                <c:pt idx="0">
                  <c:v>1.6082979999999998</c:v>
                </c:pt>
                <c:pt idx="1">
                  <c:v>0.31560000000000005</c:v>
                </c:pt>
                <c:pt idx="2">
                  <c:v>0.33419099999999996</c:v>
                </c:pt>
                <c:pt idx="3">
                  <c:v>1</c:v>
                </c:pt>
                <c:pt idx="4">
                  <c:v>2.5597600000000003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A1A-C841-B59A-0972AE7E1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6069191467251684E-2"/>
          <c:y val="0.12592746450723699"/>
          <c:w val="0.93874387303089601"/>
          <c:h val="0.724021346892542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Backlog!$A$2</c:f>
              <c:strCache>
                <c:ptCount val="1"/>
                <c:pt idx="0">
                  <c:v>Infrastructure</c:v>
                </c:pt>
              </c:strCache>
            </c:strRef>
          </c:tx>
          <c:spPr>
            <a:gradFill>
              <a:gsLst>
                <a:gs pos="47000">
                  <a:srgbClr val="E0AF3E"/>
                </a:gs>
                <a:gs pos="0">
                  <a:srgbClr val="FDF550"/>
                </a:gs>
                <a:gs pos="100000">
                  <a:srgbClr val="7C601E"/>
                </a:gs>
              </a:gsLst>
              <a:lin ang="0" scaled="0"/>
            </a:gra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Backlog!$G$1:$K$1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Backlog!$F$2:$K$2</c:f>
              <c:numCache>
                <c:formatCode>0.0</c:formatCode>
                <c:ptCount val="4"/>
                <c:pt idx="0">
                  <c:v>3.587972007909999</c:v>
                </c:pt>
                <c:pt idx="1">
                  <c:v>4.6539970003900004</c:v>
                </c:pt>
                <c:pt idx="2">
                  <c:v>5.0344305417074535</c:v>
                </c:pt>
                <c:pt idx="3">
                  <c:v>5.5886485029061692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97-064F-BDEC-A18C46EE7F54}"/>
            </c:ext>
          </c:extLst>
        </c:ser>
        <c:ser>
          <c:idx val="2"/>
          <c:order val="1"/>
          <c:tx>
            <c:strRef>
              <c:f>Backlog!$A$5</c:f>
              <c:strCache>
                <c:ptCount val="1"/>
                <c:pt idx="0">
                  <c:v>Hydrotechnical</c:v>
                </c:pt>
              </c:strCache>
            </c:strRef>
          </c:tx>
          <c:spPr>
            <a:gradFill>
              <a:gsLst>
                <a:gs pos="47000">
                  <a:srgbClr val="2E5087"/>
                </a:gs>
                <a:gs pos="0">
                  <a:srgbClr val="92ABBC"/>
                </a:gs>
                <a:gs pos="100000">
                  <a:srgbClr val="182945"/>
                </a:gs>
              </a:gsLst>
              <a:lin ang="0" scaled="0"/>
            </a:gra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Backlog!$G$1:$K$1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Backlog!$F$5:$K$5</c:f>
              <c:numCache>
                <c:formatCode>0.0</c:formatCode>
                <c:ptCount val="4"/>
                <c:pt idx="0">
                  <c:v>0.46570903403999997</c:v>
                </c:pt>
                <c:pt idx="1">
                  <c:v>0.38084419442000006</c:v>
                </c:pt>
                <c:pt idx="2">
                  <c:v>0.76813718496999994</c:v>
                </c:pt>
                <c:pt idx="3">
                  <c:v>1.13746370725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97-064F-BDEC-A18C46EE7F54}"/>
            </c:ext>
          </c:extLst>
        </c:ser>
        <c:ser>
          <c:idx val="1"/>
          <c:order val="2"/>
          <c:tx>
            <c:strRef>
              <c:f>Backlog!$A$4</c:f>
              <c:strCache>
                <c:ptCount val="1"/>
                <c:pt idx="0">
                  <c:v>Railway</c:v>
                </c:pt>
              </c:strCache>
            </c:strRef>
          </c:tx>
          <c:spPr>
            <a:gradFill>
              <a:gsLst>
                <a:gs pos="47000">
                  <a:srgbClr val="A4AC38"/>
                </a:gs>
                <a:gs pos="0">
                  <a:srgbClr val="CDD846"/>
                </a:gs>
                <a:gs pos="100000">
                  <a:srgbClr val="6C7225"/>
                </a:gs>
              </a:gsLst>
              <a:lin ang="0" scaled="0"/>
            </a:gra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Backlog!$G$1:$K$1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Backlog!$F$4:$K$4</c:f>
              <c:numCache>
                <c:formatCode>0.0</c:formatCode>
                <c:ptCount val="4"/>
                <c:pt idx="0">
                  <c:v>3.55285087703</c:v>
                </c:pt>
                <c:pt idx="1">
                  <c:v>4.0421482683100001</c:v>
                </c:pt>
                <c:pt idx="2">
                  <c:v>3.2668595008100008</c:v>
                </c:pt>
                <c:pt idx="3">
                  <c:v>2.4045613212699992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97-064F-BDEC-A18C46EE7F54}"/>
            </c:ext>
          </c:extLst>
        </c:ser>
        <c:ser>
          <c:idx val="6"/>
          <c:order val="3"/>
          <c:tx>
            <c:strRef>
              <c:f>Backlog!$A$7</c:f>
              <c:strCache>
                <c:ptCount val="1"/>
                <c:pt idx="0">
                  <c:v>Industrial</c:v>
                </c:pt>
              </c:strCache>
            </c:strRef>
          </c:tx>
          <c:spPr>
            <a:gradFill>
              <a:gsLst>
                <a:gs pos="47000">
                  <a:srgbClr val="E56835"/>
                </a:gs>
                <a:gs pos="0">
                  <a:srgbClr val="F4993E"/>
                </a:gs>
                <a:gs pos="100000">
                  <a:srgbClr val="B24E2B"/>
                </a:gs>
              </a:gsLst>
              <a:lin ang="0" scaled="0"/>
            </a:gradFill>
            <a:ln w="12700">
              <a:noFill/>
              <a:prstDash val="solid"/>
            </a:ln>
          </c:spPr>
          <c:invertIfNegative val="0"/>
          <c:dLbls>
            <c:dLbl>
              <c:idx val="2"/>
              <c:layout>
                <c:manualLayout>
                  <c:x val="2.7952373117960667E-3"/>
                  <c:y val="-2.08507979288424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chemeClr val="bg1"/>
                      </a:solidFill>
                      <a:latin typeface="Ferrovial New Regular" panose="02000506040000020003" pitchFamily="2" charset="-18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97-064F-BDEC-A18C46EE7F54}"/>
                </c:ext>
              </c:extLst>
            </c:dLbl>
            <c:dLbl>
              <c:idx val="3"/>
              <c:layout>
                <c:manualLayout>
                  <c:x val="-1.3976186558980334E-3"/>
                  <c:y val="-1.72979533053768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en-GB" sz="2400" b="1" i="0" u="none" strike="noStrike" kern="1200" baseline="0">
                      <a:solidFill>
                        <a:schemeClr val="bg1"/>
                      </a:solidFill>
                      <a:latin typeface="Ferrovial New Regular" panose="02000506040000020003" pitchFamily="2" charset="-18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97-064F-BDEC-A18C46EE7F54}"/>
                </c:ext>
              </c:extLst>
            </c:dLbl>
            <c:dLbl>
              <c:idx val="5"/>
              <c:layout>
                <c:manualLayout>
                  <c:x val="8.5611032389412445E-5"/>
                  <c:y val="-7.9343032402139982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  <a:latin typeface="Ferrovial New Regular" panose="02000506040000020003" pitchFamily="2" charset="-18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97-064F-BDEC-A18C46EE7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Backlog!$G$1:$K$1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Backlog!$F$7:$K$7</c:f>
              <c:numCache>
                <c:formatCode>0.0</c:formatCode>
                <c:ptCount val="4"/>
                <c:pt idx="0">
                  <c:v>0.8044145654999999</c:v>
                </c:pt>
                <c:pt idx="1">
                  <c:v>1.0764441505100002</c:v>
                </c:pt>
                <c:pt idx="2">
                  <c:v>0.7660353957599999</c:v>
                </c:pt>
                <c:pt idx="3">
                  <c:v>0.45251513721000008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797-064F-BDEC-A18C46EE7F54}"/>
            </c:ext>
          </c:extLst>
        </c:ser>
        <c:ser>
          <c:idx val="4"/>
          <c:order val="4"/>
          <c:tx>
            <c:strRef>
              <c:f>Backlog!$A$3</c:f>
              <c:strCache>
                <c:ptCount val="1"/>
                <c:pt idx="0">
                  <c:v>Non - Residential</c:v>
                </c:pt>
              </c:strCache>
            </c:strRef>
          </c:tx>
          <c:spPr>
            <a:gradFill>
              <a:gsLst>
                <a:gs pos="47000">
                  <a:srgbClr val="BFBFBF"/>
                </a:gs>
                <a:gs pos="0">
                  <a:srgbClr val="FFFFFF"/>
                </a:gs>
                <a:gs pos="100000">
                  <a:srgbClr val="6A6A6A"/>
                </a:gs>
              </a:gsLst>
              <a:lin ang="0" scaled="0"/>
            </a:gra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Backlog!$G$1:$K$1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Backlog!$F$3:$K$3</c:f>
              <c:numCache>
                <c:formatCode>0.0</c:formatCode>
                <c:ptCount val="4"/>
                <c:pt idx="0">
                  <c:v>1.6235279233589262</c:v>
                </c:pt>
                <c:pt idx="1">
                  <c:v>1.8036432999685161</c:v>
                </c:pt>
                <c:pt idx="2">
                  <c:v>2.864220346664915</c:v>
                </c:pt>
                <c:pt idx="3">
                  <c:v>3.5050791016318104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797-064F-BDEC-A18C46EE7F54}"/>
            </c:ext>
          </c:extLst>
        </c:ser>
        <c:ser>
          <c:idx val="5"/>
          <c:order val="5"/>
          <c:tx>
            <c:strRef>
              <c:f>Backlog!$A$6</c:f>
              <c:strCache>
                <c:ptCount val="1"/>
                <c:pt idx="0">
                  <c:v>Residential</c:v>
                </c:pt>
              </c:strCache>
            </c:strRef>
          </c:tx>
          <c:spPr>
            <a:gradFill>
              <a:gsLst>
                <a:gs pos="47000">
                  <a:srgbClr val="464646"/>
                </a:gs>
                <a:gs pos="0">
                  <a:srgbClr val="7F7F7F"/>
                </a:gs>
                <a:gs pos="100000">
                  <a:srgbClr val="151515"/>
                </a:gs>
              </a:gsLst>
              <a:lin ang="0" scaled="0"/>
            </a:gradFill>
            <a:ln w="12700">
              <a:noFill/>
              <a:prstDash val="solid"/>
            </a:ln>
          </c:spPr>
          <c:invertIfNegative val="0"/>
          <c:dLbls>
            <c:dLbl>
              <c:idx val="2"/>
              <c:layout>
                <c:manualLayout>
                  <c:x val="0"/>
                  <c:y val="1.35741131615028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797-064F-BDEC-A18C46EE7F54}"/>
                </c:ext>
              </c:extLst>
            </c:dLbl>
            <c:dLbl>
              <c:idx val="3"/>
              <c:layout>
                <c:manualLayout>
                  <c:x val="1.2437812163377225E-3"/>
                  <c:y val="1.90037584261040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797-064F-BDEC-A18C46EE7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Backlog!$G$1:$K$1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Backlog!$F$6:$K$6</c:f>
              <c:numCache>
                <c:formatCode>0.0</c:formatCode>
                <c:ptCount val="4"/>
                <c:pt idx="0">
                  <c:v>0.74670163710999982</c:v>
                </c:pt>
                <c:pt idx="1">
                  <c:v>0.76438259357000005</c:v>
                </c:pt>
                <c:pt idx="2">
                  <c:v>0.27703696199999994</c:v>
                </c:pt>
                <c:pt idx="3">
                  <c:v>0.20172738490999997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797-064F-BDEC-A18C46EE7F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359448960"/>
        <c:axId val="359451648"/>
      </c:barChart>
      <c:barChart>
        <c:barDir val="col"/>
        <c:grouping val="clustered"/>
        <c:varyColors val="0"/>
        <c:ser>
          <c:idx val="3"/>
          <c:order val="6"/>
          <c:spPr>
            <a:noFill/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1.9831944591211715E-4"/>
                  <c:y val="-0.58095216311509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797-064F-BDEC-A18C46EE7F54}"/>
                </c:ext>
              </c:extLst>
            </c:dLbl>
            <c:dLbl>
              <c:idx val="1"/>
              <c:layout>
                <c:manualLayout>
                  <c:x val="3.4860151492552148E-3"/>
                  <c:y val="-0.67234014718186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797-064F-BDEC-A18C46EE7F54}"/>
                </c:ext>
              </c:extLst>
            </c:dLbl>
            <c:dLbl>
              <c:idx val="2"/>
              <c:layout>
                <c:manualLayout>
                  <c:x val="2.250068775225132E-3"/>
                  <c:y val="-0.68570284620294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797-064F-BDEC-A18C46EE7F54}"/>
                </c:ext>
              </c:extLst>
            </c:dLbl>
            <c:dLbl>
              <c:idx val="3"/>
              <c:layout>
                <c:manualLayout>
                  <c:x val="-1.4141890365288749E-3"/>
                  <c:y val="-0.69654161523823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797-064F-BDEC-A18C46EE7F54}"/>
                </c:ext>
              </c:extLst>
            </c:dLbl>
            <c:dLbl>
              <c:idx val="4"/>
              <c:layout>
                <c:manualLayout>
                  <c:x val="1.1265541905221247E-16"/>
                  <c:y val="-5.42576272236515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797-064F-BDEC-A18C46EE7F54}"/>
                </c:ext>
              </c:extLst>
            </c:dLbl>
            <c:dLbl>
              <c:idx val="5"/>
              <c:layout>
                <c:manualLayout>
                  <c:x val="1.2604979594216356E-3"/>
                  <c:y val="0.112645697002771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797-064F-BDEC-A18C46EE7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Backlog!$F$1:$K$1</c:f>
              <c:strCache>
                <c:ptCount val="4"/>
                <c:pt idx="0">
                  <c:v>12'19</c:v>
                </c:pt>
                <c:pt idx="1">
                  <c:v>12'20</c:v>
                </c:pt>
                <c:pt idx="2">
                  <c:v>12'21</c:v>
                </c:pt>
                <c:pt idx="3">
                  <c:v>12'22</c:v>
                </c:pt>
              </c:strCache>
            </c:strRef>
          </c:cat>
          <c:val>
            <c:numRef>
              <c:f>Backlog!$F$8:$K$8</c:f>
              <c:numCache>
                <c:formatCode>#\ ##0.0</c:formatCode>
                <c:ptCount val="4"/>
                <c:pt idx="0">
                  <c:v>10.781176044948925</c:v>
                </c:pt>
                <c:pt idx="1">
                  <c:v>12.721459507168516</c:v>
                </c:pt>
                <c:pt idx="2">
                  <c:v>12.976719931912369</c:v>
                </c:pt>
                <c:pt idx="3">
                  <c:v>13.28999515517798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797-064F-BDEC-A18C46EE7F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4"/>
        <c:axId val="359469824"/>
        <c:axId val="359471360"/>
      </c:barChart>
      <c:catAx>
        <c:axId val="359448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94516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9451648"/>
        <c:scaling>
          <c:orientation val="minMax"/>
          <c:max val="14"/>
          <c:min val="0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l-PL"/>
          </a:p>
        </c:txPr>
        <c:crossAx val="359448960"/>
        <c:crosses val="autoZero"/>
        <c:crossBetween val="between"/>
      </c:valAx>
      <c:catAx>
        <c:axId val="35946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0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359471360"/>
        <c:crosses val="autoZero"/>
        <c:auto val="1"/>
        <c:lblAlgn val="ctr"/>
        <c:lblOffset val="100"/>
        <c:noMultiLvlLbl val="0"/>
      </c:catAx>
      <c:valAx>
        <c:axId val="359471360"/>
        <c:scaling>
          <c:orientation val="minMax"/>
          <c:max val="11000"/>
          <c:min val="0"/>
        </c:scaling>
        <c:delete val="0"/>
        <c:axPos val="r"/>
        <c:numFmt formatCode="#\ ##0.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pl-PL"/>
          </a:p>
        </c:txPr>
        <c:crossAx val="359469824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5F5F5F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542107690798119E-2"/>
          <c:y val="2.7877306793605835E-2"/>
          <c:w val="0.94862315538194442"/>
          <c:h val="0.8826519991415076"/>
        </c:manualLayout>
      </c:layout>
      <c:barChart>
        <c:barDir val="col"/>
        <c:grouping val="clustered"/>
        <c:varyColors val="0"/>
        <c:ser>
          <c:idx val="2"/>
          <c:order val="0"/>
          <c:spPr>
            <a:gradFill>
              <a:gsLst>
                <a:gs pos="48000">
                  <a:srgbClr val="BFBFBF"/>
                </a:gs>
                <a:gs pos="0">
                  <a:srgbClr val="FFFFFF"/>
                </a:gs>
                <a:gs pos="100000">
                  <a:srgbClr val="6A6A6A"/>
                </a:gs>
              </a:gsLst>
              <a:lin ang="0" scaled="0"/>
            </a:gradFill>
            <a:ln w="25400">
              <a:noFill/>
              <a:prstDash val="dash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8F7-3046-8AD5-2D4F7DD631D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2-98F7-3046-8AD5-2D4F7DD631D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8F7-3046-8AD5-2D4F7DD631D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8F7-3046-8AD5-2D4F7DD631D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8F7-3046-8AD5-2D4F7DD631DC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7-98F7-3046-8AD5-2D4F7DD631D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8F7-3046-8AD5-2D4F7DD631D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8F7-3046-8AD5-2D4F7DD631D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8F7-3046-8AD5-2D4F7DD631DC}"/>
              </c:ext>
            </c:extLst>
          </c:dPt>
          <c:dPt>
            <c:idx val="9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C-98F7-3046-8AD5-2D4F7DD631D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8F7-3046-8AD5-2D4F7DD631D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8F7-3046-8AD5-2D4F7DD631D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8F7-3046-8AD5-2D4F7DD631DC}"/>
              </c:ext>
            </c:extLst>
          </c:dPt>
          <c:dPt>
            <c:idx val="13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1-98F7-3046-8AD5-2D4F7DD631D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8F7-3046-8AD5-2D4F7DD631D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8F7-3046-8AD5-2D4F7DD631D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98F7-3046-8AD5-2D4F7DD631DC}"/>
              </c:ext>
            </c:extLst>
          </c:dPt>
          <c:dPt>
            <c:idx val="17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6-98F7-3046-8AD5-2D4F7DD631D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98F7-3046-8AD5-2D4F7DD631D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98F7-3046-8AD5-2D4F7DD631DC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98F7-3046-8AD5-2D4F7DD631DC}"/>
              </c:ext>
            </c:extLst>
          </c:dPt>
          <c:dPt>
            <c:idx val="21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B-98F7-3046-8AD5-2D4F7DD631DC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98F7-3046-8AD5-2D4F7DD631DC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98F7-3046-8AD5-2D4F7DD631DC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98F7-3046-8AD5-2D4F7DD631DC}"/>
              </c:ext>
            </c:extLst>
          </c:dPt>
          <c:dPt>
            <c:idx val="25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0-98F7-3046-8AD5-2D4F7DD631DC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98F7-3046-8AD5-2D4F7DD631DC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98F7-3046-8AD5-2D4F7DD631DC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98F7-3046-8AD5-2D4F7DD631DC}"/>
              </c:ext>
            </c:extLst>
          </c:dPt>
          <c:dPt>
            <c:idx val="29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5-98F7-3046-8AD5-2D4F7DD631DC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98F7-3046-8AD5-2D4F7DD631DC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7-98F7-3046-8AD5-2D4F7DD631DC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8-98F7-3046-8AD5-2D4F7DD631DC}"/>
              </c:ext>
            </c:extLst>
          </c:dPt>
          <c:dPt>
            <c:idx val="33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A-98F7-3046-8AD5-2D4F7DD631DC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B-98F7-3046-8AD5-2D4F7DD631DC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C-98F7-3046-8AD5-2D4F7DD631DC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D-98F7-3046-8AD5-2D4F7DD631DC}"/>
              </c:ext>
            </c:extLst>
          </c:dPt>
          <c:dPt>
            <c:idx val="37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 w="25400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F-98F7-3046-8AD5-2D4F7DD631DC}"/>
              </c:ext>
            </c:extLst>
          </c:dPt>
          <c:dLbls>
            <c:dLbl>
              <c:idx val="2"/>
              <c:layout>
                <c:manualLayout>
                  <c:x val="2.7756359484632158E-3"/>
                  <c:y val="-9.67813800396675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F7-3046-8AD5-2D4F7DD631D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'NTP Group'!$S$2:$BD$2</c:f>
              <c:strCache>
                <c:ptCount val="38"/>
                <c:pt idx="1">
                  <c:v>12'13</c:v>
                </c:pt>
                <c:pt idx="5">
                  <c:v>12'14</c:v>
                </c:pt>
                <c:pt idx="9">
                  <c:v>12'15</c:v>
                </c:pt>
                <c:pt idx="13">
                  <c:v>12'16</c:v>
                </c:pt>
                <c:pt idx="17">
                  <c:v>12'17</c:v>
                </c:pt>
                <c:pt idx="21">
                  <c:v>12'18</c:v>
                </c:pt>
                <c:pt idx="25">
                  <c:v>12'19</c:v>
                </c:pt>
                <c:pt idx="29">
                  <c:v>12'20</c:v>
                </c:pt>
                <c:pt idx="33">
                  <c:v>12'21</c:v>
                </c:pt>
                <c:pt idx="37">
                  <c:v>12'22</c:v>
                </c:pt>
              </c:strCache>
            </c:strRef>
          </c:cat>
          <c:val>
            <c:numRef>
              <c:f>'NTP Group'!$S$13:$BD$13</c:f>
              <c:numCache>
                <c:formatCode>_-* #\ ##0.0\ _z_ł_-;\-* #\ ##0.0\ _z_ł_-;_-* "-"??\ _z_ł_-;_-@_-</c:formatCode>
                <c:ptCount val="38"/>
                <c:pt idx="0">
                  <c:v>0.74102731791847398</c:v>
                </c:pt>
                <c:pt idx="1">
                  <c:v>1.3213070903499999</c:v>
                </c:pt>
                <c:pt idx="2">
                  <c:v>1.0321184970100001</c:v>
                </c:pt>
                <c:pt idx="3">
                  <c:v>0.60355760470999997</c:v>
                </c:pt>
                <c:pt idx="4">
                  <c:v>0.84564308936999988</c:v>
                </c:pt>
                <c:pt idx="5">
                  <c:v>1.36229302697</c:v>
                </c:pt>
                <c:pt idx="6">
                  <c:v>1.4072769999999997</c:v>
                </c:pt>
                <c:pt idx="7">
                  <c:v>1.1896959999999996</c:v>
                </c:pt>
                <c:pt idx="8">
                  <c:v>1.4911889999999999</c:v>
                </c:pt>
                <c:pt idx="9">
                  <c:v>1.9696240000000003</c:v>
                </c:pt>
                <c:pt idx="10">
                  <c:v>1.6796179999999998</c:v>
                </c:pt>
                <c:pt idx="11">
                  <c:v>1.431775</c:v>
                </c:pt>
                <c:pt idx="12">
                  <c:v>1.7761</c:v>
                </c:pt>
                <c:pt idx="13">
                  <c:v>2.2899409999999998</c:v>
                </c:pt>
                <c:pt idx="14">
                  <c:v>1.7401450000000001</c:v>
                </c:pt>
                <c:pt idx="15">
                  <c:v>1.0922400000000001</c:v>
                </c:pt>
                <c:pt idx="16">
                  <c:v>1.2130399999999999</c:v>
                </c:pt>
                <c:pt idx="17">
                  <c:v>1.9364570000000001</c:v>
                </c:pt>
                <c:pt idx="18">
                  <c:v>1.2302649999999999</c:v>
                </c:pt>
                <c:pt idx="19">
                  <c:v>0.49975399999999992</c:v>
                </c:pt>
                <c:pt idx="20">
                  <c:v>0.45125500000000002</c:v>
                </c:pt>
                <c:pt idx="21">
                  <c:v>0.96309500000000003</c:v>
                </c:pt>
                <c:pt idx="22">
                  <c:v>0.484518</c:v>
                </c:pt>
                <c:pt idx="23">
                  <c:v>0.12707700000000002</c:v>
                </c:pt>
                <c:pt idx="24">
                  <c:v>0.39799700000000005</c:v>
                </c:pt>
                <c:pt idx="25">
                  <c:v>1.178779</c:v>
                </c:pt>
                <c:pt idx="26">
                  <c:v>1.444539</c:v>
                </c:pt>
                <c:pt idx="27">
                  <c:v>1.4401219999999999</c:v>
                </c:pt>
                <c:pt idx="28">
                  <c:v>1.6421689999999998</c:v>
                </c:pt>
                <c:pt idx="29">
                  <c:v>1.6225760000000002</c:v>
                </c:pt>
                <c:pt idx="30">
                  <c:v>2.1416989999999996</c:v>
                </c:pt>
                <c:pt idx="31">
                  <c:v>2.7978470000000004</c:v>
                </c:pt>
                <c:pt idx="32">
                  <c:v>2.8401670000000006</c:v>
                </c:pt>
                <c:pt idx="33">
                  <c:v>2.7011390000000004</c:v>
                </c:pt>
                <c:pt idx="34">
                  <c:v>2.9758766727877308</c:v>
                </c:pt>
                <c:pt idx="35">
                  <c:v>1.9767642322014349</c:v>
                </c:pt>
                <c:pt idx="36">
                  <c:v>2.2493446625483551</c:v>
                </c:pt>
                <c:pt idx="37">
                  <c:v>3.1427351525329628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98F7-3046-8AD5-2D4F7DD63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61034368"/>
        <c:axId val="261035904"/>
      </c:barChart>
      <c:catAx>
        <c:axId val="26103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 algn="ctr">
              <a:defRPr lang="en-US" sz="2200" b="1" i="0" u="none" strike="noStrike" kern="1200" baseline="0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261035904"/>
        <c:crosses val="autoZero"/>
        <c:auto val="1"/>
        <c:lblAlgn val="ctr"/>
        <c:lblOffset val="100"/>
        <c:noMultiLvlLbl val="0"/>
      </c:catAx>
      <c:valAx>
        <c:axId val="261035904"/>
        <c:scaling>
          <c:orientation val="minMax"/>
        </c:scaling>
        <c:delete val="1"/>
        <c:axPos val="l"/>
        <c:numFmt formatCode="_-* #\ ##0.0\ _z_ł_-;\-* #\ ##0.0\ _z_ł_-;_-* &quot;-&quot;??\ _z_ł_-;_-@_-" sourceLinked="1"/>
        <c:majorTickMark val="out"/>
        <c:minorTickMark val="none"/>
        <c:tickLblPos val="nextTo"/>
        <c:crossAx val="26103436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940696991321026E-2"/>
          <c:y val="0.31521744463908075"/>
          <c:w val="0.95211860601735798"/>
          <c:h val="0.44239863787359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SOURCE!$A$2</c:f>
              <c:strCache>
                <c:ptCount val="1"/>
                <c:pt idx="0">
                  <c:v>Sales</c:v>
                </c:pt>
              </c:strCache>
            </c:strRef>
          </c:tx>
          <c:spPr>
            <a:gradFill>
              <a:gsLst>
                <a:gs pos="48000">
                  <a:srgbClr val="E0AF3E"/>
                </a:gs>
                <a:gs pos="0">
                  <a:srgbClr val="FDF55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4D-4246-BE65-0FF56FBCE7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SOURCE!$B$1:$G$1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SOURCE!$B$2:$G$2</c:f>
              <c:numCache>
                <c:formatCode>#,##0</c:formatCode>
                <c:ptCount val="6"/>
                <c:pt idx="0">
                  <c:v>2967</c:v>
                </c:pt>
                <c:pt idx="1">
                  <c:v>3163</c:v>
                </c:pt>
                <c:pt idx="2">
                  <c:v>3091</c:v>
                </c:pt>
                <c:pt idx="3">
                  <c:v>3347</c:v>
                </c:pt>
                <c:pt idx="4">
                  <c:v>2674</c:v>
                </c:pt>
                <c:pt idx="5">
                  <c:v>3034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4D-4246-BE65-0FF56FBCE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17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PBT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SOURCE!$B$3:$G$3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457.24303649000001</c:v>
                      </c:pt>
                      <c:pt idx="1">
                        <c:v>392.34263870999996</c:v>
                      </c:pt>
                      <c:pt idx="2">
                        <c:v>261.64532204536812</c:v>
                      </c:pt>
                      <c:pt idx="3">
                        <c:v>317.79343650999954</c:v>
                      </c:pt>
                      <c:pt idx="4">
                        <c:v>96.447661250000024</c:v>
                      </c:pt>
                      <c:pt idx="5">
                        <c:v>375.89520842000002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304D-4246-BE65-0FF56FBCE78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SOURCE!$B$4:$G$4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3263.1118986600004</c:v>
                      </c:pt>
                      <c:pt idx="1">
                        <c:v>3338.7030904200001</c:v>
                      </c:pt>
                      <c:pt idx="2">
                        <c:v>1235.4281320800001</c:v>
                      </c:pt>
                      <c:pt idx="3">
                        <c:v>4110.3807984502582</c:v>
                      </c:pt>
                      <c:pt idx="4">
                        <c:v>3516.3000210700002</c:v>
                      </c:pt>
                      <c:pt idx="5">
                        <c:v>4480.8777767305392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04D-4246-BE65-0FF56FBCE78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SOURCE!$B$5:$G$5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25.763834470000003</c:v>
                      </c:pt>
                      <c:pt idx="1">
                        <c:v>103.48157544</c:v>
                      </c:pt>
                      <c:pt idx="2">
                        <c:v>161.29173569</c:v>
                      </c:pt>
                      <c:pt idx="3">
                        <c:v>64.69764275</c:v>
                      </c:pt>
                      <c:pt idx="4">
                        <c:v>40.931156319999999</c:v>
                      </c:pt>
                      <c:pt idx="5">
                        <c:v>13.465724699999999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04D-4246-BE65-0FF56FBCE78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SOURCE!$B$6:$G$6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5421.4182473699984</c:v>
                      </c:pt>
                      <c:pt idx="1">
                        <c:v>5729.59701374</c:v>
                      </c:pt>
                      <c:pt idx="2">
                        <c:v>4001.2717855900005</c:v>
                      </c:pt>
                      <c:pt idx="3">
                        <c:v>4999.3815022199997</c:v>
                      </c:pt>
                      <c:pt idx="4">
                        <c:v>6017.1270594899997</c:v>
                      </c:pt>
                      <c:pt idx="5">
                        <c:v>7322.0415517459996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04D-4246-BE65-0FF56FBCE78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SOURCE!$B$7:$G$7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39.962060899999997</c:v>
                      </c:pt>
                      <c:pt idx="1">
                        <c:v>116.98444995</c:v>
                      </c:pt>
                      <c:pt idx="2">
                        <c:v>203.36696387000001</c:v>
                      </c:pt>
                      <c:pt idx="3">
                        <c:v>135.20454918999999</c:v>
                      </c:pt>
                      <c:pt idx="4">
                        <c:v>62.187553809999997</c:v>
                      </c:pt>
                      <c:pt idx="5">
                        <c:v>13.402531360000001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04D-4246-BE65-0FF56FBCE784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solidFill>
          <a:sysClr val="window" lastClr="FFFFFF">
            <a:alpha val="0"/>
          </a:sys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48411923589384E-2"/>
          <c:y val="6.7817245872225901E-2"/>
          <c:w val="0.93903176152821233"/>
          <c:h val="0.78156681624973057"/>
        </c:manualLayout>
      </c:layout>
      <c:barChart>
        <c:barDir val="col"/>
        <c:grouping val="clustered"/>
        <c:varyColors val="0"/>
        <c:ser>
          <c:idx val="6"/>
          <c:order val="6"/>
          <c:tx>
            <c:strRef>
              <c:f>SOURCE!$A$8</c:f>
              <c:strCache>
                <c:ptCount val="1"/>
              </c:strCache>
            </c:strRef>
          </c:tx>
          <c:spPr>
            <a:gradFill>
              <a:gsLst>
                <a:gs pos="48000">
                  <a:srgbClr val="E0AF3E"/>
                </a:gs>
                <a:gs pos="0">
                  <a:srgbClr val="FDF55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BF-DB49-95BE-0FEDDE1F6D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SOURCE!$B$1:$G$1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SOURCE!$B$8:$G$8</c:f>
              <c:numCache>
                <c:formatCode>#,##0</c:formatCode>
                <c:ptCount val="6"/>
                <c:pt idx="0">
                  <c:v>3288.8757331300003</c:v>
                </c:pt>
                <c:pt idx="1">
                  <c:v>3442.1846658600002</c:v>
                </c:pt>
                <c:pt idx="2">
                  <c:v>1396.7198677700001</c:v>
                </c:pt>
                <c:pt idx="3">
                  <c:v>4175.0784412002586</c:v>
                </c:pt>
                <c:pt idx="4">
                  <c:v>3557.2311773900001</c:v>
                </c:pt>
                <c:pt idx="5">
                  <c:v>4494.3435014305387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71BF-DB49-95BE-0FEDDE1F6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SOURCE!$A$2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4-71BF-DB49-95BE-0FEDDE1F6D68}"/>
                    </c:ext>
                  </c:extLst>
                </c:dPt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5-71BF-DB49-95BE-0FEDDE1F6D6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SOURCE!$B$2:$G$2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3064.4681803600001</c:v>
                      </c:pt>
                      <c:pt idx="1">
                        <c:v>3216.6072770199999</c:v>
                      </c:pt>
                      <c:pt idx="2">
                        <c:v>3078.9776074599999</c:v>
                      </c:pt>
                      <c:pt idx="3">
                        <c:v>3436.0488854200003</c:v>
                      </c:pt>
                      <c:pt idx="4">
                        <c:v>2747.5360269300004</c:v>
                      </c:pt>
                      <c:pt idx="5">
                        <c:v>3112.7975547699998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71BF-DB49-95BE-0FEDDE1F6D68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PBT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SOURCE!$B$3:$G$3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457.24303649000001</c:v>
                      </c:pt>
                      <c:pt idx="1">
                        <c:v>392.34263870999996</c:v>
                      </c:pt>
                      <c:pt idx="2">
                        <c:v>261.64532204536812</c:v>
                      </c:pt>
                      <c:pt idx="3">
                        <c:v>317.79343650999954</c:v>
                      </c:pt>
                      <c:pt idx="4">
                        <c:v>96.447661250000024</c:v>
                      </c:pt>
                      <c:pt idx="5">
                        <c:v>375.89520842000002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1BF-DB49-95BE-0FEDDE1F6D6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rgbClr val="8FAADC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9-71BF-DB49-95BE-0FEDDE1F6D68}"/>
                    </c:ext>
                  </c:extLst>
                </c:dPt>
                <c:dLbls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9-71BF-DB49-95BE-0FEDDE1F6D6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SOURCE!$B$4:$G$4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3263.1118986600004</c:v>
                      </c:pt>
                      <c:pt idx="1">
                        <c:v>3338.7030904200001</c:v>
                      </c:pt>
                      <c:pt idx="2">
                        <c:v>1235.4281320800001</c:v>
                      </c:pt>
                      <c:pt idx="3">
                        <c:v>4110.3807984502582</c:v>
                      </c:pt>
                      <c:pt idx="4">
                        <c:v>3516.3000210700002</c:v>
                      </c:pt>
                      <c:pt idx="5">
                        <c:v>4480.8777767305392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1BF-DB49-95BE-0FEDDE1F6D6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B-71BF-DB49-95BE-0FEDDE1F6D68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C-71BF-DB49-95BE-0FEDDE1F6D68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71BF-DB49-95BE-0FEDDE1F6D6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SOURCE!$B$5:$G$5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25.763834470000003</c:v>
                      </c:pt>
                      <c:pt idx="1">
                        <c:v>103.48157544</c:v>
                      </c:pt>
                      <c:pt idx="2">
                        <c:v>161.29173569</c:v>
                      </c:pt>
                      <c:pt idx="3">
                        <c:v>64.69764275</c:v>
                      </c:pt>
                      <c:pt idx="4">
                        <c:v>40.931156319999999</c:v>
                      </c:pt>
                      <c:pt idx="5">
                        <c:v>13.465724699999999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1BF-DB49-95BE-0FEDDE1F6D6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SOURCE!$B$6:$G$6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5421.4182473699984</c:v>
                      </c:pt>
                      <c:pt idx="1">
                        <c:v>5729.59701374</c:v>
                      </c:pt>
                      <c:pt idx="2">
                        <c:v>4001.2717855900005</c:v>
                      </c:pt>
                      <c:pt idx="3">
                        <c:v>4999.3815022199997</c:v>
                      </c:pt>
                      <c:pt idx="4">
                        <c:v>6017.1270594899997</c:v>
                      </c:pt>
                      <c:pt idx="5">
                        <c:v>7322.0415517459996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1BF-DB49-95BE-0FEDDE1F6D6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SOURCE!$B$7:$G$7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39.962060899999997</c:v>
                      </c:pt>
                      <c:pt idx="1">
                        <c:v>116.98444995</c:v>
                      </c:pt>
                      <c:pt idx="2">
                        <c:v>203.36696387000001</c:v>
                      </c:pt>
                      <c:pt idx="3">
                        <c:v>135.20454918999999</c:v>
                      </c:pt>
                      <c:pt idx="4">
                        <c:v>62.187553809999997</c:v>
                      </c:pt>
                      <c:pt idx="5">
                        <c:v>13.402531360000001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1BF-DB49-95BE-0FEDDE1F6D68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SOURCE!$B$9:$G$9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5461.3803082699987</c:v>
                      </c:pt>
                      <c:pt idx="1">
                        <c:v>5846.5814636899995</c:v>
                      </c:pt>
                      <c:pt idx="2">
                        <c:v>4204.6387494600003</c:v>
                      </c:pt>
                      <c:pt idx="3">
                        <c:v>5134.5860514099995</c:v>
                      </c:pt>
                      <c:pt idx="4">
                        <c:v>6079.3146133</c:v>
                      </c:pt>
                      <c:pt idx="5">
                        <c:v>7335.4440831059992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71BF-DB49-95BE-0FEDDE1F6D68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57142857142857E-2"/>
          <c:y val="0.23664134903491044"/>
          <c:w val="0.94412698412698415"/>
          <c:h val="0.623984159059763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'Slajd 1A'!$C$5</c:f>
              <c:strCache>
                <c:ptCount val="1"/>
                <c:pt idx="0">
                  <c:v>Dynamika PKB</c:v>
                </c:pt>
              </c:strCache>
            </c:strRef>
          </c:tx>
          <c:spPr>
            <a:gradFill>
              <a:gsLst>
                <a:gs pos="0">
                  <a:srgbClr val="C59635"/>
                </a:gs>
                <a:gs pos="18000">
                  <a:srgbClr val="F9C646"/>
                </a:gs>
                <a:gs pos="36000">
                  <a:srgbClr val="FEE34D"/>
                </a:gs>
                <a:gs pos="64000">
                  <a:srgbClr val="F9C546"/>
                </a:gs>
                <a:gs pos="100000">
                  <a:srgbClr val="7F631F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2.3564053870766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C1-8A40-953F-661EF9709E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'Slajd 1A'!$B$12:$B$19</c:f>
              <c:strCache>
                <c:ptCount val="8"/>
                <c:pt idx="0">
                  <c:v>'16</c:v>
                </c:pt>
                <c:pt idx="1">
                  <c:v>'17</c:v>
                </c:pt>
                <c:pt idx="2">
                  <c:v>'18</c:v>
                </c:pt>
                <c:pt idx="3">
                  <c:v>'19</c:v>
                </c:pt>
                <c:pt idx="4">
                  <c:v>'20</c:v>
                </c:pt>
                <c:pt idx="5">
                  <c:v>'21</c:v>
                </c:pt>
                <c:pt idx="6">
                  <c:v>'22p</c:v>
                </c:pt>
                <c:pt idx="7">
                  <c:v>'23p</c:v>
                </c:pt>
              </c:strCache>
            </c:strRef>
          </c:cat>
          <c:val>
            <c:numRef>
              <c:f>'Slajd 1A'!$C$12:$C$19</c:f>
              <c:numCache>
                <c:formatCode>0.0</c:formatCode>
                <c:ptCount val="8"/>
                <c:pt idx="0">
                  <c:v>3.0999999999999943</c:v>
                </c:pt>
                <c:pt idx="1">
                  <c:v>4.7999999999999972</c:v>
                </c:pt>
                <c:pt idx="2">
                  <c:v>5.4000000000000057</c:v>
                </c:pt>
                <c:pt idx="3">
                  <c:v>4.7000000000000028</c:v>
                </c:pt>
                <c:pt idx="4">
                  <c:v>-2.5</c:v>
                </c:pt>
                <c:pt idx="5">
                  <c:v>5.7</c:v>
                </c:pt>
                <c:pt idx="6">
                  <c:v>3.8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C1-8A40-953F-661EF9709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27"/>
        <c:axId val="452021696"/>
        <c:axId val="452014152"/>
      </c:barChart>
      <c:lineChart>
        <c:grouping val="standard"/>
        <c:varyColors val="0"/>
        <c:ser>
          <c:idx val="1"/>
          <c:order val="1"/>
          <c:tx>
            <c:strRef>
              <c:f>'Slajd 1A'!$D$5</c:f>
              <c:strCache>
                <c:ptCount val="1"/>
                <c:pt idx="0">
                  <c:v>Inflacja (CPI)</c:v>
                </c:pt>
              </c:strCache>
            </c:strRef>
          </c:tx>
          <c:spPr>
            <a:ln w="34925" cap="rnd">
              <a:solidFill>
                <a:srgbClr val="B4BC3C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4.6387401574803241E-2"/>
                  <c:y val="1.5709369247177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C1-8A40-953F-661EF9709E28}"/>
                </c:ext>
              </c:extLst>
            </c:dLbl>
            <c:dLbl>
              <c:idx val="6"/>
              <c:layout>
                <c:manualLayout>
                  <c:x val="-3.9323966841184686E-2"/>
                  <c:y val="-3.83480825958702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C1-8A40-953F-661EF9709E28}"/>
                </c:ext>
              </c:extLst>
            </c:dLbl>
            <c:spPr>
              <a:solidFill>
                <a:schemeClr val="bg1"/>
              </a:solidFill>
              <a:ln w="12700"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'Slajd 1A'!$B$12:$B$19</c:f>
              <c:strCache>
                <c:ptCount val="8"/>
                <c:pt idx="0">
                  <c:v>'16</c:v>
                </c:pt>
                <c:pt idx="1">
                  <c:v>'17</c:v>
                </c:pt>
                <c:pt idx="2">
                  <c:v>'18</c:v>
                </c:pt>
                <c:pt idx="3">
                  <c:v>'19</c:v>
                </c:pt>
                <c:pt idx="4">
                  <c:v>'20</c:v>
                </c:pt>
                <c:pt idx="5">
                  <c:v>'21</c:v>
                </c:pt>
                <c:pt idx="6">
                  <c:v>'22p</c:v>
                </c:pt>
                <c:pt idx="7">
                  <c:v>'23p</c:v>
                </c:pt>
              </c:strCache>
            </c:strRef>
          </c:cat>
          <c:val>
            <c:numRef>
              <c:f>'Slajd 1A'!$D$12:$D$19</c:f>
              <c:numCache>
                <c:formatCode>0.0</c:formatCode>
                <c:ptCount val="8"/>
                <c:pt idx="0">
                  <c:v>-0.59999999999999432</c:v>
                </c:pt>
                <c:pt idx="1">
                  <c:v>2</c:v>
                </c:pt>
                <c:pt idx="2">
                  <c:v>1.5999999999999943</c:v>
                </c:pt>
                <c:pt idx="3">
                  <c:v>2.2999999999999972</c:v>
                </c:pt>
                <c:pt idx="4">
                  <c:v>3.4000000000000057</c:v>
                </c:pt>
                <c:pt idx="5">
                  <c:v>5.0999999999999996</c:v>
                </c:pt>
                <c:pt idx="6">
                  <c:v>13.8</c:v>
                </c:pt>
                <c:pt idx="7" formatCode="General">
                  <c:v>14.3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6C1-8A40-953F-661EF9709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5435216"/>
        <c:axId val="455432264"/>
      </c:lineChart>
      <c:catAx>
        <c:axId val="45202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52014152"/>
        <c:crosses val="autoZero"/>
        <c:auto val="1"/>
        <c:lblAlgn val="ctr"/>
        <c:lblOffset val="100"/>
        <c:noMultiLvlLbl val="0"/>
      </c:catAx>
      <c:valAx>
        <c:axId val="4520141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52021696"/>
        <c:crosses val="autoZero"/>
        <c:crossBetween val="between"/>
      </c:valAx>
      <c:valAx>
        <c:axId val="455432264"/>
        <c:scaling>
          <c:orientation val="minMax"/>
          <c:max val="11"/>
        </c:scaling>
        <c:delete val="1"/>
        <c:axPos val="r"/>
        <c:numFmt formatCode="0.0" sourceLinked="1"/>
        <c:majorTickMark val="out"/>
        <c:minorTickMark val="none"/>
        <c:tickLblPos val="nextTo"/>
        <c:crossAx val="455435216"/>
        <c:crosses val="max"/>
        <c:crossBetween val="between"/>
      </c:valAx>
      <c:catAx>
        <c:axId val="455435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5432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25117014964730699"/>
          <c:w val="0.43276452654205366"/>
          <c:h val="7.71465023480550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53563477495257E-2"/>
          <c:y val="4.0794062113266742E-2"/>
          <c:w val="0.95492873045009485"/>
          <c:h val="0.82388733246547396"/>
        </c:manualLayout>
      </c:layout>
      <c:barChart>
        <c:barDir val="col"/>
        <c:grouping val="clustered"/>
        <c:varyColors val="0"/>
        <c:ser>
          <c:idx val="7"/>
          <c:order val="7"/>
          <c:tx>
            <c:strRef>
              <c:f>SOURCE!$A$9</c:f>
              <c:strCache>
                <c:ptCount val="1"/>
              </c:strCache>
            </c:strRef>
          </c:tx>
          <c:spPr>
            <a:gradFill>
              <a:gsLst>
                <a:gs pos="48000">
                  <a:srgbClr val="E0AF3E"/>
                </a:gs>
                <a:gs pos="0">
                  <a:srgbClr val="FDF55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2F-F44B-83F1-A1A8EEE808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SOURCE!$B$1:$G$1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SOURCE!$B$9:$G$9</c:f>
              <c:numCache>
                <c:formatCode>#,##0</c:formatCode>
                <c:ptCount val="6"/>
                <c:pt idx="0">
                  <c:v>5461.3803082699987</c:v>
                </c:pt>
                <c:pt idx="1">
                  <c:v>5846.5814636899995</c:v>
                </c:pt>
                <c:pt idx="2">
                  <c:v>4204.6387494600003</c:v>
                </c:pt>
                <c:pt idx="3">
                  <c:v>5134.5860514099995</c:v>
                </c:pt>
                <c:pt idx="4">
                  <c:v>6079.3146133</c:v>
                </c:pt>
                <c:pt idx="5">
                  <c:v>7335.4440831059992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DC2F-F44B-83F1-A1A8EEE80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SOURCE!$A$2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4-DC2F-F44B-83F1-A1A8EEE80862}"/>
                    </c:ext>
                  </c:extLst>
                </c:dPt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5-DC2F-F44B-83F1-A1A8EEE8086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SOURCE!$B$2:$G$2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3064.4681803600001</c:v>
                      </c:pt>
                      <c:pt idx="1">
                        <c:v>3216.6072770199999</c:v>
                      </c:pt>
                      <c:pt idx="2">
                        <c:v>3078.9776074599999</c:v>
                      </c:pt>
                      <c:pt idx="3">
                        <c:v>3436.0488854200003</c:v>
                      </c:pt>
                      <c:pt idx="4">
                        <c:v>2747.5360269300004</c:v>
                      </c:pt>
                      <c:pt idx="5">
                        <c:v>3112.7975547699998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DC2F-F44B-83F1-A1A8EEE80862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PBT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SOURCE!$B$3:$G$3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457.24303649000001</c:v>
                      </c:pt>
                      <c:pt idx="1">
                        <c:v>392.34263870999996</c:v>
                      </c:pt>
                      <c:pt idx="2">
                        <c:v>261.64532204536812</c:v>
                      </c:pt>
                      <c:pt idx="3">
                        <c:v>317.79343650999954</c:v>
                      </c:pt>
                      <c:pt idx="4">
                        <c:v>96.447661250000024</c:v>
                      </c:pt>
                      <c:pt idx="5">
                        <c:v>375.89520842000002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C2F-F44B-83F1-A1A8EEE80862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rgbClr val="8FAADC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9-DC2F-F44B-83F1-A1A8EEE80862}"/>
                    </c:ext>
                  </c:extLst>
                </c:dPt>
                <c:dLbls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9-DC2F-F44B-83F1-A1A8EEE8086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SOURCE!$B$4:$G$4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3263.1118986600004</c:v>
                      </c:pt>
                      <c:pt idx="1">
                        <c:v>3338.7030904200001</c:v>
                      </c:pt>
                      <c:pt idx="2">
                        <c:v>1235.4281320800001</c:v>
                      </c:pt>
                      <c:pt idx="3">
                        <c:v>4110.3807984502582</c:v>
                      </c:pt>
                      <c:pt idx="4">
                        <c:v>3516.3000210700002</c:v>
                      </c:pt>
                      <c:pt idx="5">
                        <c:v>4480.8777767305392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C2F-F44B-83F1-A1A8EEE80862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B-DC2F-F44B-83F1-A1A8EEE80862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C-DC2F-F44B-83F1-A1A8EEE80862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DC2F-F44B-83F1-A1A8EEE8086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SOURCE!$B$5:$G$5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25.763834470000003</c:v>
                      </c:pt>
                      <c:pt idx="1">
                        <c:v>103.48157544</c:v>
                      </c:pt>
                      <c:pt idx="2">
                        <c:v>161.29173569</c:v>
                      </c:pt>
                      <c:pt idx="3">
                        <c:v>64.69764275</c:v>
                      </c:pt>
                      <c:pt idx="4">
                        <c:v>40.931156319999999</c:v>
                      </c:pt>
                      <c:pt idx="5">
                        <c:v>13.465724699999999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C2F-F44B-83F1-A1A8EEE80862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rgbClr val="8FAADC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0-DC2F-F44B-83F1-A1A8EEE80862}"/>
                    </c:ext>
                  </c:extLst>
                </c:dPt>
                <c:dLbls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DC2F-F44B-83F1-A1A8EEE8086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SOURCE!$B$6:$G$6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5421.4182473699984</c:v>
                      </c:pt>
                      <c:pt idx="1">
                        <c:v>5729.59701374</c:v>
                      </c:pt>
                      <c:pt idx="2">
                        <c:v>4001.2717855900005</c:v>
                      </c:pt>
                      <c:pt idx="3">
                        <c:v>4999.3815022199997</c:v>
                      </c:pt>
                      <c:pt idx="4">
                        <c:v>6017.1270594899997</c:v>
                      </c:pt>
                      <c:pt idx="5">
                        <c:v>7322.0415517459996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C2F-F44B-83F1-A1A8EEE80862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SOURCE!$B$7:$G$7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39.962060899999997</c:v>
                      </c:pt>
                      <c:pt idx="1">
                        <c:v>116.98444995</c:v>
                      </c:pt>
                      <c:pt idx="2">
                        <c:v>203.36696387000001</c:v>
                      </c:pt>
                      <c:pt idx="3">
                        <c:v>135.20454918999999</c:v>
                      </c:pt>
                      <c:pt idx="4">
                        <c:v>62.187553809999997</c:v>
                      </c:pt>
                      <c:pt idx="5">
                        <c:v>13.402531360000001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C2F-F44B-83F1-A1A8EEE80862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0">
                        <a:spAutoFit/>
                      </a:bodyPr>
                      <a:lstStyle/>
                      <a:p>
                        <a:pPr algn="ctr">
                          <a:defRPr lang="en-US"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13-DC2F-F44B-83F1-A1A8EEE8086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SOURCE!$B$8:$G$8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3288.8757331300003</c:v>
                      </c:pt>
                      <c:pt idx="1">
                        <c:v>3442.1846658600002</c:v>
                      </c:pt>
                      <c:pt idx="2">
                        <c:v>1396.7198677700001</c:v>
                      </c:pt>
                      <c:pt idx="3">
                        <c:v>4175.0784412002586</c:v>
                      </c:pt>
                      <c:pt idx="4">
                        <c:v>3557.2311773900001</c:v>
                      </c:pt>
                      <c:pt idx="5">
                        <c:v>4494.3435014305387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DC2F-F44B-83F1-A1A8EEE80862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812258252873327"/>
          <c:y val="1.4175393024325566E-2"/>
          <c:w val="0.46235439027466091"/>
          <c:h val="0.84167468649752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Arkusz1!$D$4</c:f>
              <c:strCache>
                <c:ptCount val="1"/>
                <c:pt idx="0">
                  <c:v>Wartość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2D2-8E42-9119-185E27A7C873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48000">
                    <a:srgbClr val="BFBFBF"/>
                  </a:gs>
                  <a:gs pos="0">
                    <a:srgbClr val="FFFFFF"/>
                  </a:gs>
                  <a:gs pos="100000">
                    <a:srgbClr val="6A6A6A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D2-8E42-9119-185E27A7C873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48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2D2-8E42-9119-185E27A7C873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52000">
                    <a:srgbClr val="325B9F"/>
                  </a:gs>
                  <a:gs pos="0">
                    <a:srgbClr val="92ABBC"/>
                  </a:gs>
                  <a:gs pos="100000">
                    <a:srgbClr val="182945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D2-8E42-9119-185E27A7C8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Arkusz1!$C$5:$C$8</c:f>
              <c:strCache>
                <c:ptCount val="4"/>
                <c:pt idx="0">
                  <c:v>Budowa Obwodnicy Metropolii Trójmiejskiej</c:v>
                </c:pt>
                <c:pt idx="1">
                  <c:v>D1 Bratysława - Triblavina</c:v>
                </c:pt>
                <c:pt idx="2">
                  <c:v>S6: Leśnice - Bożepole Wielkie</c:v>
                </c:pt>
                <c:pt idx="3">
                  <c:v>DCT Gdańsk Terminal T3</c:v>
                </c:pt>
              </c:strCache>
            </c:strRef>
          </c:cat>
          <c:val>
            <c:numRef>
              <c:f>Arkusz1!$D$5:$D$8</c:f>
              <c:numCache>
                <c:formatCode>General</c:formatCode>
                <c:ptCount val="4"/>
                <c:pt idx="0">
                  <c:v>514</c:v>
                </c:pt>
                <c:pt idx="1">
                  <c:v>519</c:v>
                </c:pt>
                <c:pt idx="2">
                  <c:v>549</c:v>
                </c:pt>
                <c:pt idx="3">
                  <c:v>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D2-8E42-9119-185E27A7C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3993232"/>
        <c:axId val="483994544"/>
      </c:barChart>
      <c:catAx>
        <c:axId val="48399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483994544"/>
        <c:crosses val="autoZero"/>
        <c:auto val="1"/>
        <c:lblAlgn val="ctr"/>
        <c:lblOffset val="100"/>
        <c:noMultiLvlLbl val="0"/>
      </c:catAx>
      <c:valAx>
        <c:axId val="483994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399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540880503144655"/>
          <c:h val="0.87697916666666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SOURCE!$A$2</c:f>
              <c:strCache>
                <c:ptCount val="1"/>
                <c:pt idx="0">
                  <c:v>Sales</c:v>
                </c:pt>
              </c:strCache>
            </c:strRef>
          </c:tx>
          <c:spPr>
            <a:gradFill flip="none" rotWithShape="1"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A6B22"/>
                </a:gs>
              </a:gsLst>
              <a:lin ang="0" scaled="0"/>
              <a:tileRect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 flip="none" rotWithShape="1"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8A6B22"/>
                  </a:gs>
                </a:gsLst>
                <a:lin ang="0" scaled="0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07-BE41-9D60-5D1CD3435C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SOURCE!$B$1:$G$1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SOURCE!$B$2:$G$2</c:f>
              <c:numCache>
                <c:formatCode>#,##0</c:formatCode>
                <c:ptCount val="6"/>
                <c:pt idx="0">
                  <c:v>237</c:v>
                </c:pt>
                <c:pt idx="1">
                  <c:v>634</c:v>
                </c:pt>
                <c:pt idx="2">
                  <c:v>1190</c:v>
                </c:pt>
                <c:pt idx="3">
                  <c:v>1577</c:v>
                </c:pt>
                <c:pt idx="4">
                  <c:v>1979</c:v>
                </c:pt>
                <c:pt idx="5">
                  <c:v>1888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07-BE41-9D60-5D1CD3435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17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PBT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SOURCE!$B$3:$G$3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-7.0413169299999998</c:v>
                      </c:pt>
                      <c:pt idx="1">
                        <c:v>-15.760962800000001</c:v>
                      </c:pt>
                      <c:pt idx="2">
                        <c:v>200.18986815463225</c:v>
                      </c:pt>
                      <c:pt idx="3">
                        <c:v>315.36901729000016</c:v>
                      </c:pt>
                      <c:pt idx="4">
                        <c:v>142.2282306000001</c:v>
                      </c:pt>
                      <c:pt idx="5">
                        <c:v>271.00575565999981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0D07-BE41-9D60-5D1CD3435C15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SOURCE!$B$4:$G$4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473.01010247000005</c:v>
                      </c:pt>
                      <c:pt idx="1">
                        <c:v>551.51460743824998</c:v>
                      </c:pt>
                      <c:pt idx="2">
                        <c:v>1934.6356912530002</c:v>
                      </c:pt>
                      <c:pt idx="3">
                        <c:v>1762.99065449</c:v>
                      </c:pt>
                      <c:pt idx="4">
                        <c:v>544.06894483999997</c:v>
                      </c:pt>
                      <c:pt idx="5">
                        <c:v>194.36614032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D07-BE41-9D60-5D1CD3435C15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SOURCE!$B$5:$G$5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713.56473223</c:v>
                      </c:pt>
                      <c:pt idx="1">
                        <c:v>0</c:v>
                      </c:pt>
                      <c:pt idx="2">
                        <c:v>1252.9860497699999</c:v>
                      </c:pt>
                      <c:pt idx="3">
                        <c:v>0</c:v>
                      </c:pt>
                      <c:pt idx="4">
                        <c:v>82.336228079999998</c:v>
                      </c:pt>
                      <c:pt idx="5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D07-BE41-9D60-5D1CD3435C15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SOURCE!$B$6:$G$6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428.91425494999999</c:v>
                      </c:pt>
                      <c:pt idx="1">
                        <c:v>821.53194029000008</c:v>
                      </c:pt>
                      <c:pt idx="2">
                        <c:v>1994.1895914099998</c:v>
                      </c:pt>
                      <c:pt idx="3">
                        <c:v>3092.4022364499997</c:v>
                      </c:pt>
                      <c:pt idx="4">
                        <c:v>2566.8257474299999</c:v>
                      </c:pt>
                      <c:pt idx="5">
                        <c:v>1591.4165503400002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D07-BE41-9D60-5D1CD3435C15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SOURCE!$B$7:$G$7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650.32474301999991</c:v>
                      </c:pt>
                      <c:pt idx="1">
                        <c:v>417.60306660999998</c:v>
                      </c:pt>
                      <c:pt idx="2">
                        <c:v>1415.35200816</c:v>
                      </c:pt>
                      <c:pt idx="3">
                        <c:v>855.35706124000012</c:v>
                      </c:pt>
                      <c:pt idx="4">
                        <c:v>484.56004945000007</c:v>
                      </c:pt>
                      <c:pt idx="5">
                        <c:v>211.24553047999999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D07-BE41-9D60-5D1CD3435C15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SOURCE!$B$8:$G$8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1186.5748347000001</c:v>
                      </c:pt>
                      <c:pt idx="1">
                        <c:v>551.51460743824998</c:v>
                      </c:pt>
                      <c:pt idx="2">
                        <c:v>3187.6217410230001</c:v>
                      </c:pt>
                      <c:pt idx="3">
                        <c:v>1762.99065449</c:v>
                      </c:pt>
                      <c:pt idx="4">
                        <c:v>626.40517291999993</c:v>
                      </c:pt>
                      <c:pt idx="5">
                        <c:v>194.36614032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D07-BE41-9D60-5D1CD3435C15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SOURCE!$B$9:$G$9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1079.2389979699999</c:v>
                      </c:pt>
                      <c:pt idx="1">
                        <c:v>1239.1350069</c:v>
                      </c:pt>
                      <c:pt idx="2">
                        <c:v>3409.5415995699996</c:v>
                      </c:pt>
                      <c:pt idx="3">
                        <c:v>3947.7592976899996</c:v>
                      </c:pt>
                      <c:pt idx="4">
                        <c:v>3051.3857968799998</c:v>
                      </c:pt>
                      <c:pt idx="5">
                        <c:v>1802.6620808200003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D07-BE41-9D60-5D1CD3435C15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6"/>
          <c:order val="6"/>
          <c:tx>
            <c:strRef>
              <c:f>SOURCE!$A$8</c:f>
              <c:strCache>
                <c:ptCount val="1"/>
              </c:strCache>
            </c:strRef>
          </c:tx>
          <c:spPr>
            <a:gradFill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A6B2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8A6B22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D8-E74F-8075-773C8FDC8B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SOURCE!$B$1:$G$1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SOURCE!$B$8:$G$8</c:f>
              <c:numCache>
                <c:formatCode>#,##0</c:formatCode>
                <c:ptCount val="6"/>
                <c:pt idx="0">
                  <c:v>1186.5748347000001</c:v>
                </c:pt>
                <c:pt idx="1">
                  <c:v>551.51460743824998</c:v>
                </c:pt>
                <c:pt idx="2">
                  <c:v>3187.6217410230001</c:v>
                </c:pt>
                <c:pt idx="3">
                  <c:v>1762.99065449</c:v>
                </c:pt>
                <c:pt idx="4">
                  <c:v>626.40517291999993</c:v>
                </c:pt>
                <c:pt idx="5">
                  <c:v>194.36614032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32D8-E74F-8075-773C8FDC8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SOURCE!$A$2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4-32D8-E74F-8075-773C8FDC8B60}"/>
                    </c:ext>
                  </c:extLst>
                </c:dPt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5-32D8-E74F-8075-773C8FDC8B6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SOURCE!$B$2:$G$2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114.77875012999999</c:v>
                      </c:pt>
                      <c:pt idx="1">
                        <c:v>541.01275066999995</c:v>
                      </c:pt>
                      <c:pt idx="2">
                        <c:v>1113.0250813500002</c:v>
                      </c:pt>
                      <c:pt idx="3">
                        <c:v>1449.5047873999999</c:v>
                      </c:pt>
                      <c:pt idx="4">
                        <c:v>1876.65803944</c:v>
                      </c:pt>
                      <c:pt idx="5">
                        <c:v>1752.5590764899998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32D8-E74F-8075-773C8FDC8B6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PBT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SOURCE!$B$3:$G$3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-7.0413169299999998</c:v>
                      </c:pt>
                      <c:pt idx="1">
                        <c:v>-15.760962800000001</c:v>
                      </c:pt>
                      <c:pt idx="2">
                        <c:v>200.18986815463225</c:v>
                      </c:pt>
                      <c:pt idx="3">
                        <c:v>315.36901729000016</c:v>
                      </c:pt>
                      <c:pt idx="4">
                        <c:v>142.2282306000001</c:v>
                      </c:pt>
                      <c:pt idx="5">
                        <c:v>271.00575565999981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2D8-E74F-8075-773C8FDC8B6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rgbClr val="8FAADC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9-32D8-E74F-8075-773C8FDC8B60}"/>
                    </c:ext>
                  </c:extLst>
                </c:dPt>
                <c:dLbls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9-32D8-E74F-8075-773C8FDC8B6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SOURCE!$B$4:$G$4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473.01010247000005</c:v>
                      </c:pt>
                      <c:pt idx="1">
                        <c:v>551.51460743824998</c:v>
                      </c:pt>
                      <c:pt idx="2">
                        <c:v>1934.6356912530002</c:v>
                      </c:pt>
                      <c:pt idx="3">
                        <c:v>1762.99065449</c:v>
                      </c:pt>
                      <c:pt idx="4">
                        <c:v>544.06894483999997</c:v>
                      </c:pt>
                      <c:pt idx="5">
                        <c:v>194.36614032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2D8-E74F-8075-773C8FDC8B6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B-32D8-E74F-8075-773C8FDC8B60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C-32D8-E74F-8075-773C8FDC8B60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32D8-E74F-8075-773C8FDC8B6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SOURCE!$B$5:$G$5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713.56473223</c:v>
                      </c:pt>
                      <c:pt idx="1">
                        <c:v>0</c:v>
                      </c:pt>
                      <c:pt idx="2">
                        <c:v>1252.9860497699999</c:v>
                      </c:pt>
                      <c:pt idx="3">
                        <c:v>0</c:v>
                      </c:pt>
                      <c:pt idx="4">
                        <c:v>82.336228079999998</c:v>
                      </c:pt>
                      <c:pt idx="5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2D8-E74F-8075-773C8FDC8B60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SOURCE!$B$6:$G$6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428.91425494999999</c:v>
                      </c:pt>
                      <c:pt idx="1">
                        <c:v>821.53194029000008</c:v>
                      </c:pt>
                      <c:pt idx="2">
                        <c:v>1994.1895914099998</c:v>
                      </c:pt>
                      <c:pt idx="3">
                        <c:v>3092.4022364499997</c:v>
                      </c:pt>
                      <c:pt idx="4">
                        <c:v>2566.8257474299999</c:v>
                      </c:pt>
                      <c:pt idx="5">
                        <c:v>1591.4165503400002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2D8-E74F-8075-773C8FDC8B60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SOURCE!$B$7:$G$7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650.32474301999991</c:v>
                      </c:pt>
                      <c:pt idx="1">
                        <c:v>417.60306660999998</c:v>
                      </c:pt>
                      <c:pt idx="2">
                        <c:v>1415.35200816</c:v>
                      </c:pt>
                      <c:pt idx="3">
                        <c:v>855.35706124000012</c:v>
                      </c:pt>
                      <c:pt idx="4">
                        <c:v>484.56004945000007</c:v>
                      </c:pt>
                      <c:pt idx="5">
                        <c:v>211.24553047999999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2D8-E74F-8075-773C8FDC8B60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SOURCE!$B$9:$G$9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1079.2389979699999</c:v>
                      </c:pt>
                      <c:pt idx="1">
                        <c:v>1239.1350069</c:v>
                      </c:pt>
                      <c:pt idx="2">
                        <c:v>3409.5415995699996</c:v>
                      </c:pt>
                      <c:pt idx="3">
                        <c:v>3947.7592976899996</c:v>
                      </c:pt>
                      <c:pt idx="4">
                        <c:v>3051.3857968799998</c:v>
                      </c:pt>
                      <c:pt idx="5">
                        <c:v>1802.6620808200003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2D8-E74F-8075-773C8FDC8B60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7"/>
          <c:order val="7"/>
          <c:tx>
            <c:strRef>
              <c:f>SOURCE!$A$9</c:f>
              <c:strCache>
                <c:ptCount val="1"/>
              </c:strCache>
            </c:strRef>
          </c:tx>
          <c:spPr>
            <a:gradFill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A6B2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1298">
                    <a:srgbClr val="FFFA0B"/>
                  </a:gs>
                  <a:gs pos="11003">
                    <a:srgbClr val="F5D805"/>
                  </a:gs>
                  <a:gs pos="26097">
                    <a:srgbClr val="EBB700"/>
                  </a:gs>
                  <a:gs pos="42259">
                    <a:srgbClr val="DBAA00"/>
                  </a:gs>
                  <a:gs pos="48788">
                    <a:srgbClr val="CA9E00"/>
                  </a:gs>
                  <a:gs pos="89034">
                    <a:srgbClr val="7F6300"/>
                  </a:gs>
                  <a:gs pos="100000">
                    <a:srgbClr val="8A6B22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CA-7C44-840A-C83926E0E3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SOURCE!$B$1:$G$1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SOURCE!$B$9:$G$9</c:f>
              <c:numCache>
                <c:formatCode>#,##0</c:formatCode>
                <c:ptCount val="6"/>
                <c:pt idx="0">
                  <c:v>1079.2389979699999</c:v>
                </c:pt>
                <c:pt idx="1">
                  <c:v>1239.1350069</c:v>
                </c:pt>
                <c:pt idx="2">
                  <c:v>3409.5415995699996</c:v>
                </c:pt>
                <c:pt idx="3">
                  <c:v>3947.7592976899996</c:v>
                </c:pt>
                <c:pt idx="4">
                  <c:v>3051.3857968799998</c:v>
                </c:pt>
                <c:pt idx="5">
                  <c:v>1802.6620808200003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47CA-7C44-840A-C83926E0E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SOURCE!$A$2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4-47CA-7C44-840A-C83926E0E340}"/>
                    </c:ext>
                  </c:extLst>
                </c:dPt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5-47CA-7C44-840A-C83926E0E34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SOURCE!$B$2:$G$2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114.77875012999999</c:v>
                      </c:pt>
                      <c:pt idx="1">
                        <c:v>541.01275066999995</c:v>
                      </c:pt>
                      <c:pt idx="2">
                        <c:v>1113.0250813500002</c:v>
                      </c:pt>
                      <c:pt idx="3">
                        <c:v>1449.5047873999999</c:v>
                      </c:pt>
                      <c:pt idx="4">
                        <c:v>1876.65803944</c:v>
                      </c:pt>
                      <c:pt idx="5">
                        <c:v>1752.5590764899998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47CA-7C44-840A-C83926E0E34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PBT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SOURCE!$B$3:$G$3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-7.0413169299999998</c:v>
                      </c:pt>
                      <c:pt idx="1">
                        <c:v>-15.760962800000001</c:v>
                      </c:pt>
                      <c:pt idx="2">
                        <c:v>200.18986815463225</c:v>
                      </c:pt>
                      <c:pt idx="3">
                        <c:v>315.36901729000016</c:v>
                      </c:pt>
                      <c:pt idx="4">
                        <c:v>142.2282306000001</c:v>
                      </c:pt>
                      <c:pt idx="5">
                        <c:v>271.00575565999981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7CA-7C44-840A-C83926E0E34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rgbClr val="8FAADC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9-47CA-7C44-840A-C83926E0E340}"/>
                    </c:ext>
                  </c:extLst>
                </c:dPt>
                <c:dLbls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9-47CA-7C44-840A-C83926E0E34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SOURCE!$B$4:$G$4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473.01010247000005</c:v>
                      </c:pt>
                      <c:pt idx="1">
                        <c:v>551.51460743824998</c:v>
                      </c:pt>
                      <c:pt idx="2">
                        <c:v>1934.6356912530002</c:v>
                      </c:pt>
                      <c:pt idx="3">
                        <c:v>1762.99065449</c:v>
                      </c:pt>
                      <c:pt idx="4">
                        <c:v>544.06894483999997</c:v>
                      </c:pt>
                      <c:pt idx="5">
                        <c:v>194.36614032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7CA-7C44-840A-C83926E0E34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B-47CA-7C44-840A-C83926E0E340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C-47CA-7C44-840A-C83926E0E340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47CA-7C44-840A-C83926E0E34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SOURCE!$B$5:$G$5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713.56473223</c:v>
                      </c:pt>
                      <c:pt idx="1">
                        <c:v>0</c:v>
                      </c:pt>
                      <c:pt idx="2">
                        <c:v>1252.9860497699999</c:v>
                      </c:pt>
                      <c:pt idx="3">
                        <c:v>0</c:v>
                      </c:pt>
                      <c:pt idx="4">
                        <c:v>82.336228079999998</c:v>
                      </c:pt>
                      <c:pt idx="5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7CA-7C44-840A-C83926E0E340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7"/>
                  <c:invertIfNegative val="0"/>
                  <c:bubble3D val="0"/>
                  <c:spPr>
                    <a:solidFill>
                      <a:srgbClr val="8FAADC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0-47CA-7C44-840A-C83926E0E340}"/>
                    </c:ext>
                  </c:extLst>
                </c:dPt>
                <c:dLbls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47CA-7C44-840A-C83926E0E34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SOURCE!$B$6:$G$6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428.91425494999999</c:v>
                      </c:pt>
                      <c:pt idx="1">
                        <c:v>821.53194029000008</c:v>
                      </c:pt>
                      <c:pt idx="2">
                        <c:v>1994.1895914099998</c:v>
                      </c:pt>
                      <c:pt idx="3">
                        <c:v>3092.4022364499997</c:v>
                      </c:pt>
                      <c:pt idx="4">
                        <c:v>2566.8257474299999</c:v>
                      </c:pt>
                      <c:pt idx="5">
                        <c:v>1591.4165503400002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7CA-7C44-840A-C83926E0E340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SOURCE!$B$7:$G$7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650.32474301999991</c:v>
                      </c:pt>
                      <c:pt idx="1">
                        <c:v>417.60306660999998</c:v>
                      </c:pt>
                      <c:pt idx="2">
                        <c:v>1415.35200816</c:v>
                      </c:pt>
                      <c:pt idx="3">
                        <c:v>855.35706124000012</c:v>
                      </c:pt>
                      <c:pt idx="4">
                        <c:v>484.56004945000007</c:v>
                      </c:pt>
                      <c:pt idx="5">
                        <c:v>211.24553047999999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7CA-7C44-840A-C83926E0E340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0">
                        <a:spAutoFit/>
                      </a:bodyPr>
                      <a:lstStyle/>
                      <a:p>
                        <a:pPr algn="ctr">
                          <a:defRPr lang="en-US"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13-47CA-7C44-840A-C83926E0E34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SOURCE!$B$8:$G$8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1186.5748347000001</c:v>
                      </c:pt>
                      <c:pt idx="1">
                        <c:v>551.51460743824998</c:v>
                      </c:pt>
                      <c:pt idx="2">
                        <c:v>3187.6217410230001</c:v>
                      </c:pt>
                      <c:pt idx="3">
                        <c:v>1762.99065449</c:v>
                      </c:pt>
                      <c:pt idx="4">
                        <c:v>626.40517291999993</c:v>
                      </c:pt>
                      <c:pt idx="5">
                        <c:v>194.36614032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47CA-7C44-840A-C83926E0E340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515266841644797"/>
          <c:y val="4.1666666666666664E-2"/>
          <c:w val="0.47442394410479333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Sheet1!$B$24</c:f>
              <c:strCache>
                <c:ptCount val="1"/>
                <c:pt idx="0">
                  <c:v>Suma elementów Backlog</c:v>
                </c:pt>
              </c:strCache>
            </c:strRef>
          </c:tx>
          <c:spPr>
            <a:gradFill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A6B22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Sheet1!$A$25:$A$27</c:f>
              <c:strCache>
                <c:ptCount val="3"/>
                <c:pt idx="0">
                  <c:v>E75 Białystok - Ełk</c:v>
                </c:pt>
                <c:pt idx="1">
                  <c:v>Przebudowa stacji kolejowej Gdynia Port</c:v>
                </c:pt>
                <c:pt idx="2">
                  <c:v>Przebudowa stacji Warszawa Zachodnia</c:v>
                </c:pt>
              </c:strCache>
            </c:strRef>
          </c:cat>
          <c:val>
            <c:numRef>
              <c:f>Sheet1!$B$25:$B$27</c:f>
              <c:numCache>
                <c:formatCode>#,##0</c:formatCode>
                <c:ptCount val="3"/>
                <c:pt idx="0">
                  <c:v>322.83343532999999</c:v>
                </c:pt>
                <c:pt idx="1">
                  <c:v>358.82945298999999</c:v>
                </c:pt>
                <c:pt idx="2">
                  <c:v>893.64473081999995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3A-474F-8674-3D493F0DF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4"/>
        <c:axId val="891646032"/>
        <c:axId val="891646688"/>
      </c:barChart>
      <c:catAx>
        <c:axId val="891646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2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891646688"/>
        <c:crosses val="autoZero"/>
        <c:auto val="1"/>
        <c:lblAlgn val="ctr"/>
        <c:lblOffset val="100"/>
        <c:noMultiLvlLbl val="0"/>
      </c:catAx>
      <c:valAx>
        <c:axId val="89164668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89164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183615723004058E-2"/>
          <c:y val="1.579260287520268E-2"/>
          <c:w val="0.95481964727630708"/>
          <c:h val="0.82388733246547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SOURCE!$A$2</c:f>
              <c:strCache>
                <c:ptCount val="1"/>
                <c:pt idx="0">
                  <c:v>Sales (without Interco)</c:v>
                </c:pt>
              </c:strCache>
            </c:strRef>
          </c:tx>
          <c:spPr>
            <a:gradFill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A6B2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(SOURCE!$B$1:$G$1,SOURCE!$I$1:$J$1)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  <c:extLst/>
            </c:numRef>
          </c:cat>
          <c:val>
            <c:numRef>
              <c:f>(SOURCE!$B$2:$G$2,SOURCE!$I$2:$J$2)</c:f>
              <c:numCache>
                <c:formatCode>#,##0</c:formatCode>
                <c:ptCount val="6"/>
                <c:pt idx="0">
                  <c:v>2146.1390105600003</c:v>
                </c:pt>
                <c:pt idx="1">
                  <c:v>2406.1292456200003</c:v>
                </c:pt>
                <c:pt idx="2">
                  <c:v>2205.8329717899992</c:v>
                </c:pt>
                <c:pt idx="3">
                  <c:v>1662.9495409300005</c:v>
                </c:pt>
                <c:pt idx="4">
                  <c:v>1482.4856388899996</c:v>
                </c:pt>
                <c:pt idx="5">
                  <c:v>1939.3557942300004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5DC-1C48-9223-CB4A0F1C4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17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(SOURCE!$B$3:$G$3,SOURCE!$I$3:$J$3)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2240.9660147025998</c:v>
                      </c:pt>
                      <c:pt idx="1">
                        <c:v>2237.4561151799999</c:v>
                      </c:pt>
                      <c:pt idx="2">
                        <c:v>1841.1103235400001</c:v>
                      </c:pt>
                      <c:pt idx="3">
                        <c:v>1854.5496552899999</c:v>
                      </c:pt>
                      <c:pt idx="4">
                        <c:v>2065.1858159000003</c:v>
                      </c:pt>
                      <c:pt idx="5">
                        <c:v>2353.0673884682001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5DC-1C48-9223-CB4A0F1C4CD3}"/>
                  </c:ext>
                </c:extLst>
              </c15:ser>
            </c15:filteredBarSeries>
            <c15:filteredBar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(SOURCE!$B$4:$G$4,SOURCE!$I$4:$J$4)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5DC-1C48-9223-CB4A0F1C4CD3}"/>
                  </c:ext>
                </c:extLst>
              </c15:ser>
            </c15:filteredBarSeries>
            <c15:filteredBar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(SOURCE!$B$5:$G$5,SOURCE!$I$5:$J$5)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2458.5985894099995</c:v>
                      </c:pt>
                      <c:pt idx="1">
                        <c:v>2288.7242862499997</c:v>
                      </c:pt>
                      <c:pt idx="2">
                        <c:v>1956.2541234300002</c:v>
                      </c:pt>
                      <c:pt idx="3">
                        <c:v>2151.9894709499999</c:v>
                      </c:pt>
                      <c:pt idx="4">
                        <c:v>2720.79710269</c:v>
                      </c:pt>
                      <c:pt idx="5">
                        <c:v>3153.3161809499998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5DC-1C48-9223-CB4A0F1C4CD3}"/>
                  </c:ext>
                </c:extLst>
              </c15:ser>
            </c15:filteredBarSeries>
            <c15:filteredBa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(SOURCE!$B$6:$G$6,SOURCE!$I$6:$J$6)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5DC-1C48-9223-CB4A0F1C4CD3}"/>
                  </c:ext>
                </c:extLst>
              </c15:ser>
            </c15:filteredBarSeries>
            <c15:filteredBa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(SOURCE!$B$7:$G$7,SOURCE!$I$7:$J$7)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5DC-1C48-9223-CB4A0F1C4CD3}"/>
                  </c:ext>
                </c:extLst>
              </c15:ser>
            </c15:filteredBarSeries>
            <c15:filteredBar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(SOURCE!$B$8:$G$8,SOURCE!$I$8:$J$8)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5DC-1C48-9223-CB4A0F1C4CD3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4"/>
          <c:order val="3"/>
          <c:tx>
            <c:strRef>
              <c:f>SOURCE!$A$5</c:f>
              <c:strCache>
                <c:ptCount val="1"/>
                <c:pt idx="0">
                  <c:v>Portfel zewnętrzny</c:v>
                </c:pt>
              </c:strCache>
              <c:extLst xmlns:c15="http://schemas.microsoft.com/office/drawing/2012/chart"/>
            </c:strRef>
          </c:tx>
          <c:spPr>
            <a:gradFill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A6B2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(SOURCE!$B$1:$G$1,SOURCE!$I$1:$J$1)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  <c:extLst/>
            </c:numRef>
          </c:cat>
          <c:val>
            <c:numRef>
              <c:f>(SOURCE!$B$5:$G$5,SOURCE!$I$5:$J$5)</c:f>
              <c:numCache>
                <c:formatCode>#,##0</c:formatCode>
                <c:ptCount val="6"/>
                <c:pt idx="0">
                  <c:v>2458.5985894099995</c:v>
                </c:pt>
                <c:pt idx="1">
                  <c:v>2288.7242862499997</c:v>
                </c:pt>
                <c:pt idx="2">
                  <c:v>1956.2541234300002</c:v>
                </c:pt>
                <c:pt idx="3">
                  <c:v>2151.9894709499999</c:v>
                </c:pt>
                <c:pt idx="4">
                  <c:v>2720.79710269</c:v>
                </c:pt>
                <c:pt idx="5">
                  <c:v>3153.3161809499998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43E5-524C-9F03-859E487A8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SOURCE!$A$2</c15:sqref>
                        </c15:formulaRef>
                      </c:ext>
                    </c:extLst>
                    <c:strCache>
                      <c:ptCount val="1"/>
                      <c:pt idx="0">
                        <c:v>Sales (without Interco)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1-43E5-524C-9F03-859E487A83E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(SOURCE!$B$2:$G$2,SOURCE!$I$2:$J$2)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2146.1390105600003</c:v>
                      </c:pt>
                      <c:pt idx="1">
                        <c:v>2406.1292456200003</c:v>
                      </c:pt>
                      <c:pt idx="2">
                        <c:v>2205.8329717899992</c:v>
                      </c:pt>
                      <c:pt idx="3">
                        <c:v>1662.9495409300005</c:v>
                      </c:pt>
                      <c:pt idx="4">
                        <c:v>1482.4856388899996</c:v>
                      </c:pt>
                      <c:pt idx="5">
                        <c:v>1939.3557942300004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43E5-524C-9F03-859E487A83EB}"/>
                  </c:ext>
                </c:extLst>
              </c15:ser>
            </c15:filteredBarSeries>
            <c15:filteredBar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SOURCE!$A$3</c15:sqref>
                        </c15:formulaRef>
                      </c:ext>
                    </c:extLst>
                    <c:strCache>
                      <c:ptCount val="1"/>
                      <c:pt idx="0">
                        <c:v>Kontraktacja zewnętrzna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(SOURCE!$B$3:$G$3,SOURCE!$I$3:$J$3)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2240.9660147025998</c:v>
                      </c:pt>
                      <c:pt idx="1">
                        <c:v>2237.4561151799999</c:v>
                      </c:pt>
                      <c:pt idx="2">
                        <c:v>1841.1103235400001</c:v>
                      </c:pt>
                      <c:pt idx="3">
                        <c:v>1854.5496552899999</c:v>
                      </c:pt>
                      <c:pt idx="4">
                        <c:v>2065.1858159000003</c:v>
                      </c:pt>
                      <c:pt idx="5">
                        <c:v>2353.0673884682001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3E5-524C-9F03-859E487A83EB}"/>
                  </c:ext>
                </c:extLst>
              </c15:ser>
            </c15:filteredBarSeries>
            <c15:filteredBar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4-43E5-524C-9F03-859E487A83EB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5-43E5-524C-9F03-859E487A83E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(SOURCE!$B$4:$G$4,SOURCE!$I$4:$J$4)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3E5-524C-9F03-859E487A83EB}"/>
                  </c:ext>
                </c:extLst>
              </c15:ser>
            </c15:filteredBarSeries>
            <c15:filteredBa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(SOURCE!$B$6:$G$6,SOURCE!$I$6:$J$6)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3E5-524C-9F03-859E487A83EB}"/>
                  </c:ext>
                </c:extLst>
              </c15:ser>
            </c15:filteredBarSeries>
            <c15:filteredBa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0">
                        <a:spAutoFit/>
                      </a:bodyPr>
                      <a:lstStyle/>
                      <a:p>
                        <a:pPr algn="ctr">
                          <a:defRPr lang="en-US"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08-43E5-524C-9F03-859E487A83E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(SOURCE!$B$7:$G$7,SOURCE!$I$7:$J$7)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3E5-524C-9F03-859E487A83EB}"/>
                  </c:ext>
                </c:extLst>
              </c15:ser>
            </c15:filteredBarSeries>
            <c15:filteredBar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(SOURCE!$B$8:$G$8,SOURCE!$I$8:$J$8)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3E5-524C-9F03-859E487A83EB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07915779742471E-2"/>
          <c:y val="0.11472627321992383"/>
          <c:w val="0.96784168440515062"/>
          <c:h val="0.75392764749369834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SOURCE!$A$3</c:f>
              <c:strCache>
                <c:ptCount val="1"/>
                <c:pt idx="0">
                  <c:v>Kontraktacja zewnętrzna</c:v>
                </c:pt>
              </c:strCache>
              <c:extLst xmlns:c15="http://schemas.microsoft.com/office/drawing/2012/chart"/>
            </c:strRef>
          </c:tx>
          <c:spPr>
            <a:gradFill>
              <a:gsLst>
                <a:gs pos="0">
                  <a:srgbClr val="FDF550"/>
                </a:gs>
                <a:gs pos="48000">
                  <a:srgbClr val="E0AF3E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(SOURCE!$B$1:$G$1,SOURCE!$I$1:$J$1)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  <c:extLst/>
            </c:numRef>
          </c:cat>
          <c:val>
            <c:numRef>
              <c:f>(SOURCE!$B$3:$G$3,SOURCE!$I$3:$J$3)</c:f>
              <c:numCache>
                <c:formatCode>#,##0</c:formatCode>
                <c:ptCount val="6"/>
                <c:pt idx="0">
                  <c:v>2240.9660147025998</c:v>
                </c:pt>
                <c:pt idx="1">
                  <c:v>2237.4561151799999</c:v>
                </c:pt>
                <c:pt idx="2">
                  <c:v>1841.1103235400001</c:v>
                </c:pt>
                <c:pt idx="3">
                  <c:v>1854.5496552899999</c:v>
                </c:pt>
                <c:pt idx="4">
                  <c:v>2065.1858159000003</c:v>
                </c:pt>
                <c:pt idx="5">
                  <c:v>2353.0673884682001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5147-7246-9EBF-D6901B466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164472296"/>
        <c:axId val="1164464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SOURCE!$A$2</c15:sqref>
                        </c15:formulaRef>
                      </c:ext>
                    </c:extLst>
                    <c:strCache>
                      <c:ptCount val="1"/>
                      <c:pt idx="0">
                        <c:v>Sales (without Interco)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6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1-5147-7246-9EBF-D6901B46647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(SOURCE!$B$2:$G$2,SOURCE!$I$2:$J$2)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2146.1390105600003</c:v>
                      </c:pt>
                      <c:pt idx="1">
                        <c:v>2406.1292456200003</c:v>
                      </c:pt>
                      <c:pt idx="2">
                        <c:v>2205.8329717899992</c:v>
                      </c:pt>
                      <c:pt idx="3">
                        <c:v>1662.9495409300005</c:v>
                      </c:pt>
                      <c:pt idx="4">
                        <c:v>1482.4856388899996</c:v>
                      </c:pt>
                      <c:pt idx="5">
                        <c:v>1939.3557942300004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5147-7246-9EBF-D6901B466470}"/>
                  </c:ext>
                </c:extLst>
              </c15:ser>
            </c15:filteredBarSeries>
            <c15:filteredBar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SOURCE!$A$4</c15:sqref>
                        </c15:formulaRef>
                      </c:ext>
                    </c:extLst>
                    <c:strCache>
                      <c:ptCount val="1"/>
                      <c:pt idx="0">
                        <c:v>Kontraktacja wewnętrzna</c:v>
                      </c:pt>
                    </c:strCache>
                  </c:strRef>
                </c:tx>
                <c:spPr>
                  <a:pattFill prst="dkUpDiag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3-5147-7246-9EBF-D6901B466470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4-5147-7246-9EBF-D6901B46647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(SOURCE!$B$4:$G$4,SOURCE!$I$4:$J$4)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147-7246-9EBF-D6901B466470}"/>
                  </c:ext>
                </c:extLst>
              </c15:ser>
            </c15:filteredBarSeries>
            <c15:filteredBar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SOURCE!$A$5</c15:sqref>
                        </c15:formulaRef>
                      </c:ext>
                    </c:extLst>
                    <c:strCache>
                      <c:ptCount val="1"/>
                      <c:pt idx="0">
                        <c:v>Portfel zewnętrzny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(SOURCE!$B$5:$G$5,SOURCE!$I$5:$J$5)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2458.5985894099995</c:v>
                      </c:pt>
                      <c:pt idx="1">
                        <c:v>2288.7242862499997</c:v>
                      </c:pt>
                      <c:pt idx="2">
                        <c:v>1956.2541234300002</c:v>
                      </c:pt>
                      <c:pt idx="3">
                        <c:v>2151.9894709499999</c:v>
                      </c:pt>
                      <c:pt idx="4">
                        <c:v>2720.79710269</c:v>
                      </c:pt>
                      <c:pt idx="5">
                        <c:v>3153.3161809499998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147-7246-9EBF-D6901B466470}"/>
                  </c:ext>
                </c:extLst>
              </c15:ser>
            </c15:filteredBarSeries>
            <c15:filteredBa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SOURCE!$A$6</c15:sqref>
                        </c15:formulaRef>
                      </c:ext>
                    </c:extLst>
                    <c:strCache>
                      <c:ptCount val="1"/>
                      <c:pt idx="0">
                        <c:v>Portfel wewnętrzny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(SOURCE!$B$6:$G$6,SOURCE!$I$6:$J$6)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147-7246-9EBF-D6901B466470}"/>
                  </c:ext>
                </c:extLst>
              </c15:ser>
            </c15:filteredBarSeries>
            <c15:filteredBa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(SOURCE!$B$7:$G$7,SOURCE!$I$7:$J$7)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147-7246-9EBF-D6901B466470}"/>
                  </c:ext>
                </c:extLst>
              </c15:ser>
            </c15:filteredBarSeries>
            <c15:filteredBar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SOURCE!$A$8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(SOURCE!$B$1:$G$1,SOURCE!$I$1:$J$1)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(SOURCE!$B$8:$G$8,SOURCE!$I$8:$J$8)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147-7246-9EBF-D6901B466470}"/>
                  </c:ext>
                </c:extLst>
              </c15:ser>
            </c15:filteredBarSeries>
          </c:ext>
        </c:extLst>
      </c:barChart>
      <c:catAx>
        <c:axId val="11644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64464096"/>
        <c:crosses val="autoZero"/>
        <c:auto val="1"/>
        <c:lblAlgn val="ctr"/>
        <c:lblOffset val="100"/>
        <c:noMultiLvlLbl val="0"/>
      </c:catAx>
      <c:valAx>
        <c:axId val="1164464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44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40505249343832"/>
          <c:y val="0.17171296296296298"/>
          <c:w val="0.48639391951006122"/>
          <c:h val="0.720887649460484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Arkusz1!$D$21</c:f>
              <c:strCache>
                <c:ptCount val="1"/>
                <c:pt idx="0">
                  <c:v>Wartość</c:v>
                </c:pt>
              </c:strCache>
            </c:strRef>
          </c:tx>
          <c:spPr>
            <a:gradFill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A6B22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Arkusz1!$C$32:$C$34</c:f>
              <c:strCache>
                <c:ptCount val="3"/>
                <c:pt idx="0">
                  <c:v>Budowa Infrastruktury do zabezpieczenia funkcjonowania uzbrojenia</c:v>
                </c:pt>
                <c:pt idx="1">
                  <c:v>Rozbudowa kompleksu wojskowego - Siedlce</c:v>
                </c:pt>
                <c:pt idx="2">
                  <c:v>Wojskowy szpital kliniczny - Kraków </c:v>
                </c:pt>
              </c:strCache>
              <c:extLst/>
            </c:strRef>
          </c:cat>
          <c:val>
            <c:numRef>
              <c:f>Arkusz1!$D$32:$D$34</c:f>
              <c:numCache>
                <c:formatCode>General</c:formatCode>
                <c:ptCount val="3"/>
                <c:pt idx="0">
                  <c:v>220</c:v>
                </c:pt>
                <c:pt idx="1">
                  <c:v>295</c:v>
                </c:pt>
                <c:pt idx="2">
                  <c:v>319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34C-AF48-9F93-AE0A912DD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66504984"/>
        <c:axId val="766504328"/>
      </c:barChart>
      <c:catAx>
        <c:axId val="766504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2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66504328"/>
        <c:crosses val="autoZero"/>
        <c:auto val="1"/>
        <c:lblAlgn val="ctr"/>
        <c:lblOffset val="100"/>
        <c:noMultiLvlLbl val="0"/>
      </c:catAx>
      <c:valAx>
        <c:axId val="766504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66504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634692642591229E-2"/>
          <c:y val="8.9852895577060582E-2"/>
          <c:w val="0.94618945621885375"/>
          <c:h val="0.74711768671319101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F0C74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23-424E-B1D5-9B2D957DF4EC}"/>
                </c:ext>
              </c:extLst>
            </c:dLbl>
            <c:dLbl>
              <c:idx val="2"/>
              <c:layout>
                <c:manualLayout>
                  <c:x val="-6.9322324391646956E-2"/>
                  <c:y val="-3.1249220817616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E6-A34F-BB0D-7429A8626954}"/>
                </c:ext>
              </c:extLst>
            </c:dLbl>
            <c:dLbl>
              <c:idx val="3"/>
              <c:layout>
                <c:manualLayout>
                  <c:x val="-6.8547823998081389E-2"/>
                  <c:y val="-5.0296422069482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E6-A34F-BB0D-7429A8626954}"/>
                </c:ext>
              </c:extLst>
            </c:dLbl>
            <c:dLbl>
              <c:idx val="4"/>
              <c:layout>
                <c:manualLayout>
                  <c:x val="1.0780088700859466E-2"/>
                  <c:y val="-5.50582223824486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7E6-A34F-BB0D-7429A8626954}"/>
                </c:ext>
              </c:extLst>
            </c:dLbl>
            <c:dLbl>
              <c:idx val="5"/>
              <c:layout>
                <c:manualLayout>
                  <c:x val="-4.8386262789696599E-2"/>
                  <c:y val="-6.22009228518984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E6-A34F-BB0D-7429A862695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23-424E-B1D5-9B2D957DF4E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23-424E-B1D5-9B2D957DF4E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23-424E-B1D5-9B2D957DF4E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23-424E-B1D5-9B2D957DF4E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23-424E-B1D5-9B2D957DF4E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23-424E-B1D5-9B2D957DF4EC}"/>
                </c:ext>
              </c:extLst>
            </c:dLbl>
            <c:dLbl>
              <c:idx val="15"/>
              <c:layout>
                <c:manualLayout>
                  <c:x val="-3.4653662701644626E-2"/>
                  <c:y val="-7.4105423634314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E6-A34F-BB0D-7429A862695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23-424E-B1D5-9B2D957DF4E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23-424E-B1D5-9B2D957DF4E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23-424E-B1D5-9B2D957DF4E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E23-424E-B1D5-9B2D957DF4E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23-424E-B1D5-9B2D957DF4E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E23-424E-B1D5-9B2D957DF4EC}"/>
                </c:ext>
              </c:extLst>
            </c:dLbl>
            <c:dLbl>
              <c:idx val="24"/>
              <c:layout>
                <c:manualLayout>
                  <c:x val="-2.2457432673685721E-2"/>
                  <c:y val="-6.6962723164864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E6-A34F-BB0D-7429A8626954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E23-424E-B1D5-9B2D957DF4EC}"/>
                </c:ext>
              </c:extLst>
            </c:dLbl>
            <c:dLbl>
              <c:idx val="26"/>
              <c:layout>
                <c:manualLayout>
                  <c:x val="-2.1134048248272096E-2"/>
                  <c:y val="-6.6962723164864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E6-A34F-BB0D-7429A8626954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E23-424E-B1D5-9B2D957DF4EC}"/>
                </c:ext>
              </c:extLst>
            </c:dLbl>
            <c:dLbl>
              <c:idx val="28"/>
              <c:layout>
                <c:manualLayout>
                  <c:x val="-1.5421959829393612E-2"/>
                  <c:y val="-5.7439122538931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E6-A34F-BB0D-7429A8626954}"/>
                </c:ext>
              </c:extLst>
            </c:dLbl>
            <c:dLbl>
              <c:idx val="29"/>
              <c:layout>
                <c:manualLayout>
                  <c:x val="-1.7088742146154721E-2"/>
                  <c:y val="-6.6962723164865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E6-A34F-BB0D-7429A8626954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E23-424E-B1D5-9B2D957DF4EC}"/>
                </c:ext>
              </c:extLst>
            </c:dLbl>
            <c:dLbl>
              <c:idx val="31"/>
              <c:layout>
                <c:manualLayout>
                  <c:x val="-3.1488007795684725E-2"/>
                  <c:y val="-7.4105423634314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E6-A34F-BB0D-7429A8626954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E23-424E-B1D5-9B2D957DF4EC}"/>
                </c:ext>
              </c:extLst>
            </c:dLbl>
            <c:dLbl>
              <c:idx val="33"/>
              <c:layout>
                <c:manualLayout>
                  <c:x val="-2.7941457527483227E-2"/>
                  <c:y val="-6.54211371816553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7C-4B61-9717-B1FE1CD0E95E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E23-424E-B1D5-9B2D957DF4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'Slajd 2A'!$B$3:$B$38</c:f>
              <c:strCache>
                <c:ptCount val="36"/>
                <c:pt idx="0">
                  <c:v>I 2020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  <c:pt idx="12">
                  <c:v>I 2021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V</c:v>
                </c:pt>
                <c:pt idx="17">
                  <c:v>VI</c:v>
                </c:pt>
                <c:pt idx="18">
                  <c:v>VII</c:v>
                </c:pt>
                <c:pt idx="19">
                  <c:v>VIII</c:v>
                </c:pt>
                <c:pt idx="20">
                  <c:v>IX</c:v>
                </c:pt>
                <c:pt idx="21">
                  <c:v>X</c:v>
                </c:pt>
                <c:pt idx="22">
                  <c:v>XI</c:v>
                </c:pt>
                <c:pt idx="23">
                  <c:v>XII</c:v>
                </c:pt>
                <c:pt idx="24">
                  <c:v>I 2022</c:v>
                </c:pt>
                <c:pt idx="25">
                  <c:v>II</c:v>
                </c:pt>
                <c:pt idx="26">
                  <c:v>III</c:v>
                </c:pt>
                <c:pt idx="27">
                  <c:v>IV</c:v>
                </c:pt>
                <c:pt idx="28">
                  <c:v>V</c:v>
                </c:pt>
                <c:pt idx="29">
                  <c:v>VI</c:v>
                </c:pt>
                <c:pt idx="30">
                  <c:v>VII</c:v>
                </c:pt>
                <c:pt idx="31">
                  <c:v>VIII</c:v>
                </c:pt>
                <c:pt idx="32">
                  <c:v>IX</c:v>
                </c:pt>
                <c:pt idx="33">
                  <c:v>X</c:v>
                </c:pt>
                <c:pt idx="34">
                  <c:v>XI</c:v>
                </c:pt>
                <c:pt idx="35">
                  <c:v>XII</c:v>
                </c:pt>
              </c:strCache>
            </c:strRef>
          </c:cat>
          <c:val>
            <c:numRef>
              <c:f>'Slajd 2A'!$C$3:$C$38</c:f>
              <c:numCache>
                <c:formatCode>0.0</c:formatCode>
                <c:ptCount val="36"/>
                <c:pt idx="0">
                  <c:v>47.4</c:v>
                </c:pt>
                <c:pt idx="1">
                  <c:v>48.2</c:v>
                </c:pt>
                <c:pt idx="2">
                  <c:v>42.4</c:v>
                </c:pt>
                <c:pt idx="3">
                  <c:v>31.9</c:v>
                </c:pt>
                <c:pt idx="4">
                  <c:v>40.6</c:v>
                </c:pt>
                <c:pt idx="5">
                  <c:v>47.2</c:v>
                </c:pt>
                <c:pt idx="6">
                  <c:v>52.8</c:v>
                </c:pt>
                <c:pt idx="7">
                  <c:v>50.6</c:v>
                </c:pt>
                <c:pt idx="8">
                  <c:v>50.8</c:v>
                </c:pt>
                <c:pt idx="9">
                  <c:v>50.8</c:v>
                </c:pt>
                <c:pt idx="10">
                  <c:v>50.8</c:v>
                </c:pt>
                <c:pt idx="11">
                  <c:v>51.7</c:v>
                </c:pt>
                <c:pt idx="12">
                  <c:v>51.9</c:v>
                </c:pt>
                <c:pt idx="13">
                  <c:v>53.4</c:v>
                </c:pt>
                <c:pt idx="14">
                  <c:v>54.3</c:v>
                </c:pt>
                <c:pt idx="15">
                  <c:v>53.7</c:v>
                </c:pt>
                <c:pt idx="16">
                  <c:v>57.2</c:v>
                </c:pt>
                <c:pt idx="17">
                  <c:v>59.4</c:v>
                </c:pt>
                <c:pt idx="18">
                  <c:v>57.6</c:v>
                </c:pt>
                <c:pt idx="19">
                  <c:v>56</c:v>
                </c:pt>
                <c:pt idx="20">
                  <c:v>53.4</c:v>
                </c:pt>
                <c:pt idx="21">
                  <c:v>53.8</c:v>
                </c:pt>
                <c:pt idx="22">
                  <c:v>54.4</c:v>
                </c:pt>
                <c:pt idx="23">
                  <c:v>56.1</c:v>
                </c:pt>
                <c:pt idx="24" formatCode="General">
                  <c:v>54.5</c:v>
                </c:pt>
                <c:pt idx="25">
                  <c:v>54.7</c:v>
                </c:pt>
                <c:pt idx="26">
                  <c:v>52.7</c:v>
                </c:pt>
                <c:pt idx="27">
                  <c:v>52.4</c:v>
                </c:pt>
                <c:pt idx="28">
                  <c:v>48.5</c:v>
                </c:pt>
                <c:pt idx="29">
                  <c:v>44.4</c:v>
                </c:pt>
                <c:pt idx="30">
                  <c:v>42.1</c:v>
                </c:pt>
                <c:pt idx="31">
                  <c:v>40.9</c:v>
                </c:pt>
                <c:pt idx="32">
                  <c:v>43</c:v>
                </c:pt>
                <c:pt idx="33">
                  <c:v>42</c:v>
                </c:pt>
                <c:pt idx="34">
                  <c:v>43.4</c:v>
                </c:pt>
                <c:pt idx="35">
                  <c:v>45.6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0E23-424E-B1D5-9B2D957DF4E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16927296"/>
        <c:axId val="716927624"/>
      </c:lineChart>
      <c:catAx>
        <c:axId val="71692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16927624"/>
        <c:crosses val="autoZero"/>
        <c:auto val="1"/>
        <c:lblAlgn val="ctr"/>
        <c:lblOffset val="100"/>
        <c:noMultiLvlLbl val="0"/>
      </c:catAx>
      <c:valAx>
        <c:axId val="716927624"/>
        <c:scaling>
          <c:orientation val="minMax"/>
          <c:max val="65"/>
          <c:min val="30"/>
        </c:scaling>
        <c:delete val="1"/>
        <c:axPos val="l"/>
        <c:numFmt formatCode="0.0" sourceLinked="1"/>
        <c:majorTickMark val="none"/>
        <c:minorTickMark val="none"/>
        <c:tickLblPos val="nextTo"/>
        <c:crossAx val="7169272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81458884403746E-2"/>
          <c:y val="0.27292849111968892"/>
          <c:w val="0.96320241085753777"/>
          <c:h val="0.5006254706340339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FDF450"/>
                </a:gs>
                <a:gs pos="50000">
                  <a:srgbClr val="EAB400">
                    <a:shade val="67500"/>
                    <a:satMod val="115000"/>
                  </a:srgbClr>
                </a:gs>
                <a:gs pos="100000">
                  <a:srgbClr val="7C601E"/>
                </a:gs>
              </a:gsLst>
              <a:lin ang="0" scaled="1"/>
              <a:tileRect/>
            </a:gradFill>
            <a:ln>
              <a:noFill/>
            </a:ln>
          </c:spPr>
          <c:invertIfNegative val="0"/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rgbClr val="FDF450"/>
                  </a:gs>
                  <a:gs pos="50000">
                    <a:srgbClr val="EAB400">
                      <a:shade val="67500"/>
                      <a:satMod val="115000"/>
                    </a:srgbClr>
                  </a:gs>
                  <a:gs pos="100000">
                    <a:srgbClr val="7C601E"/>
                  </a:gs>
                </a:gsLst>
                <a:lin ang="0" scaled="1"/>
                <a:tileRect/>
              </a:gradFill>
              <a:ln w="9525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61D2-46AE-8992-DF6F47CED24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>
                    <a:solidFill>
                      <a:schemeClr val="bg1"/>
                    </a:solidFill>
                    <a:latin typeface="Ferrovial New Bold" panose="02000806040000020003" pitchFamily="2" charset="-18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Arkusz1!$B$1:$O$1</c:f>
              <c:strCache>
                <c:ptCount val="14"/>
                <c:pt idx="0">
                  <c:v>'09</c:v>
                </c:pt>
                <c:pt idx="1">
                  <c:v>'10</c:v>
                </c:pt>
                <c:pt idx="2">
                  <c:v>'11</c:v>
                </c:pt>
                <c:pt idx="3">
                  <c:v>'12</c:v>
                </c:pt>
                <c:pt idx="4">
                  <c:v>'13</c:v>
                </c:pt>
                <c:pt idx="5">
                  <c:v>'14</c:v>
                </c:pt>
                <c:pt idx="6">
                  <c:v>'15</c:v>
                </c:pt>
                <c:pt idx="7">
                  <c:v>'16</c:v>
                </c:pt>
                <c:pt idx="8">
                  <c:v>'17</c:v>
                </c:pt>
                <c:pt idx="9">
                  <c:v>'18</c:v>
                </c:pt>
                <c:pt idx="10">
                  <c:v>'19</c:v>
                </c:pt>
                <c:pt idx="11">
                  <c:v>'20</c:v>
                </c:pt>
                <c:pt idx="12">
                  <c:v>'21</c:v>
                </c:pt>
                <c:pt idx="13">
                  <c:v>22</c:v>
                </c:pt>
              </c:strCache>
            </c:strRef>
          </c:cat>
          <c:val>
            <c:numRef>
              <c:f>Arkusz1!$B$2:$O$2</c:f>
              <c:numCache>
                <c:formatCode>_-* #\ ##0\ _z_ł_-;\-* #\ ##0\ _z_ł_-;_-* "-"??\ _z_ł_-;_-@_-</c:formatCode>
                <c:ptCount val="14"/>
                <c:pt idx="0">
                  <c:v>149.09577229999999</c:v>
                </c:pt>
                <c:pt idx="1">
                  <c:v>173.60466640000001</c:v>
                </c:pt>
                <c:pt idx="2">
                  <c:v>231.81328984000001</c:v>
                </c:pt>
                <c:pt idx="3">
                  <c:v>280.06517506</c:v>
                </c:pt>
                <c:pt idx="4">
                  <c:v>112.07713022</c:v>
                </c:pt>
                <c:pt idx="5">
                  <c:v>302.5316613</c:v>
                </c:pt>
                <c:pt idx="6">
                  <c:v>155.98889878</c:v>
                </c:pt>
                <c:pt idx="7">
                  <c:v>207.81499772000001</c:v>
                </c:pt>
                <c:pt idx="8">
                  <c:v>382.69616902000001</c:v>
                </c:pt>
                <c:pt idx="9">
                  <c:v>449.58502578000002</c:v>
                </c:pt>
                <c:pt idx="10">
                  <c:v>160.83961740000001</c:v>
                </c:pt>
                <c:pt idx="11">
                  <c:v>116.30581177000001</c:v>
                </c:pt>
                <c:pt idx="12">
                  <c:v>806.75109679999991</c:v>
                </c:pt>
                <c:pt idx="13">
                  <c:v>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D2-46AE-8992-DF6F47CED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8771200"/>
        <c:axId val="68805760"/>
      </c:barChart>
      <c:catAx>
        <c:axId val="68771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  <a:latin typeface="Ferrovial New Regular" panose="02000506040000020003" pitchFamily="2" charset="-18"/>
              </a:defRPr>
            </a:pPr>
            <a:endParaRPr lang="pl-PL"/>
          </a:p>
        </c:txPr>
        <c:crossAx val="68805760"/>
        <c:crosses val="autoZero"/>
        <c:auto val="1"/>
        <c:lblAlgn val="ctr"/>
        <c:lblOffset val="100"/>
        <c:noMultiLvlLbl val="0"/>
      </c:catAx>
      <c:valAx>
        <c:axId val="68805760"/>
        <c:scaling>
          <c:orientation val="minMax"/>
          <c:min val="2"/>
        </c:scaling>
        <c:delete val="0"/>
        <c:axPos val="l"/>
        <c:numFmt formatCode="_-* #\ ##0\ _z_ł_-;\-* #\ ##0\ _z_ł_-;_-* &quot;-&quot;??\ _z_ł_-;_-@_-" sourceLinked="1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l-PL"/>
          </a:p>
        </c:txPr>
        <c:crossAx val="6877120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81458884403746E-2"/>
          <c:y val="0.27292849111968892"/>
          <c:w val="0.96320241085753777"/>
          <c:h val="0.5006254706340339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FDF450"/>
                </a:gs>
                <a:gs pos="50000">
                  <a:srgbClr val="EAB400">
                    <a:shade val="67500"/>
                    <a:satMod val="115000"/>
                  </a:srgbClr>
                </a:gs>
                <a:gs pos="100000">
                  <a:srgbClr val="7C601E"/>
                </a:gs>
              </a:gsLst>
              <a:lin ang="0" scaled="1"/>
              <a:tileRect/>
            </a:gradFill>
            <a:ln>
              <a:noFill/>
            </a:ln>
          </c:spPr>
          <c:invertIfNegative val="0"/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rgbClr val="FDF450"/>
                  </a:gs>
                  <a:gs pos="50000">
                    <a:srgbClr val="EAB400">
                      <a:shade val="67500"/>
                      <a:satMod val="115000"/>
                    </a:srgbClr>
                  </a:gs>
                  <a:gs pos="100000">
                    <a:srgbClr val="7C601E"/>
                  </a:gs>
                </a:gsLst>
                <a:lin ang="0" scaled="1"/>
                <a:tileRect/>
              </a:gradFill>
              <a:ln w="9525"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61D2-46AE-8992-DF6F47CED24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>
                    <a:solidFill>
                      <a:schemeClr val="bg1"/>
                    </a:solidFill>
                    <a:latin typeface="Ferrovial New Bold" panose="02000806040000020003" pitchFamily="2" charset="-18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Arkusz1!$B$1:$O$1</c:f>
              <c:strCache>
                <c:ptCount val="14"/>
                <c:pt idx="0">
                  <c:v>'09</c:v>
                </c:pt>
                <c:pt idx="1">
                  <c:v>'10</c:v>
                </c:pt>
                <c:pt idx="2">
                  <c:v>'11</c:v>
                </c:pt>
                <c:pt idx="3">
                  <c:v>'12</c:v>
                </c:pt>
                <c:pt idx="4">
                  <c:v>'13</c:v>
                </c:pt>
                <c:pt idx="5">
                  <c:v>'14</c:v>
                </c:pt>
                <c:pt idx="6">
                  <c:v>'15</c:v>
                </c:pt>
                <c:pt idx="7">
                  <c:v>'16</c:v>
                </c:pt>
                <c:pt idx="8">
                  <c:v>'17</c:v>
                </c:pt>
                <c:pt idx="9">
                  <c:v>'18</c:v>
                </c:pt>
                <c:pt idx="10">
                  <c:v>'19</c:v>
                </c:pt>
                <c:pt idx="11">
                  <c:v>'20</c:v>
                </c:pt>
                <c:pt idx="12">
                  <c:v>'21</c:v>
                </c:pt>
                <c:pt idx="13">
                  <c:v>22</c:v>
                </c:pt>
              </c:strCache>
            </c:strRef>
          </c:cat>
          <c:val>
            <c:numRef>
              <c:f>Arkusz1!$B$2:$O$2</c:f>
              <c:numCache>
                <c:formatCode>_-* #\ ##0\ _z_ł_-;\-* #\ ##0\ _z_ł_-;_-* "-"??\ _z_ł_-;_-@_-</c:formatCode>
                <c:ptCount val="14"/>
                <c:pt idx="0">
                  <c:v>149.09577229999999</c:v>
                </c:pt>
                <c:pt idx="1">
                  <c:v>173.60466640000001</c:v>
                </c:pt>
                <c:pt idx="2">
                  <c:v>231.81328984000001</c:v>
                </c:pt>
                <c:pt idx="3">
                  <c:v>280.06517506</c:v>
                </c:pt>
                <c:pt idx="4">
                  <c:v>112.07713022</c:v>
                </c:pt>
                <c:pt idx="5">
                  <c:v>302.5316613</c:v>
                </c:pt>
                <c:pt idx="6">
                  <c:v>155.98889878</c:v>
                </c:pt>
                <c:pt idx="7">
                  <c:v>207.81499772000001</c:v>
                </c:pt>
                <c:pt idx="8">
                  <c:v>382.69616902000001</c:v>
                </c:pt>
                <c:pt idx="9">
                  <c:v>449.58502578000002</c:v>
                </c:pt>
                <c:pt idx="10">
                  <c:v>160.83961740000001</c:v>
                </c:pt>
                <c:pt idx="11">
                  <c:v>116.30581177000001</c:v>
                </c:pt>
                <c:pt idx="12">
                  <c:v>806.75109679999991</c:v>
                </c:pt>
                <c:pt idx="13">
                  <c:v>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D2-46AE-8992-DF6F47CED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8771200"/>
        <c:axId val="68805760"/>
      </c:barChart>
      <c:catAx>
        <c:axId val="68771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  <a:latin typeface="Ferrovial New Regular" panose="02000506040000020003" pitchFamily="2" charset="-18"/>
              </a:defRPr>
            </a:pPr>
            <a:endParaRPr lang="pl-PL"/>
          </a:p>
        </c:txPr>
        <c:crossAx val="68805760"/>
        <c:crosses val="autoZero"/>
        <c:auto val="1"/>
        <c:lblAlgn val="ctr"/>
        <c:lblOffset val="100"/>
        <c:noMultiLvlLbl val="0"/>
      </c:catAx>
      <c:valAx>
        <c:axId val="68805760"/>
        <c:scaling>
          <c:orientation val="minMax"/>
          <c:min val="2"/>
        </c:scaling>
        <c:delete val="0"/>
        <c:axPos val="l"/>
        <c:numFmt formatCode="_-* #\ ##0\ _z_ł_-;\-* #\ ##0\ _z_ł_-;_-* &quot;-&quot;??\ _z_ł_-;_-@_-" sourceLinked="1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l-PL"/>
          </a:p>
        </c:txPr>
        <c:crossAx val="6877120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57973173175594"/>
          <c:y val="6.3309926334799385E-2"/>
          <c:w val="0.74648432783579488"/>
          <c:h val="0.7388848479904648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0">
                    <a:srgbClr val="CDD7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77-44BD-8A4C-C8D7BEB657C8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FDF450"/>
                  </a:gs>
                  <a:gs pos="50000">
                    <a:srgbClr val="EAB400"/>
                  </a:gs>
                  <a:gs pos="100000">
                    <a:srgbClr val="7C601E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77-44BD-8A4C-C8D7BEB657C8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</c:strRef>
          </c:cat>
          <c:val>
            <c:numRef>
              <c:f>evolution!$C$7:$J$7</c:f>
              <c:numCache>
                <c:formatCode>_-* #\ ##0_-;\-* #\ ##0_-;_-* "-"??_-;_-@_-</c:formatCode>
                <c:ptCount val="8"/>
                <c:pt idx="0">
                  <c:v>-1.6879999999999999</c:v>
                </c:pt>
                <c:pt idx="1">
                  <c:v>-0.67700000000000005</c:v>
                </c:pt>
                <c:pt idx="2">
                  <c:v>-0.23200000000000001</c:v>
                </c:pt>
                <c:pt idx="3">
                  <c:v>14.321999999999999</c:v>
                </c:pt>
                <c:pt idx="4">
                  <c:v>44.335526708197655</c:v>
                </c:pt>
                <c:pt idx="5">
                  <c:v>74.56821332730884</c:v>
                </c:pt>
                <c:pt idx="6">
                  <c:v>84</c:v>
                </c:pt>
                <c:pt idx="7">
                  <c:v>93.278778692908404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77-44BD-8A4C-C8D7BEB65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7"/>
        <c:axId val="527674464"/>
        <c:axId val="527674792"/>
      </c:barChart>
      <c:lineChart>
        <c:grouping val="standard"/>
        <c:varyColors val="0"/>
        <c:ser>
          <c:idx val="1"/>
          <c:order val="1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solidFill>
                  <a:srgbClr val="EAB4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</c:strRef>
          </c:cat>
          <c:val>
            <c:numRef>
              <c:f>evolution!$C$8:$J$8</c:f>
              <c:numCache>
                <c:formatCode>0.0%</c:formatCode>
                <c:ptCount val="8"/>
                <c:pt idx="0">
                  <c:v>-1.3430508258807804E-2</c:v>
                </c:pt>
                <c:pt idx="1">
                  <c:v>-3.789596242870018E-3</c:v>
                </c:pt>
                <c:pt idx="2">
                  <c:v>-8.8778001423509326E-4</c:v>
                </c:pt>
                <c:pt idx="3">
                  <c:v>3.8565831459615202E-2</c:v>
                </c:pt>
                <c:pt idx="4">
                  <c:v>8.9002765945138257E-2</c:v>
                </c:pt>
                <c:pt idx="5">
                  <c:v>0.12228784632016457</c:v>
                </c:pt>
                <c:pt idx="6">
                  <c:v>0.1076923076923077</c:v>
                </c:pt>
                <c:pt idx="7">
                  <c:v>0.11408408627024547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B77-44BD-8A4C-C8D7BEB65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716952"/>
        <c:axId val="581002440"/>
      </c:lineChart>
      <c:catAx>
        <c:axId val="52767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527674792"/>
        <c:crosses val="autoZero"/>
        <c:auto val="1"/>
        <c:lblAlgn val="ctr"/>
        <c:lblOffset val="100"/>
        <c:noMultiLvlLbl val="0"/>
      </c:catAx>
      <c:valAx>
        <c:axId val="527674792"/>
        <c:scaling>
          <c:orientation val="minMax"/>
          <c:max val="150"/>
        </c:scaling>
        <c:delete val="0"/>
        <c:axPos val="l"/>
        <c:numFmt formatCode="_-* #\ ##0_-;\-* #\ 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527674464"/>
        <c:crosses val="autoZero"/>
        <c:crossBetween val="between"/>
      </c:valAx>
      <c:valAx>
        <c:axId val="581002440"/>
        <c:scaling>
          <c:orientation val="minMax"/>
          <c:min val="-50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377716952"/>
        <c:crosses val="max"/>
        <c:crossBetween val="between"/>
      </c:valAx>
      <c:catAx>
        <c:axId val="377716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1002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33333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4">
    <c:autoUpdate val="0"/>
  </c:externalData>
  <c:userShapes r:id="rId5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515524391078203E-2"/>
          <c:y val="0.16846355743993538"/>
          <c:w val="0.77250852235372358"/>
          <c:h val="0.7184058146577831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0">
                    <a:srgbClr val="CDD7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B8-4639-971F-552AB0EB213A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FDF450"/>
                  </a:gs>
                  <a:gs pos="50000">
                    <a:srgbClr val="EAB400"/>
                  </a:gs>
                  <a:gs pos="100000">
                    <a:srgbClr val="7C601E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B8-4639-971F-552AB0EB213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</c:strRef>
          </c:cat>
          <c:val>
            <c:numRef>
              <c:f>evolution!$C$9:$J$9</c:f>
              <c:numCache>
                <c:formatCode>_-* #\ ##0_-;\-* #\ ##0_-;_-* "-"??_-;_-@_-</c:formatCode>
                <c:ptCount val="8"/>
                <c:pt idx="0">
                  <c:v>4.3737407604999934</c:v>
                </c:pt>
                <c:pt idx="1">
                  <c:v>14.296418720513197</c:v>
                </c:pt>
                <c:pt idx="2">
                  <c:v>25.914387969362384</c:v>
                </c:pt>
                <c:pt idx="3">
                  <c:v>48.983000000000004</c:v>
                </c:pt>
                <c:pt idx="4">
                  <c:v>86.446520914715776</c:v>
                </c:pt>
                <c:pt idx="5">
                  <c:v>118.37197709845724</c:v>
                </c:pt>
                <c:pt idx="6">
                  <c:v>131</c:v>
                </c:pt>
                <c:pt idx="7">
                  <c:v>145.98766799818188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B8-4639-971F-552AB0EB2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7"/>
        <c:axId val="527674464"/>
        <c:axId val="527674792"/>
      </c:barChart>
      <c:lineChart>
        <c:grouping val="standard"/>
        <c:varyColors val="0"/>
        <c:ser>
          <c:idx val="1"/>
          <c:order val="1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solidFill>
                  <a:srgbClr val="EBBB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</c:strRef>
          </c:cat>
          <c:val>
            <c:numRef>
              <c:f>evolution!$C$10:$J$10</c:f>
              <c:numCache>
                <c:formatCode>0.0%</c:formatCode>
                <c:ptCount val="8"/>
                <c:pt idx="0">
                  <c:v>3.4799503202475997E-2</c:v>
                </c:pt>
                <c:pt idx="1">
                  <c:v>8.002607779874947E-2</c:v>
                </c:pt>
                <c:pt idx="2">
                  <c:v>9.9164981553164944E-2</c:v>
                </c:pt>
                <c:pt idx="3">
                  <c:v>0.13189988286456722</c:v>
                </c:pt>
                <c:pt idx="4">
                  <c:v>0.1735398232298733</c:v>
                </c:pt>
                <c:pt idx="5">
                  <c:v>0.19412365535019313</c:v>
                </c:pt>
                <c:pt idx="6">
                  <c:v>0.16794871794871793</c:v>
                </c:pt>
                <c:pt idx="7">
                  <c:v>0.17854939723350746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EB8-4639-971F-552AB0EB2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716952"/>
        <c:axId val="581002440"/>
      </c:lineChart>
      <c:catAx>
        <c:axId val="52767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527674792"/>
        <c:crosses val="autoZero"/>
        <c:auto val="1"/>
        <c:lblAlgn val="ctr"/>
        <c:lblOffset val="100"/>
        <c:noMultiLvlLbl val="0"/>
      </c:catAx>
      <c:valAx>
        <c:axId val="527674792"/>
        <c:scaling>
          <c:orientation val="minMax"/>
          <c:max val="220"/>
        </c:scaling>
        <c:delete val="0"/>
        <c:axPos val="l"/>
        <c:numFmt formatCode="_-* #\ ##0_-;\-* #\ 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527674464"/>
        <c:crosses val="autoZero"/>
        <c:crossBetween val="between"/>
      </c:valAx>
      <c:valAx>
        <c:axId val="581002440"/>
        <c:scaling>
          <c:orientation val="minMax"/>
          <c:min val="-50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377716952"/>
        <c:crosses val="max"/>
        <c:crossBetween val="between"/>
      </c:valAx>
      <c:catAx>
        <c:axId val="377716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1002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33333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4">
    <c:autoUpdate val="0"/>
  </c:externalData>
  <c:userShapes r:id="rId5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213112718023103E-2"/>
          <c:y val="0.10151496614096313"/>
          <c:w val="0.93131760078662729"/>
          <c:h val="0.65451614767821664"/>
        </c:manualLayout>
      </c:layout>
      <c:barChart>
        <c:barDir val="col"/>
        <c:grouping val="clustered"/>
        <c:varyColors val="0"/>
        <c:ser>
          <c:idx val="2"/>
          <c:order val="0"/>
          <c:spPr>
            <a:gradFill>
              <a:gsLst>
                <a:gs pos="0">
                  <a:srgbClr val="FDF450"/>
                </a:gs>
                <a:gs pos="50000">
                  <a:srgbClr val="EBB7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0">
                    <a:srgbClr val="CDD7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E1-4D16-8797-FC9BA396897A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FDF450"/>
                  </a:gs>
                  <a:gs pos="50000">
                    <a:srgbClr val="EBB700"/>
                  </a:gs>
                  <a:gs pos="100000">
                    <a:srgbClr val="7C601E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E1-4D16-8797-FC9BA396897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</c:strRef>
          </c:cat>
          <c:val>
            <c:numRef>
              <c:f>evolution!$C$3:$J$3</c:f>
              <c:numCache>
                <c:formatCode>_-* #\ ##0_-;\-* #\ ##0_-;_-* "-"??_-;_-@_-</c:formatCode>
                <c:ptCount val="8"/>
                <c:pt idx="0">
                  <c:v>125.684</c:v>
                </c:pt>
                <c:pt idx="1">
                  <c:v>178.64699999999999</c:v>
                </c:pt>
                <c:pt idx="2">
                  <c:v>261.32600000000002</c:v>
                </c:pt>
                <c:pt idx="3">
                  <c:v>371.36500000000001</c:v>
                </c:pt>
                <c:pt idx="4">
                  <c:v>498.13650438151882</c:v>
                </c:pt>
                <c:pt idx="5">
                  <c:v>609.77615986530759</c:v>
                </c:pt>
                <c:pt idx="6">
                  <c:v>780</c:v>
                </c:pt>
                <c:pt idx="7">
                  <c:v>817.63181651774914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E1-4D16-8797-FC9BA3968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7674464"/>
        <c:axId val="527674792"/>
      </c:barChart>
      <c:catAx>
        <c:axId val="52767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527674792"/>
        <c:crosses val="autoZero"/>
        <c:auto val="1"/>
        <c:lblAlgn val="ctr"/>
        <c:lblOffset val="100"/>
        <c:noMultiLvlLbl val="0"/>
      </c:catAx>
      <c:valAx>
        <c:axId val="527674792"/>
        <c:scaling>
          <c:orientation val="minMax"/>
        </c:scaling>
        <c:delete val="1"/>
        <c:axPos val="l"/>
        <c:numFmt formatCode="_-* #\ ##0_-;\-* #\ ##0_-;_-* &quot;-&quot;??_-;_-@_-" sourceLinked="1"/>
        <c:majorTickMark val="none"/>
        <c:minorTickMark val="none"/>
        <c:tickLblPos val="nextTo"/>
        <c:crossAx val="52767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33333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904616929086621E-2"/>
          <c:y val="0.17330963433300092"/>
          <c:w val="0.93131760078662729"/>
          <c:h val="0.5257282470373021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evolution!$B$14</c:f>
              <c:strCache>
                <c:ptCount val="1"/>
                <c:pt idx="0">
                  <c:v>Środki trwałe</c:v>
                </c:pt>
              </c:strCache>
            </c:strRef>
          </c:tx>
          <c:spPr>
            <a:gradFill>
              <a:gsLst>
                <a:gs pos="48000">
                  <a:srgbClr val="E0AF3E"/>
                </a:gs>
                <a:gs pos="0">
                  <a:srgbClr val="FDF55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  <c:extLst/>
            </c:strRef>
          </c:cat>
          <c:val>
            <c:numRef>
              <c:f>evolution!$C$14:$J$14</c:f>
              <c:numCache>
                <c:formatCode>#,##0</c:formatCode>
                <c:ptCount val="8"/>
                <c:pt idx="0">
                  <c:v>5.9979356507030168</c:v>
                </c:pt>
                <c:pt idx="1">
                  <c:v>11.201923853227711</c:v>
                </c:pt>
                <c:pt idx="2">
                  <c:v>17.613492249391189</c:v>
                </c:pt>
                <c:pt idx="3">
                  <c:v>22.989884628304775</c:v>
                </c:pt>
                <c:pt idx="4">
                  <c:v>27.033788734270193</c:v>
                </c:pt>
                <c:pt idx="5">
                  <c:v>31.919398200415028</c:v>
                </c:pt>
                <c:pt idx="6">
                  <c:v>37</c:v>
                </c:pt>
                <c:pt idx="7">
                  <c:v>42.677582444473913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CAD-40B7-8BAF-A9DC94336466}"/>
            </c:ext>
          </c:extLst>
        </c:ser>
        <c:ser>
          <c:idx val="0"/>
          <c:order val="1"/>
          <c:tx>
            <c:strRef>
              <c:f>evolution!$B$13</c:f>
              <c:strCache>
                <c:ptCount val="1"/>
                <c:pt idx="0">
                  <c:v>Wartości niematerialne</c:v>
                </c:pt>
              </c:strCache>
            </c:strRef>
          </c:tx>
          <c:spPr>
            <a:gradFill>
              <a:gsLst>
                <a:gs pos="0">
                  <a:srgbClr val="BFBFBF"/>
                </a:gs>
                <a:gs pos="100000">
                  <a:srgbClr val="6A6A6A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7.5966737491280598E-17"/>
                  <c:y val="-1.043585727691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AD-40B7-8BAF-A9DC9433646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  <c:extLst/>
            </c:strRef>
          </c:cat>
          <c:val>
            <c:numRef>
              <c:f>evolution!$C$13:$J$13</c:f>
              <c:numCache>
                <c:formatCode>#,##0</c:formatCode>
                <c:ptCount val="8"/>
                <c:pt idx="1">
                  <c:v>2.3879257070940429</c:v>
                </c:pt>
                <c:pt idx="2">
                  <c:v>8.5137174442766401</c:v>
                </c:pt>
                <c:pt idx="3">
                  <c:v>11.675920603344197</c:v>
                </c:pt>
                <c:pt idx="4">
                  <c:v>15.077205472247922</c:v>
                </c:pt>
                <c:pt idx="5">
                  <c:v>11.884365570733383</c:v>
                </c:pt>
                <c:pt idx="6">
                  <c:v>10</c:v>
                </c:pt>
                <c:pt idx="7">
                  <c:v>10.031306860799557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CAD-40B7-8BAF-A9DC94336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527674464"/>
        <c:axId val="527674792"/>
      </c:barChart>
      <c:lineChart>
        <c:grouping val="standard"/>
        <c:varyColors val="0"/>
        <c:ser>
          <c:idx val="2"/>
          <c:order val="2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evolution!$C$2:$J$2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  <c:extLst/>
            </c:strRef>
          </c:cat>
          <c:val>
            <c:numRef>
              <c:f>evolution!$C$12:$J$12</c:f>
              <c:numCache>
                <c:formatCode>#,##0</c:formatCode>
                <c:ptCount val="8"/>
                <c:pt idx="0">
                  <c:v>5.9979356507030168</c:v>
                </c:pt>
                <c:pt idx="1">
                  <c:v>13.589849560321754</c:v>
                </c:pt>
                <c:pt idx="2">
                  <c:v>26.12720969366783</c:v>
                </c:pt>
                <c:pt idx="3">
                  <c:v>34.665805231648974</c:v>
                </c:pt>
                <c:pt idx="4">
                  <c:v>42.110994206518114</c:v>
                </c:pt>
                <c:pt idx="5">
                  <c:v>43.803763771148411</c:v>
                </c:pt>
                <c:pt idx="6">
                  <c:v>47</c:v>
                </c:pt>
                <c:pt idx="7">
                  <c:v>52.708889305273473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0CAD-40B7-8BAF-A9DC94336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674464"/>
        <c:axId val="527674792"/>
      </c:lineChart>
      <c:catAx>
        <c:axId val="52767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527674792"/>
        <c:crosses val="autoZero"/>
        <c:auto val="1"/>
        <c:lblAlgn val="ctr"/>
        <c:lblOffset val="100"/>
        <c:noMultiLvlLbl val="0"/>
      </c:catAx>
      <c:valAx>
        <c:axId val="5276747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2767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 algn="ctr">
        <a:defRPr lang="en-US" sz="1000" b="0" i="0" u="none" strike="noStrike" kern="1200" baseline="0">
          <a:solidFill>
            <a:srgbClr val="747678"/>
          </a:solidFill>
          <a:latin typeface="Ferrovial New Regular" panose="02000506040000020003" pitchFamily="2" charset="-18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IIIQ!$A$3</c:f>
              <c:strCache>
                <c:ptCount val="1"/>
                <c:pt idx="0">
                  <c:v>Przychody</c:v>
                </c:pt>
              </c:strCache>
            </c:strRef>
          </c:tx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rgbClr val="CDD7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32-403A-A972-422F7184FB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IIIQ!$B$2:$E$2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IIIQ!$B$3:$E$3</c:f>
              <c:numCache>
                <c:formatCode>0</c:formatCode>
                <c:ptCount val="4"/>
                <c:pt idx="0">
                  <c:v>216.05199999999999</c:v>
                </c:pt>
                <c:pt idx="1">
                  <c:v>274.63307096</c:v>
                </c:pt>
                <c:pt idx="2">
                  <c:v>323.04353400000002</c:v>
                </c:pt>
                <c:pt idx="3">
                  <c:v>488.38557400000002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32-403A-A972-422F7184F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742306216"/>
        <c:axId val="742306544"/>
      </c:barChart>
      <c:catAx>
        <c:axId val="74230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42306544"/>
        <c:crosses val="autoZero"/>
        <c:auto val="1"/>
        <c:lblAlgn val="ctr"/>
        <c:lblOffset val="100"/>
        <c:noMultiLvlLbl val="0"/>
      </c:catAx>
      <c:valAx>
        <c:axId val="74230654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74230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55555555555555E-2"/>
          <c:y val="0.20312554680664918"/>
          <c:w val="0.93888888888888888"/>
          <c:h val="0.68377260134149909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IIIQ!$A$8</c:f>
              <c:strCache>
                <c:ptCount val="1"/>
                <c:pt idx="0">
                  <c:v>Gotówka</c:v>
                </c:pt>
              </c:strCache>
            </c:strRef>
          </c:tx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IIIQ!$B$2:$E$2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IIIQ!$B$8:$E$8</c:f>
              <c:numCache>
                <c:formatCode>0</c:formatCode>
                <c:ptCount val="4"/>
                <c:pt idx="0">
                  <c:v>39.373378400325002</c:v>
                </c:pt>
                <c:pt idx="1">
                  <c:v>52.453187513148002</c:v>
                </c:pt>
                <c:pt idx="2">
                  <c:v>48.721658476824004</c:v>
                </c:pt>
                <c:pt idx="3">
                  <c:v>66.141983799999991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B4-4900-8AB0-A734BE5FE00C}"/>
            </c:ext>
          </c:extLst>
        </c:ser>
        <c:ser>
          <c:idx val="2"/>
          <c:order val="2"/>
          <c:tx>
            <c:strRef>
              <c:f>IIIQ!$A$9</c:f>
              <c:strCache>
                <c:ptCount val="1"/>
                <c:pt idx="0">
                  <c:v>Dług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B4-4900-8AB0-A734BE5FE0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IIIQ!$B$2:$E$2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IIIQ!$B$9:$E$9</c:f>
              <c:numCache>
                <c:formatCode>0</c:formatCode>
                <c:ptCount val="4"/>
                <c:pt idx="0">
                  <c:v>-7.0559570300000001</c:v>
                </c:pt>
                <c:pt idx="1">
                  <c:v>-4.6702997499999999</c:v>
                </c:pt>
                <c:pt idx="2">
                  <c:v>-2.3100339999999999</c:v>
                </c:pt>
                <c:pt idx="3">
                  <c:v>-0.32994459999999998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B4-4900-8AB0-A734BE5FE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100"/>
        <c:axId val="742306216"/>
        <c:axId val="742306544"/>
      </c:barChart>
      <c:lineChart>
        <c:grouping val="standard"/>
        <c:varyColors val="0"/>
        <c:ser>
          <c:idx val="0"/>
          <c:order val="0"/>
          <c:tx>
            <c:strRef>
              <c:f>IIIQ!$A$7</c:f>
              <c:strCache>
                <c:ptCount val="1"/>
                <c:pt idx="0">
                  <c:v>Gotówka netto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624268133580462E-2"/>
                  <c:y val="-9.5995345177500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B4-4900-8AB0-A734BE5FE00C}"/>
                </c:ext>
              </c:extLst>
            </c:dLbl>
            <c:dLbl>
              <c:idx val="1"/>
              <c:layout>
                <c:manualLayout>
                  <c:x val="-4.1616916093494598E-2"/>
                  <c:y val="-8.9347108502588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B4-4900-8AB0-A734BE5FE00C}"/>
                </c:ext>
              </c:extLst>
            </c:dLbl>
            <c:dLbl>
              <c:idx val="2"/>
              <c:layout>
                <c:manualLayout>
                  <c:x val="-4.7222222222222221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B4-4900-8AB0-A734BE5FE00C}"/>
                </c:ext>
              </c:extLst>
            </c:dLbl>
            <c:dLbl>
              <c:idx val="3"/>
              <c:layout>
                <c:manualLayout>
                  <c:x val="-4.7222222222222221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B4-4900-8AB0-A734BE5FE0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IIIQ!$B$2:$E$2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IIIQ!$B$7:$E$7</c:f>
              <c:numCache>
                <c:formatCode>0</c:formatCode>
                <c:ptCount val="4"/>
                <c:pt idx="0">
                  <c:v>32.317421370325</c:v>
                </c:pt>
                <c:pt idx="1">
                  <c:v>47.782887763148004</c:v>
                </c:pt>
                <c:pt idx="2">
                  <c:v>46.411624476824002</c:v>
                </c:pt>
                <c:pt idx="3">
                  <c:v>65.812039199999987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AB4-4900-8AB0-A734BE5FE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7946120"/>
        <c:axId val="747945136"/>
      </c:lineChart>
      <c:catAx>
        <c:axId val="74230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42306544"/>
        <c:crosses val="autoZero"/>
        <c:auto val="1"/>
        <c:lblAlgn val="ctr"/>
        <c:lblOffset val="100"/>
        <c:noMultiLvlLbl val="0"/>
      </c:catAx>
      <c:valAx>
        <c:axId val="742306544"/>
        <c:scaling>
          <c:orientation val="minMax"/>
          <c:min val="-20"/>
        </c:scaling>
        <c:delete val="1"/>
        <c:axPos val="l"/>
        <c:numFmt formatCode="0" sourceLinked="1"/>
        <c:majorTickMark val="out"/>
        <c:minorTickMark val="none"/>
        <c:tickLblPos val="nextTo"/>
        <c:crossAx val="742306216"/>
        <c:crosses val="autoZero"/>
        <c:crossBetween val="between"/>
      </c:valAx>
      <c:valAx>
        <c:axId val="747945136"/>
        <c:scaling>
          <c:orientation val="minMax"/>
          <c:min val="-20"/>
        </c:scaling>
        <c:delete val="1"/>
        <c:axPos val="r"/>
        <c:numFmt formatCode="0" sourceLinked="1"/>
        <c:majorTickMark val="out"/>
        <c:minorTickMark val="none"/>
        <c:tickLblPos val="nextTo"/>
        <c:crossAx val="747946120"/>
        <c:crosses val="max"/>
        <c:crossBetween val="between"/>
      </c:valAx>
      <c:catAx>
        <c:axId val="747946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79451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166666666666666E-2"/>
          <c:y val="0.125"/>
          <c:w val="0.72599475065616792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IIIQ!$A$6</c:f>
              <c:strCache>
                <c:ptCount val="1"/>
                <c:pt idx="0">
                  <c:v>Kontraktacja</c:v>
                </c:pt>
              </c:strCache>
            </c:strRef>
          </c:tx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rgbClr val="CDD7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5-446D-8A38-BFBFA23745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IIIQ!$B$2:$E$2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IIIQ!$B$6:$E$6</c:f>
              <c:numCache>
                <c:formatCode>0</c:formatCode>
                <c:ptCount val="4"/>
                <c:pt idx="0">
                  <c:v>401.20918190560002</c:v>
                </c:pt>
                <c:pt idx="1">
                  <c:v>331.96513968430003</c:v>
                </c:pt>
                <c:pt idx="2">
                  <c:v>407.06892307099997</c:v>
                </c:pt>
                <c:pt idx="3">
                  <c:v>534.93607031529996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A5-446D-8A38-BFBFA2374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742306216"/>
        <c:axId val="742306544"/>
      </c:barChart>
      <c:catAx>
        <c:axId val="74230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42306544"/>
        <c:crosses val="autoZero"/>
        <c:auto val="1"/>
        <c:lblAlgn val="ctr"/>
        <c:lblOffset val="100"/>
        <c:noMultiLvlLbl val="0"/>
      </c:catAx>
      <c:valAx>
        <c:axId val="74230654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74230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619345859429367E-2"/>
          <c:y val="0.4861111111111111"/>
          <c:w val="0.93876130828114124"/>
          <c:h val="0.40078703703703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IIIQ!$A$4</c:f>
              <c:strCache>
                <c:ptCount val="1"/>
                <c:pt idx="0">
                  <c:v>Marża brutto</c:v>
                </c:pt>
              </c:strCache>
            </c:strRef>
          </c:tx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rgbClr val="CDD7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B1-4970-82BC-BBDCDCED0C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IIIQ!$B$2:$E$2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IIIQ!$B$4:$E$4</c:f>
              <c:numCache>
                <c:formatCode>0</c:formatCode>
                <c:ptCount val="4"/>
                <c:pt idx="0">
                  <c:v>17.056052999999999</c:v>
                </c:pt>
                <c:pt idx="1">
                  <c:v>33.860750270000004</c:v>
                </c:pt>
                <c:pt idx="2">
                  <c:v>24.396284699999999</c:v>
                </c:pt>
                <c:pt idx="3">
                  <c:v>11.735474999999999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B1-4970-82BC-BBDCDCED0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742306216"/>
        <c:axId val="742306544"/>
      </c:barChart>
      <c:catAx>
        <c:axId val="74230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42306544"/>
        <c:crosses val="autoZero"/>
        <c:auto val="1"/>
        <c:lblAlgn val="ctr"/>
        <c:lblOffset val="100"/>
        <c:noMultiLvlLbl val="0"/>
      </c:catAx>
      <c:valAx>
        <c:axId val="74230654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74230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335567743594945E-3"/>
          <c:y val="9.6706845444334777E-2"/>
          <c:w val="0.95636543774102278"/>
          <c:h val="0.63146135302710937"/>
        </c:manualLayout>
      </c:layout>
      <c:lineChart>
        <c:grouping val="standard"/>
        <c:varyColors val="0"/>
        <c:ser>
          <c:idx val="0"/>
          <c:order val="0"/>
          <c:tx>
            <c:strRef>
              <c:f>'Slajd 2B'!$B$1</c:f>
              <c:strCache>
                <c:ptCount val="1"/>
                <c:pt idx="0">
                  <c:v>2020</c:v>
                </c:pt>
              </c:strCache>
            </c:strRef>
          </c:tx>
          <c:spPr>
            <a:ln w="34925" cap="rnd">
              <a:solidFill>
                <a:srgbClr val="F0C745"/>
              </a:solidFill>
              <a:round/>
            </a:ln>
            <a:effectLst/>
          </c:spPr>
          <c:marker>
            <c:symbol val="none"/>
          </c:marker>
          <c:cat>
            <c:strRef>
              <c:f>'Slajd 2B'!$A$2:$A$13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'Slajd 2B'!$B$2:$B$13</c:f>
              <c:numCache>
                <c:formatCode>0.0</c:formatCode>
                <c:ptCount val="12"/>
                <c:pt idx="0">
                  <c:v>6.5</c:v>
                </c:pt>
                <c:pt idx="1">
                  <c:v>5.5</c:v>
                </c:pt>
                <c:pt idx="2">
                  <c:v>3.7</c:v>
                </c:pt>
                <c:pt idx="3">
                  <c:v>-0.9</c:v>
                </c:pt>
                <c:pt idx="4">
                  <c:v>-5.0999999999999996</c:v>
                </c:pt>
                <c:pt idx="5">
                  <c:v>-2.4</c:v>
                </c:pt>
                <c:pt idx="6">
                  <c:v>-10.9</c:v>
                </c:pt>
                <c:pt idx="7">
                  <c:v>-12.1</c:v>
                </c:pt>
                <c:pt idx="8">
                  <c:v>-9.8000000000000007</c:v>
                </c:pt>
                <c:pt idx="9">
                  <c:v>-5.9</c:v>
                </c:pt>
                <c:pt idx="10">
                  <c:v>-4.9000000000000004</c:v>
                </c:pt>
                <c:pt idx="11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37-C74C-B612-59FF61CC3EC4}"/>
            </c:ext>
          </c:extLst>
        </c:ser>
        <c:ser>
          <c:idx val="1"/>
          <c:order val="1"/>
          <c:tx>
            <c:strRef>
              <c:f>'Slajd 2B'!$C$1</c:f>
              <c:strCache>
                <c:ptCount val="1"/>
                <c:pt idx="0">
                  <c:v>2021</c:v>
                </c:pt>
              </c:strCache>
            </c:strRef>
          </c:tx>
          <c:spPr>
            <a:ln w="34925" cap="rnd">
              <a:solidFill>
                <a:srgbClr val="B4BC3C"/>
              </a:solidFill>
              <a:round/>
            </a:ln>
            <a:effectLst/>
          </c:spPr>
          <c:marker>
            <c:symbol val="none"/>
          </c:marker>
          <c:cat>
            <c:strRef>
              <c:f>'Slajd 2B'!$A$2:$A$13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'Slajd 2B'!$C$2:$C$13</c:f>
              <c:numCache>
                <c:formatCode>0.0</c:formatCode>
                <c:ptCount val="12"/>
                <c:pt idx="0">
                  <c:v>-10</c:v>
                </c:pt>
                <c:pt idx="1">
                  <c:v>-16.899999999999999</c:v>
                </c:pt>
                <c:pt idx="2">
                  <c:v>-10.8</c:v>
                </c:pt>
                <c:pt idx="3">
                  <c:v>-4.2</c:v>
                </c:pt>
                <c:pt idx="4">
                  <c:v>4.7</c:v>
                </c:pt>
                <c:pt idx="5">
                  <c:v>4.4000000000000004</c:v>
                </c:pt>
                <c:pt idx="6">
                  <c:v>3.3</c:v>
                </c:pt>
                <c:pt idx="7">
                  <c:v>10.199999999999999</c:v>
                </c:pt>
                <c:pt idx="8">
                  <c:v>4.3</c:v>
                </c:pt>
                <c:pt idx="9">
                  <c:v>4.2</c:v>
                </c:pt>
                <c:pt idx="10">
                  <c:v>12.7</c:v>
                </c:pt>
                <c:pt idx="11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37-C74C-B612-59FF61CC3EC4}"/>
            </c:ext>
          </c:extLst>
        </c:ser>
        <c:ser>
          <c:idx val="2"/>
          <c:order val="2"/>
          <c:tx>
            <c:strRef>
              <c:f>'Slajd 2B'!$D$1</c:f>
              <c:strCache>
                <c:ptCount val="1"/>
                <c:pt idx="0">
                  <c:v>2022</c:v>
                </c:pt>
              </c:strCache>
            </c:strRef>
          </c:tx>
          <c:spPr>
            <a:ln w="34925" cap="rnd">
              <a:solidFill>
                <a:srgbClr val="FFFF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423055320126871E-2"/>
                  <c:y val="-7.56403202307958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F5-CF4E-8B1A-4D83C89BE980}"/>
                </c:ext>
              </c:extLst>
            </c:dLbl>
            <c:dLbl>
              <c:idx val="3"/>
              <c:layout>
                <c:manualLayout>
                  <c:x val="-2.0921385539536843E-2"/>
                  <c:y val="-6.93631070287587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400" b="0" i="0" u="none" strike="noStrike" kern="1200" baseline="0">
                      <a:solidFill>
                        <a:schemeClr val="bg1"/>
                      </a:solidFill>
                      <a:latin typeface="Ferrovial New Bold" panose="02000806040000020003" pitchFamily="2" charset="-18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077228650556469E-2"/>
                      <c:h val="0.11110667367605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EF5-CF4E-8B1A-4D83C89BE980}"/>
                </c:ext>
              </c:extLst>
            </c:dLbl>
            <c:dLbl>
              <c:idx val="6"/>
              <c:layout>
                <c:manualLayout>
                  <c:x val="-3.3461550337465076E-2"/>
                  <c:y val="-6.55920764723695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37-C74C-B612-59FF61CC3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'Slajd 2B'!$A$2:$A$13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'Slajd 2B'!$D$2:$D$13</c:f>
              <c:numCache>
                <c:formatCode>0.0</c:formatCode>
                <c:ptCount val="12"/>
                <c:pt idx="0">
                  <c:v>20.8</c:v>
                </c:pt>
                <c:pt idx="1">
                  <c:v>21.2</c:v>
                </c:pt>
                <c:pt idx="2" formatCode="General">
                  <c:v>27.6</c:v>
                </c:pt>
                <c:pt idx="3" formatCode="General">
                  <c:v>9.3000000000000007</c:v>
                </c:pt>
                <c:pt idx="4" formatCode="General">
                  <c:v>13</c:v>
                </c:pt>
                <c:pt idx="5" formatCode="General">
                  <c:v>5.9</c:v>
                </c:pt>
                <c:pt idx="6" formatCode="General">
                  <c:v>4.2</c:v>
                </c:pt>
                <c:pt idx="7" formatCode="General">
                  <c:v>6.1</c:v>
                </c:pt>
                <c:pt idx="8" formatCode="General">
                  <c:v>0.3</c:v>
                </c:pt>
                <c:pt idx="9" formatCode="General">
                  <c:v>3.9</c:v>
                </c:pt>
                <c:pt idx="10" formatCode="General">
                  <c:v>4</c:v>
                </c:pt>
                <c:pt idx="11" formatCode="General">
                  <c:v>-0.8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F37-C74C-B612-59FF61CC3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1196936"/>
        <c:axId val="791199232"/>
      </c:lineChart>
      <c:catAx>
        <c:axId val="79119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91199232"/>
        <c:crosses val="autoZero"/>
        <c:auto val="1"/>
        <c:lblAlgn val="ctr"/>
        <c:lblOffset val="100"/>
        <c:noMultiLvlLbl val="0"/>
      </c:catAx>
      <c:valAx>
        <c:axId val="79119923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9119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10847927393189"/>
          <c:y val="8.4716911703824581E-3"/>
          <c:w val="0.24478899370846258"/>
          <c:h val="7.92816697524365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4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[PUDS DANE.xlsx]Wykres!Tabela przestawna2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Indeks cen stali wg PUDS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defRPr>
          </a:pPr>
          <a:endParaRPr lang="pl-PL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5400" cap="rnd">
            <a:solidFill>
              <a:schemeClr val="bg1">
                <a:lumMod val="8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406987326606807"/>
          <c:y val="0.11808734631772293"/>
          <c:w val="0.84609875343535068"/>
          <c:h val="0.69726889731500441"/>
        </c:manualLayout>
      </c:layout>
      <c:lineChart>
        <c:grouping val="standard"/>
        <c:varyColors val="0"/>
        <c:ser>
          <c:idx val="0"/>
          <c:order val="0"/>
          <c:tx>
            <c:strRef>
              <c:f>Wykres!$B$1:$B$2</c:f>
              <c:strCache>
                <c:ptCount val="1"/>
                <c:pt idx="0">
                  <c:v>Blacha gruba 20x2000x6000 S235JR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multiLvlStrRef>
              <c:f>Wykres!$A$3:$A$56</c:f>
              <c:multiLvlStrCache>
                <c:ptCount val="5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32</c:v>
                  </c:pt>
                  <c:pt idx="32">
                    <c:v>33</c:v>
                  </c:pt>
                  <c:pt idx="33">
                    <c:v>34</c:v>
                  </c:pt>
                  <c:pt idx="34">
                    <c:v>35</c:v>
                  </c:pt>
                  <c:pt idx="35">
                    <c:v>36</c:v>
                  </c:pt>
                  <c:pt idx="36">
                    <c:v>37</c:v>
                  </c:pt>
                  <c:pt idx="37">
                    <c:v>38</c:v>
                  </c:pt>
                  <c:pt idx="38">
                    <c:v>39</c:v>
                  </c:pt>
                  <c:pt idx="39">
                    <c:v>40</c:v>
                  </c:pt>
                  <c:pt idx="40">
                    <c:v>41</c:v>
                  </c:pt>
                  <c:pt idx="41">
                    <c:v>42</c:v>
                  </c:pt>
                  <c:pt idx="42">
                    <c:v>43</c:v>
                  </c:pt>
                  <c:pt idx="43">
                    <c:v>44</c:v>
                  </c:pt>
                  <c:pt idx="44">
                    <c:v>45</c:v>
                  </c:pt>
                  <c:pt idx="45">
                    <c:v>46</c:v>
                  </c:pt>
                  <c:pt idx="46">
                    <c:v>47</c:v>
                  </c:pt>
                  <c:pt idx="47">
                    <c:v>48</c:v>
                  </c:pt>
                  <c:pt idx="48">
                    <c:v>49</c:v>
                  </c:pt>
                  <c:pt idx="49">
                    <c:v>50</c:v>
                  </c:pt>
                  <c:pt idx="50">
                    <c:v>51</c:v>
                  </c:pt>
                  <c:pt idx="51">
                    <c:v>52</c:v>
                  </c:pt>
                </c:lvl>
                <c:lvl>
                  <c:pt idx="0">
                    <c:v>2022</c:v>
                  </c:pt>
                </c:lvl>
              </c:multiLvlStrCache>
            </c:multiLvlStrRef>
          </c:cat>
          <c:val>
            <c:numRef>
              <c:f>Wykres!$B$3:$B$56</c:f>
              <c:numCache>
                <c:formatCode>#\ ##0.00\ "zł"</c:formatCode>
                <c:ptCount val="52"/>
                <c:pt idx="0">
                  <c:v>4662</c:v>
                </c:pt>
                <c:pt idx="1">
                  <c:v>4621</c:v>
                </c:pt>
                <c:pt idx="2">
                  <c:v>4660</c:v>
                </c:pt>
                <c:pt idx="3">
                  <c:v>4667</c:v>
                </c:pt>
                <c:pt idx="4">
                  <c:v>4690</c:v>
                </c:pt>
                <c:pt idx="5">
                  <c:v>4912</c:v>
                </c:pt>
                <c:pt idx="6">
                  <c:v>4983</c:v>
                </c:pt>
                <c:pt idx="7">
                  <c:v>5020</c:v>
                </c:pt>
                <c:pt idx="8">
                  <c:v>5633</c:v>
                </c:pt>
                <c:pt idx="9">
                  <c:v>6828</c:v>
                </c:pt>
                <c:pt idx="10">
                  <c:v>10114</c:v>
                </c:pt>
                <c:pt idx="11">
                  <c:v>11120</c:v>
                </c:pt>
                <c:pt idx="12">
                  <c:v>11558</c:v>
                </c:pt>
                <c:pt idx="13">
                  <c:v>11640</c:v>
                </c:pt>
                <c:pt idx="14">
                  <c:v>10542</c:v>
                </c:pt>
                <c:pt idx="15">
                  <c:v>10050</c:v>
                </c:pt>
                <c:pt idx="16">
                  <c:v>9367</c:v>
                </c:pt>
                <c:pt idx="17">
                  <c:v>9375</c:v>
                </c:pt>
                <c:pt idx="18">
                  <c:v>8990</c:v>
                </c:pt>
                <c:pt idx="19">
                  <c:v>8400</c:v>
                </c:pt>
                <c:pt idx="20">
                  <c:v>8171</c:v>
                </c:pt>
                <c:pt idx="21">
                  <c:v>7467</c:v>
                </c:pt>
                <c:pt idx="22">
                  <c:v>7210</c:v>
                </c:pt>
                <c:pt idx="23">
                  <c:v>7030</c:v>
                </c:pt>
                <c:pt idx="24">
                  <c:v>6740</c:v>
                </c:pt>
                <c:pt idx="25">
                  <c:v>6560</c:v>
                </c:pt>
                <c:pt idx="26">
                  <c:v>6500</c:v>
                </c:pt>
                <c:pt idx="27">
                  <c:v>6175</c:v>
                </c:pt>
                <c:pt idx="28">
                  <c:v>6195</c:v>
                </c:pt>
                <c:pt idx="29">
                  <c:v>6210</c:v>
                </c:pt>
                <c:pt idx="30">
                  <c:v>6187</c:v>
                </c:pt>
                <c:pt idx="31">
                  <c:v>6068</c:v>
                </c:pt>
                <c:pt idx="32">
                  <c:v>5970</c:v>
                </c:pt>
                <c:pt idx="33">
                  <c:v>5998</c:v>
                </c:pt>
                <c:pt idx="34">
                  <c:v>5948</c:v>
                </c:pt>
                <c:pt idx="35">
                  <c:v>5978</c:v>
                </c:pt>
                <c:pt idx="36">
                  <c:v>5958</c:v>
                </c:pt>
                <c:pt idx="37">
                  <c:v>6006</c:v>
                </c:pt>
                <c:pt idx="38">
                  <c:v>5918</c:v>
                </c:pt>
                <c:pt idx="39">
                  <c:v>5928</c:v>
                </c:pt>
                <c:pt idx="40">
                  <c:v>5890</c:v>
                </c:pt>
                <c:pt idx="41">
                  <c:v>5744</c:v>
                </c:pt>
                <c:pt idx="42">
                  <c:v>5750</c:v>
                </c:pt>
                <c:pt idx="43">
                  <c:v>5550</c:v>
                </c:pt>
                <c:pt idx="44">
                  <c:v>5488</c:v>
                </c:pt>
                <c:pt idx="45">
                  <c:v>5280</c:v>
                </c:pt>
                <c:pt idx="46">
                  <c:v>5236</c:v>
                </c:pt>
                <c:pt idx="47">
                  <c:v>5236</c:v>
                </c:pt>
                <c:pt idx="48">
                  <c:v>5033</c:v>
                </c:pt>
                <c:pt idx="49">
                  <c:v>4970</c:v>
                </c:pt>
                <c:pt idx="50">
                  <c:v>5043</c:v>
                </c:pt>
                <c:pt idx="51">
                  <c:v>4980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EA-461E-89F2-4AD98624B441}"/>
            </c:ext>
          </c:extLst>
        </c:ser>
        <c:ser>
          <c:idx val="1"/>
          <c:order val="1"/>
          <c:tx>
            <c:strRef>
              <c:f>Wykres!$C$1:$C$2</c:f>
              <c:strCache>
                <c:ptCount val="1"/>
                <c:pt idx="0">
                  <c:v>Profil HEB 200 S235JRG2</c:v>
                </c:pt>
              </c:strCache>
            </c:strRef>
          </c:tx>
          <c:spPr>
            <a:ln w="28575" cap="rnd">
              <a:solidFill>
                <a:srgbClr val="A4AC38"/>
              </a:solidFill>
              <a:round/>
            </a:ln>
            <a:effectLst/>
          </c:spPr>
          <c:marker>
            <c:symbol val="none"/>
          </c:marker>
          <c:cat>
            <c:multiLvlStrRef>
              <c:f>Wykres!$A$3:$A$56</c:f>
              <c:multiLvlStrCache>
                <c:ptCount val="5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32</c:v>
                  </c:pt>
                  <c:pt idx="32">
                    <c:v>33</c:v>
                  </c:pt>
                  <c:pt idx="33">
                    <c:v>34</c:v>
                  </c:pt>
                  <c:pt idx="34">
                    <c:v>35</c:v>
                  </c:pt>
                  <c:pt idx="35">
                    <c:v>36</c:v>
                  </c:pt>
                  <c:pt idx="36">
                    <c:v>37</c:v>
                  </c:pt>
                  <c:pt idx="37">
                    <c:v>38</c:v>
                  </c:pt>
                  <c:pt idx="38">
                    <c:v>39</c:v>
                  </c:pt>
                  <c:pt idx="39">
                    <c:v>40</c:v>
                  </c:pt>
                  <c:pt idx="40">
                    <c:v>41</c:v>
                  </c:pt>
                  <c:pt idx="41">
                    <c:v>42</c:v>
                  </c:pt>
                  <c:pt idx="42">
                    <c:v>43</c:v>
                  </c:pt>
                  <c:pt idx="43">
                    <c:v>44</c:v>
                  </c:pt>
                  <c:pt idx="44">
                    <c:v>45</c:v>
                  </c:pt>
                  <c:pt idx="45">
                    <c:v>46</c:v>
                  </c:pt>
                  <c:pt idx="46">
                    <c:v>47</c:v>
                  </c:pt>
                  <c:pt idx="47">
                    <c:v>48</c:v>
                  </c:pt>
                  <c:pt idx="48">
                    <c:v>49</c:v>
                  </c:pt>
                  <c:pt idx="49">
                    <c:v>50</c:v>
                  </c:pt>
                  <c:pt idx="50">
                    <c:v>51</c:v>
                  </c:pt>
                  <c:pt idx="51">
                    <c:v>52</c:v>
                  </c:pt>
                </c:lvl>
                <c:lvl>
                  <c:pt idx="0">
                    <c:v>2022</c:v>
                  </c:pt>
                </c:lvl>
              </c:multiLvlStrCache>
            </c:multiLvlStrRef>
          </c:cat>
          <c:val>
            <c:numRef>
              <c:f>Wykres!$C$3:$C$56</c:f>
              <c:numCache>
                <c:formatCode>#\ ##0.00\ "zł"</c:formatCode>
                <c:ptCount val="52"/>
                <c:pt idx="0">
                  <c:v>4630</c:v>
                </c:pt>
                <c:pt idx="1">
                  <c:v>4680</c:v>
                </c:pt>
                <c:pt idx="2">
                  <c:v>4730</c:v>
                </c:pt>
                <c:pt idx="3">
                  <c:v>4773</c:v>
                </c:pt>
                <c:pt idx="4">
                  <c:v>4799</c:v>
                </c:pt>
                <c:pt idx="5">
                  <c:v>4847</c:v>
                </c:pt>
                <c:pt idx="6">
                  <c:v>4923</c:v>
                </c:pt>
                <c:pt idx="7">
                  <c:v>4911</c:v>
                </c:pt>
                <c:pt idx="8">
                  <c:v>5388</c:v>
                </c:pt>
                <c:pt idx="9">
                  <c:v>7095</c:v>
                </c:pt>
                <c:pt idx="10">
                  <c:v>7416</c:v>
                </c:pt>
                <c:pt idx="11">
                  <c:v>7412</c:v>
                </c:pt>
                <c:pt idx="12">
                  <c:v>7635</c:v>
                </c:pt>
                <c:pt idx="13">
                  <c:v>7719</c:v>
                </c:pt>
                <c:pt idx="14">
                  <c:v>7475</c:v>
                </c:pt>
                <c:pt idx="15">
                  <c:v>7335</c:v>
                </c:pt>
                <c:pt idx="16">
                  <c:v>7442</c:v>
                </c:pt>
                <c:pt idx="17">
                  <c:v>7210</c:v>
                </c:pt>
                <c:pt idx="18">
                  <c:v>7048</c:v>
                </c:pt>
                <c:pt idx="19">
                  <c:v>7091</c:v>
                </c:pt>
                <c:pt idx="20">
                  <c:v>6787</c:v>
                </c:pt>
                <c:pt idx="21">
                  <c:v>6746</c:v>
                </c:pt>
                <c:pt idx="22">
                  <c:v>6556</c:v>
                </c:pt>
                <c:pt idx="23">
                  <c:v>6362</c:v>
                </c:pt>
                <c:pt idx="24">
                  <c:v>5970</c:v>
                </c:pt>
                <c:pt idx="25">
                  <c:v>6013</c:v>
                </c:pt>
                <c:pt idx="26">
                  <c:v>5934</c:v>
                </c:pt>
                <c:pt idx="27">
                  <c:v>5660</c:v>
                </c:pt>
                <c:pt idx="28">
                  <c:v>5600</c:v>
                </c:pt>
                <c:pt idx="29">
                  <c:v>5930</c:v>
                </c:pt>
                <c:pt idx="30">
                  <c:v>5750</c:v>
                </c:pt>
                <c:pt idx="31">
                  <c:v>5580</c:v>
                </c:pt>
                <c:pt idx="32">
                  <c:v>5568</c:v>
                </c:pt>
                <c:pt idx="33">
                  <c:v>5524</c:v>
                </c:pt>
                <c:pt idx="34">
                  <c:v>5583</c:v>
                </c:pt>
                <c:pt idx="35">
                  <c:v>5596</c:v>
                </c:pt>
                <c:pt idx="36">
                  <c:v>5776</c:v>
                </c:pt>
                <c:pt idx="37">
                  <c:v>5885</c:v>
                </c:pt>
                <c:pt idx="38">
                  <c:v>5734</c:v>
                </c:pt>
                <c:pt idx="39">
                  <c:v>5608</c:v>
                </c:pt>
                <c:pt idx="40">
                  <c:v>5613</c:v>
                </c:pt>
                <c:pt idx="41">
                  <c:v>5556</c:v>
                </c:pt>
                <c:pt idx="42">
                  <c:v>5468</c:v>
                </c:pt>
                <c:pt idx="43">
                  <c:v>5405</c:v>
                </c:pt>
                <c:pt idx="44">
                  <c:v>5291</c:v>
                </c:pt>
                <c:pt idx="45">
                  <c:v>5195</c:v>
                </c:pt>
                <c:pt idx="46">
                  <c:v>4995</c:v>
                </c:pt>
                <c:pt idx="47">
                  <c:v>4995</c:v>
                </c:pt>
                <c:pt idx="48">
                  <c:v>5038</c:v>
                </c:pt>
                <c:pt idx="49">
                  <c:v>5037</c:v>
                </c:pt>
                <c:pt idx="50">
                  <c:v>4933</c:v>
                </c:pt>
                <c:pt idx="51">
                  <c:v>5203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EA-461E-89F2-4AD98624B441}"/>
            </c:ext>
          </c:extLst>
        </c:ser>
        <c:ser>
          <c:idx val="2"/>
          <c:order val="2"/>
          <c:tx>
            <c:strRef>
              <c:f>Wykres!$D$1:$D$2</c:f>
              <c:strCache>
                <c:ptCount val="1"/>
                <c:pt idx="0">
                  <c:v>Blacha 4x1500x3000 S235JR2</c:v>
                </c:pt>
              </c:strCache>
            </c:strRef>
          </c:tx>
          <c:spPr>
            <a:ln w="28575" cap="rnd">
              <a:solidFill>
                <a:srgbClr val="FFFFFF"/>
              </a:solidFill>
              <a:round/>
            </a:ln>
            <a:effectLst/>
          </c:spPr>
          <c:marker>
            <c:symbol val="none"/>
          </c:marker>
          <c:cat>
            <c:multiLvlStrRef>
              <c:f>Wykres!$A$3:$A$56</c:f>
              <c:multiLvlStrCache>
                <c:ptCount val="5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32</c:v>
                  </c:pt>
                  <c:pt idx="32">
                    <c:v>33</c:v>
                  </c:pt>
                  <c:pt idx="33">
                    <c:v>34</c:v>
                  </c:pt>
                  <c:pt idx="34">
                    <c:v>35</c:v>
                  </c:pt>
                  <c:pt idx="35">
                    <c:v>36</c:v>
                  </c:pt>
                  <c:pt idx="36">
                    <c:v>37</c:v>
                  </c:pt>
                  <c:pt idx="37">
                    <c:v>38</c:v>
                  </c:pt>
                  <c:pt idx="38">
                    <c:v>39</c:v>
                  </c:pt>
                  <c:pt idx="39">
                    <c:v>40</c:v>
                  </c:pt>
                  <c:pt idx="40">
                    <c:v>41</c:v>
                  </c:pt>
                  <c:pt idx="41">
                    <c:v>42</c:v>
                  </c:pt>
                  <c:pt idx="42">
                    <c:v>43</c:v>
                  </c:pt>
                  <c:pt idx="43">
                    <c:v>44</c:v>
                  </c:pt>
                  <c:pt idx="44">
                    <c:v>45</c:v>
                  </c:pt>
                  <c:pt idx="45">
                    <c:v>46</c:v>
                  </c:pt>
                  <c:pt idx="46">
                    <c:v>47</c:v>
                  </c:pt>
                  <c:pt idx="47">
                    <c:v>48</c:v>
                  </c:pt>
                  <c:pt idx="48">
                    <c:v>49</c:v>
                  </c:pt>
                  <c:pt idx="49">
                    <c:v>50</c:v>
                  </c:pt>
                  <c:pt idx="50">
                    <c:v>51</c:v>
                  </c:pt>
                  <c:pt idx="51">
                    <c:v>52</c:v>
                  </c:pt>
                </c:lvl>
                <c:lvl>
                  <c:pt idx="0">
                    <c:v>2022</c:v>
                  </c:pt>
                </c:lvl>
              </c:multiLvlStrCache>
            </c:multiLvlStrRef>
          </c:cat>
          <c:val>
            <c:numRef>
              <c:f>Wykres!$D$3:$D$56</c:f>
              <c:numCache>
                <c:formatCode>#\ ##0.00\ "zł"</c:formatCode>
                <c:ptCount val="52"/>
                <c:pt idx="0">
                  <c:v>4685</c:v>
                </c:pt>
                <c:pt idx="1">
                  <c:v>4634</c:v>
                </c:pt>
                <c:pt idx="2">
                  <c:v>4655</c:v>
                </c:pt>
                <c:pt idx="3">
                  <c:v>4703</c:v>
                </c:pt>
                <c:pt idx="4">
                  <c:v>4668</c:v>
                </c:pt>
                <c:pt idx="5">
                  <c:v>4705</c:v>
                </c:pt>
                <c:pt idx="6">
                  <c:v>4824</c:v>
                </c:pt>
                <c:pt idx="7">
                  <c:v>4847</c:v>
                </c:pt>
                <c:pt idx="8">
                  <c:v>5460</c:v>
                </c:pt>
                <c:pt idx="9">
                  <c:v>8157</c:v>
                </c:pt>
                <c:pt idx="10">
                  <c:v>9094</c:v>
                </c:pt>
                <c:pt idx="11">
                  <c:v>8810</c:v>
                </c:pt>
                <c:pt idx="12">
                  <c:v>8824</c:v>
                </c:pt>
                <c:pt idx="13">
                  <c:v>8448</c:v>
                </c:pt>
                <c:pt idx="14">
                  <c:v>8264</c:v>
                </c:pt>
                <c:pt idx="15">
                  <c:v>7902</c:v>
                </c:pt>
                <c:pt idx="16">
                  <c:v>7538</c:v>
                </c:pt>
                <c:pt idx="17">
                  <c:v>7255</c:v>
                </c:pt>
                <c:pt idx="18">
                  <c:v>7033</c:v>
                </c:pt>
                <c:pt idx="19">
                  <c:v>6455</c:v>
                </c:pt>
                <c:pt idx="20">
                  <c:v>6125</c:v>
                </c:pt>
                <c:pt idx="21">
                  <c:v>5667</c:v>
                </c:pt>
                <c:pt idx="22">
                  <c:v>5404</c:v>
                </c:pt>
                <c:pt idx="23">
                  <c:v>5182</c:v>
                </c:pt>
                <c:pt idx="24">
                  <c:v>4937</c:v>
                </c:pt>
                <c:pt idx="25">
                  <c:v>4738</c:v>
                </c:pt>
                <c:pt idx="26">
                  <c:v>4685</c:v>
                </c:pt>
                <c:pt idx="27">
                  <c:v>4600</c:v>
                </c:pt>
                <c:pt idx="28">
                  <c:v>4595</c:v>
                </c:pt>
                <c:pt idx="29">
                  <c:v>4598</c:v>
                </c:pt>
                <c:pt idx="30">
                  <c:v>4565</c:v>
                </c:pt>
                <c:pt idx="31">
                  <c:v>4488</c:v>
                </c:pt>
                <c:pt idx="32">
                  <c:v>4497</c:v>
                </c:pt>
                <c:pt idx="33">
                  <c:v>4412</c:v>
                </c:pt>
                <c:pt idx="34">
                  <c:v>4410</c:v>
                </c:pt>
                <c:pt idx="35">
                  <c:v>4494</c:v>
                </c:pt>
                <c:pt idx="36">
                  <c:v>4578</c:v>
                </c:pt>
                <c:pt idx="37">
                  <c:v>4608</c:v>
                </c:pt>
                <c:pt idx="38">
                  <c:v>4674</c:v>
                </c:pt>
                <c:pt idx="39">
                  <c:v>4654</c:v>
                </c:pt>
                <c:pt idx="40">
                  <c:v>4625</c:v>
                </c:pt>
                <c:pt idx="41">
                  <c:v>4949</c:v>
                </c:pt>
                <c:pt idx="42">
                  <c:v>4447</c:v>
                </c:pt>
                <c:pt idx="43">
                  <c:v>4280</c:v>
                </c:pt>
                <c:pt idx="44">
                  <c:v>4258</c:v>
                </c:pt>
                <c:pt idx="45">
                  <c:v>4187</c:v>
                </c:pt>
                <c:pt idx="46">
                  <c:v>4150</c:v>
                </c:pt>
                <c:pt idx="47">
                  <c:v>4150</c:v>
                </c:pt>
                <c:pt idx="48">
                  <c:v>4133</c:v>
                </c:pt>
                <c:pt idx="49">
                  <c:v>4029</c:v>
                </c:pt>
                <c:pt idx="50">
                  <c:v>3867</c:v>
                </c:pt>
                <c:pt idx="51">
                  <c:v>3917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EA-461E-89F2-4AD98624B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08220864"/>
        <c:axId val="1108222176"/>
      </c:lineChart>
      <c:catAx>
        <c:axId val="1108220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pl-PL" sz="200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rPr>
                  <a:t>Rok/tydzień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Ferrovial New Regular" panose="02000506040000020003" pitchFamily="2" charset="-18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pl-P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08222176"/>
        <c:crosses val="autoZero"/>
        <c:auto val="1"/>
        <c:lblAlgn val="ctr"/>
        <c:lblOffset val="100"/>
        <c:noMultiLvlLbl val="0"/>
      </c:catAx>
      <c:valAx>
        <c:axId val="1108222176"/>
        <c:scaling>
          <c:orientation val="minMax"/>
          <c:max val="12000"/>
          <c:min val="3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pl-PL" sz="200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rPr>
                  <a:t>Cena zł/tona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Ferrovial New Regular" panose="02000506040000020003" pitchFamily="2" charset="-18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pl-PL"/>
            </a:p>
          </c:txPr>
        </c:title>
        <c:numFmt formatCode="#,##0.00\ &quot;zł&quot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110822086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64284839183384"/>
          <c:y val="0.95267018442819684"/>
          <c:w val="0.82169419332323856"/>
          <c:h val="4.4034508866969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4486988465163201E-2"/>
          <c:y val="0.21933107272491351"/>
          <c:w val="0.97102602306967356"/>
          <c:h val="0.642790186371968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</c:spPr>
          <c:invertIfNegative val="0"/>
          <c:dLbls>
            <c:dLbl>
              <c:idx val="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E8-41F3-BA78-43E69ADE8F9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Summary!$V$42:$V$49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</c:strRef>
          </c:cat>
          <c:val>
            <c:numRef>
              <c:f>Summary!$W$42:$W$49</c:f>
              <c:numCache>
                <c:formatCode>_-* #\ ##0.0\ _z_ł_-;\-* #\ ##0.0\ _z_ł_-;_-* "-"??\ _z_ł_-;_-@_-</c:formatCode>
                <c:ptCount val="8"/>
                <c:pt idx="0">
                  <c:v>20.324417094073176</c:v>
                </c:pt>
                <c:pt idx="1">
                  <c:v>0.98864165781300817</c:v>
                </c:pt>
                <c:pt idx="2">
                  <c:v>18.214848855105693</c:v>
                </c:pt>
                <c:pt idx="3">
                  <c:v>3.7874286674715445</c:v>
                </c:pt>
                <c:pt idx="4">
                  <c:v>10.727258363073172</c:v>
                </c:pt>
                <c:pt idx="5">
                  <c:v>13.622817603691056</c:v>
                </c:pt>
                <c:pt idx="6">
                  <c:v>13.682747003731706</c:v>
                </c:pt>
                <c:pt idx="7">
                  <c:v>10.346315874341464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E8-41F3-BA78-43E69ADE8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67904896"/>
        <c:axId val="267906432"/>
      </c:barChart>
      <c:catAx>
        <c:axId val="267904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267906432"/>
        <c:crosses val="autoZero"/>
        <c:auto val="1"/>
        <c:lblAlgn val="ctr"/>
        <c:lblOffset val="100"/>
        <c:noMultiLvlLbl val="0"/>
      </c:catAx>
      <c:valAx>
        <c:axId val="267906432"/>
        <c:scaling>
          <c:orientation val="minMax"/>
        </c:scaling>
        <c:delete val="1"/>
        <c:axPos val="l"/>
        <c:numFmt formatCode="_-* #\ ##0.0\ _z_ł_-;\-* #\ ##0.0\ _z_ł_-;_-* &quot;-&quot;??\ _z_ł_-;_-@_-" sourceLinked="1"/>
        <c:majorTickMark val="out"/>
        <c:minorTickMark val="none"/>
        <c:tickLblPos val="nextTo"/>
        <c:crossAx val="26790489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Tahoma" pitchFamily="34" charset="0"/>
          <a:cs typeface="Arial" panose="020B0604020202020204" pitchFamily="34" charset="0"/>
        </a:defRPr>
      </a:pPr>
      <a:endParaRPr lang="pl-PL"/>
    </a:p>
  </c:txPr>
  <c:externalData r:id="rId2">
    <c:autoUpdate val="0"/>
  </c:externalData>
  <c:userShapes r:id="rId3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960608048993874"/>
          <c:y val="0.17171296296296298"/>
          <c:w val="0.48639391951006122"/>
          <c:h val="0.720887649460484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Arkusz1!$D$21</c:f>
              <c:strCache>
                <c:ptCount val="1"/>
                <c:pt idx="0">
                  <c:v>Wartość</c:v>
                </c:pt>
              </c:strCache>
            </c:strRef>
          </c:tx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gradFill>
                <a:gsLst>
                  <a:gs pos="0">
                    <a:srgbClr val="BBBCBC"/>
                  </a:gs>
                  <a:gs pos="100000">
                    <a:srgbClr val="6A6A6A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BF-482B-BAEC-5EADCA45BD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Arkusz1!$C$22:$C$26</c:f>
              <c:strCache>
                <c:ptCount val="5"/>
                <c:pt idx="0">
                  <c:v>Pozostałe</c:v>
                </c:pt>
                <c:pt idx="1">
                  <c:v>S17 Zamość Wschód - Zamość Południe</c:v>
                </c:pt>
                <c:pt idx="2">
                  <c:v>S1 Kosztowy - Bieruń</c:v>
                </c:pt>
                <c:pt idx="3">
                  <c:v>S17 Tomaszów Lubelski - Hrebenne</c:v>
                </c:pt>
                <c:pt idx="4">
                  <c:v>DK79 Zabierzów Obwodnica</c:v>
                </c:pt>
              </c:strCache>
            </c:strRef>
          </c:cat>
          <c:val>
            <c:numRef>
              <c:f>Arkusz1!$D$22:$D$26</c:f>
              <c:numCache>
                <c:formatCode>General</c:formatCode>
                <c:ptCount val="5"/>
                <c:pt idx="0">
                  <c:v>239</c:v>
                </c:pt>
                <c:pt idx="1">
                  <c:v>358</c:v>
                </c:pt>
                <c:pt idx="2">
                  <c:v>397</c:v>
                </c:pt>
                <c:pt idx="3">
                  <c:v>486</c:v>
                </c:pt>
                <c:pt idx="4">
                  <c:v>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BF-482B-BAEC-5EADCA45B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66504984"/>
        <c:axId val="766504328"/>
      </c:barChart>
      <c:catAx>
        <c:axId val="766504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66504328"/>
        <c:crosses val="autoZero"/>
        <c:auto val="1"/>
        <c:lblAlgn val="ctr"/>
        <c:lblOffset val="100"/>
        <c:noMultiLvlLbl val="0"/>
      </c:catAx>
      <c:valAx>
        <c:axId val="766504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66504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Arkusz1!$E$6</c:f>
              <c:strCache>
                <c:ptCount val="1"/>
                <c:pt idx="0">
                  <c:v>Wartość złożonych ofert (mld PLN) (prawa oś)</c:v>
                </c:pt>
              </c:strCache>
            </c:strRef>
          </c:tx>
          <c:spPr>
            <a:gradFill>
              <a:gsLst>
                <a:gs pos="0">
                  <a:srgbClr val="FDF450"/>
                </a:gs>
                <a:gs pos="50000">
                  <a:srgbClr val="EBB7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0.15805083672272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C-4177-BA0C-FE00898ED1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Arkusz1!$C$7:$C$9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Arkusz1!$E$7:$E$9</c:f>
              <c:numCache>
                <c:formatCode>0.0</c:formatCode>
                <c:ptCount val="3"/>
                <c:pt idx="0">
                  <c:v>1.8</c:v>
                </c:pt>
                <c:pt idx="1">
                  <c:v>3.7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6C-4177-BA0C-FE00898ED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axId val="684280208"/>
        <c:axId val="684279880"/>
      </c:barChart>
      <c:lineChart>
        <c:grouping val="standard"/>
        <c:varyColors val="0"/>
        <c:ser>
          <c:idx val="0"/>
          <c:order val="0"/>
          <c:tx>
            <c:strRef>
              <c:f>Arkusz1!$D$6</c:f>
              <c:strCache>
                <c:ptCount val="1"/>
                <c:pt idx="0">
                  <c:v>Ilość przetargów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047201423221127E-2"/>
                  <c:y val="-3.4688340961809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6C-4177-BA0C-FE00898ED1A7}"/>
                </c:ext>
              </c:extLst>
            </c:dLbl>
            <c:dLbl>
              <c:idx val="1"/>
              <c:layout>
                <c:manualLayout>
                  <c:x val="2.9428653347814637E-2"/>
                  <c:y val="-8.2541116107362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6C-4177-BA0C-FE00898ED1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Arkusz1!$C$7:$C$9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Arkusz1!$D$7:$D$9</c:f>
              <c:numCache>
                <c:formatCode>General</c:formatCode>
                <c:ptCount val="3"/>
                <c:pt idx="0">
                  <c:v>5</c:v>
                </c:pt>
                <c:pt idx="1">
                  <c:v>40</c:v>
                </c:pt>
                <c:pt idx="2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F6C-4177-BA0C-FE00898ED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1861368"/>
        <c:axId val="671861696"/>
      </c:lineChart>
      <c:catAx>
        <c:axId val="67186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671861696"/>
        <c:crosses val="autoZero"/>
        <c:auto val="1"/>
        <c:lblAlgn val="ctr"/>
        <c:lblOffset val="100"/>
        <c:noMultiLvlLbl val="0"/>
      </c:catAx>
      <c:valAx>
        <c:axId val="671861696"/>
        <c:scaling>
          <c:orientation val="minMax"/>
          <c:max val="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1861368"/>
        <c:crosses val="autoZero"/>
        <c:crossBetween val="between"/>
      </c:valAx>
      <c:valAx>
        <c:axId val="684279880"/>
        <c:scaling>
          <c:orientation val="minMax"/>
          <c:max val="5"/>
          <c:min val="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pl-PL"/>
          </a:p>
        </c:txPr>
        <c:crossAx val="684280208"/>
        <c:crosses val="max"/>
        <c:crossBetween val="between"/>
      </c:valAx>
      <c:catAx>
        <c:axId val="68428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4279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140988626421696"/>
          <c:y val="0.28587789517856793"/>
          <c:w val="0.24829133858267716"/>
          <c:h val="0.58378648575539749"/>
        </c:manualLayout>
      </c:layout>
      <c:pieChart>
        <c:varyColors val="1"/>
        <c:ser>
          <c:idx val="0"/>
          <c:order val="0"/>
          <c:tx>
            <c:strRef>
              <c:f>Arkusz1!$D$17</c:f>
              <c:strCache>
                <c:ptCount val="1"/>
                <c:pt idx="0">
                  <c:v>Wartość złożonych ofert (mld PLN)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FDF450"/>
                  </a:gs>
                  <a:gs pos="50000">
                    <a:srgbClr val="EAB400"/>
                  </a:gs>
                  <a:gs pos="100000">
                    <a:srgbClr val="7C601E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F1-4C33-9873-3F717DD38E6C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CDD8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F1-4C33-9873-3F717DD38E6C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FFFFFF"/>
                  </a:gs>
                  <a:gs pos="50000">
                    <a:srgbClr val="BFBFBF"/>
                  </a:gs>
                  <a:gs pos="100000">
                    <a:srgbClr val="696969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F1-4C33-9873-3F717DD38E6C}"/>
              </c:ext>
            </c:extLst>
          </c:dPt>
          <c:dLbls>
            <c:dLbl>
              <c:idx val="0"/>
              <c:layout>
                <c:manualLayout>
                  <c:x val="-7.9980992353951494E-2"/>
                  <c:y val="-5.582051446647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F1-4C33-9873-3F717DD38E6C}"/>
                </c:ext>
              </c:extLst>
            </c:dLbl>
            <c:dLbl>
              <c:idx val="1"/>
              <c:layout>
                <c:manualLayout>
                  <c:x val="6.1279075614801851E-2"/>
                  <c:y val="3.9641074436507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F1-4C33-9873-3F717DD38E6C}"/>
                </c:ext>
              </c:extLst>
            </c:dLbl>
            <c:dLbl>
              <c:idx val="2"/>
              <c:layout>
                <c:manualLayout>
                  <c:x val="-0.16618733595800525"/>
                  <c:y val="6.4378671203162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F1-4C33-9873-3F717DD38E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Arkusz1!$C$18:$C$20</c:f>
              <c:strCache>
                <c:ptCount val="3"/>
                <c:pt idx="0">
                  <c:v>Czechy</c:v>
                </c:pt>
                <c:pt idx="1">
                  <c:v>Słowacja</c:v>
                </c:pt>
                <c:pt idx="2">
                  <c:v>Niemcy</c:v>
                </c:pt>
              </c:strCache>
            </c:strRef>
          </c:cat>
          <c:val>
            <c:numRef>
              <c:f>Arkusz1!$D$18:$D$20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1.9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F1-4C33-9873-3F717DD38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1927916571948349"/>
          <c:y val="0.75808943561774733"/>
          <c:w val="0.34166505519942869"/>
          <c:h val="8.11615051139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17859067577475E-2"/>
          <c:y val="0.14722681312880584"/>
          <c:w val="0.91843336666949804"/>
          <c:h val="0.65204736977710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Arkusz1!$E$2</c:f>
              <c:strCache>
                <c:ptCount val="1"/>
                <c:pt idx="0">
                  <c:v>Wydatki Razem</c:v>
                </c:pt>
              </c:strCache>
            </c:strRef>
          </c:tx>
          <c:spPr>
            <a:gradFill>
              <a:gsLst>
                <a:gs pos="0">
                  <a:srgbClr val="FDF450"/>
                </a:gs>
                <a:gs pos="50000">
                  <a:srgbClr val="EAB400"/>
                </a:gs>
                <a:gs pos="100000">
                  <a:srgbClr val="7C601E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A9-4067-A789-4E6264DD0CD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A9-4067-A789-4E6264DD0CD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A9-4067-A789-4E6264DD0C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Arkusz1!$A$3:$A$15</c:f>
              <c:numCache>
                <c:formatCode>General</c:formatCode>
                <c:ptCount val="1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</c:numCache>
            </c:numRef>
          </c:cat>
          <c:val>
            <c:numRef>
              <c:f>Arkusz1!$E$3:$E$15</c:f>
              <c:numCache>
                <c:formatCode>0.0</c:formatCode>
                <c:ptCount val="13"/>
                <c:pt idx="0">
                  <c:v>13.107947599999999</c:v>
                </c:pt>
                <c:pt idx="1">
                  <c:v>13.188243100000001</c:v>
                </c:pt>
                <c:pt idx="2">
                  <c:v>16.394221399999999</c:v>
                </c:pt>
                <c:pt idx="3">
                  <c:v>22.502995000000002</c:v>
                </c:pt>
                <c:pt idx="4">
                  <c:v>25.055546</c:v>
                </c:pt>
                <c:pt idx="5">
                  <c:v>22.596276499999998</c:v>
                </c:pt>
                <c:pt idx="6">
                  <c:v>25.451612600000001</c:v>
                </c:pt>
                <c:pt idx="7">
                  <c:v>25.657722200000002</c:v>
                </c:pt>
                <c:pt idx="8">
                  <c:v>22.600714200000002</c:v>
                </c:pt>
                <c:pt idx="9">
                  <c:v>22.574392399999997</c:v>
                </c:pt>
                <c:pt idx="10">
                  <c:v>28.414247</c:v>
                </c:pt>
                <c:pt idx="11">
                  <c:v>28.414247</c:v>
                </c:pt>
                <c:pt idx="12">
                  <c:v>28.4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A9-4067-A789-4E6264DD0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741480"/>
        <c:axId val="640738200"/>
      </c:barChart>
      <c:catAx>
        <c:axId val="64074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640738200"/>
        <c:crosses val="autoZero"/>
        <c:auto val="1"/>
        <c:lblAlgn val="ctr"/>
        <c:lblOffset val="100"/>
        <c:noMultiLvlLbl val="0"/>
      </c:catAx>
      <c:valAx>
        <c:axId val="640738200"/>
        <c:scaling>
          <c:orientation val="minMax"/>
        </c:scaling>
        <c:delete val="1"/>
        <c:axPos val="l"/>
        <c:numFmt formatCode="0" sourceLinked="0"/>
        <c:majorTickMark val="none"/>
        <c:minorTickMark val="none"/>
        <c:tickLblPos val="nextTo"/>
        <c:crossAx val="64074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780589536963262E-2"/>
          <c:y val="0.24478703549083386"/>
          <c:w val="0.97843882092607348"/>
          <c:h val="0.6272415783071025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Arkusz1!$B$2</c:f>
              <c:strCache>
                <c:ptCount val="1"/>
                <c:pt idx="0">
                  <c:v>Środki krajowe</c:v>
                </c:pt>
              </c:strCache>
            </c:strRef>
          </c:tx>
          <c:spPr>
            <a:gradFill flip="none" rotWithShape="1">
              <a:gsLst>
                <a:gs pos="0">
                  <a:srgbClr val="CDD746"/>
                </a:gs>
                <a:gs pos="50000">
                  <a:srgbClr val="A4AC38"/>
                </a:gs>
                <a:gs pos="100000">
                  <a:srgbClr val="6C7225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8314715-3EC4-6D48-8378-07F08D9B4C01}" type="CELLRANGE">
                      <a:rPr lang="en-US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886-4FF3-B30F-6CF3E5B1970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872D8-C1AE-4835-91DE-AE00E7EB8883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886-4FF3-B30F-6CF3E5B1970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EBF8A8F-D18B-4C02-B146-11FA5F3AEB9D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A886-4FF3-B30F-6CF3E5B1970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1EE1D89-2535-4D4D-91A9-83609943AC6F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886-4FF3-B30F-6CF3E5B1970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EA07B8D-CEB7-4B2B-BA2A-AC9570626B1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886-4FF3-B30F-6CF3E5B1970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DF663C8-259B-42A4-8442-A05DD5508C8C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886-4FF3-B30F-6CF3E5B1970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61AD5C4-11C5-4206-82A8-9CEFFEC5C58E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886-4FF3-B30F-6CF3E5B1970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7DA064E3-E7F9-4316-994F-B4BCB4F0625D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886-4FF3-B30F-6CF3E5B1970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7D3EB38-865F-4783-BD85-2DEAC70B1480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A886-4FF3-B30F-6CF3E5B19700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BCF1C83-5B5B-49E7-9B0C-9F4B24CCB45A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886-4FF3-B30F-6CF3E5B19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1" i="0" u="none" strike="noStrike" kern="1200" baseline="0">
                    <a:solidFill>
                      <a:schemeClr val="bg1"/>
                    </a:solidFill>
                    <a:latin typeface="FERROVIALNEW-LIGHT" panose="02000506040000020003" pitchFamily="2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Arkusz1!$A$3:$A$12</c:f>
              <c:strCach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2030+</c:v>
                </c:pt>
              </c:strCache>
            </c:strRef>
          </c:cat>
          <c:val>
            <c:numRef>
              <c:f>Arkusz1!$B$3:$B$12</c:f>
              <c:numCache>
                <c:formatCode>0.0</c:formatCode>
                <c:ptCount val="10"/>
                <c:pt idx="0">
                  <c:v>8.4860623999999998</c:v>
                </c:pt>
                <c:pt idx="1">
                  <c:v>7.8742861</c:v>
                </c:pt>
                <c:pt idx="2">
                  <c:v>11.280005599999999</c:v>
                </c:pt>
                <c:pt idx="3">
                  <c:v>19.573555800000001</c:v>
                </c:pt>
                <c:pt idx="4">
                  <c:v>20.2422732</c:v>
                </c:pt>
                <c:pt idx="5">
                  <c:v>18.1373982</c:v>
                </c:pt>
                <c:pt idx="6">
                  <c:v>22.000467100000002</c:v>
                </c:pt>
                <c:pt idx="7">
                  <c:v>21.581358100000003</c:v>
                </c:pt>
                <c:pt idx="8">
                  <c:v>20.282272500000001</c:v>
                </c:pt>
                <c:pt idx="9">
                  <c:v>21.574392399999997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Arkusz1!$B$22:$B$32</c15:f>
                <c15:dlblRangeCache>
                  <c:ptCount val="11"/>
                  <c:pt idx="0">
                    <c:v>65%</c:v>
                  </c:pt>
                  <c:pt idx="1">
                    <c:v>60%</c:v>
                  </c:pt>
                  <c:pt idx="2">
                    <c:v>69%</c:v>
                  </c:pt>
                  <c:pt idx="3">
                    <c:v>87%</c:v>
                  </c:pt>
                  <c:pt idx="4">
                    <c:v>81%</c:v>
                  </c:pt>
                  <c:pt idx="5">
                    <c:v>80%</c:v>
                  </c:pt>
                  <c:pt idx="6">
                    <c:v>86%</c:v>
                  </c:pt>
                  <c:pt idx="7">
                    <c:v>88%</c:v>
                  </c:pt>
                  <c:pt idx="8">
                    <c:v>94%</c:v>
                  </c:pt>
                  <c:pt idx="9">
                    <c:v>100%</c:v>
                  </c:pt>
                  <c:pt idx="10">
                    <c:v>100%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A886-4FF3-B30F-6CF3E5B19700}"/>
            </c:ext>
          </c:extLst>
        </c:ser>
        <c:ser>
          <c:idx val="1"/>
          <c:order val="1"/>
          <c:tx>
            <c:strRef>
              <c:f>Arkusz1!$C$2</c:f>
              <c:strCache>
                <c:ptCount val="1"/>
                <c:pt idx="0">
                  <c:v>Środki UE</c:v>
                </c:pt>
              </c:strCache>
            </c:strRef>
          </c:tx>
          <c:spPr>
            <a:gradFill>
              <a:gsLst>
                <a:gs pos="50000">
                  <a:srgbClr val="B6B6B6"/>
                </a:gs>
                <a:gs pos="0">
                  <a:srgbClr val="FFFFFF"/>
                </a:gs>
                <a:gs pos="100000">
                  <a:srgbClr val="6A6A6A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103506E-1B24-5245-8AF4-CD89D178711C}" type="CELLRANGE">
                      <a:rPr lang="en-US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886-4FF3-B30F-6CF3E5B1970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AED387A-4F3B-4D73-8179-04812C3168D0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A886-4FF3-B30F-6CF3E5B1970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5CD5D9E-83D8-41C1-BFAD-2B8DC3B55B35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A886-4FF3-B30F-6CF3E5B1970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A46C8EE-A3E6-4CE4-82A0-0748437685B0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A886-4FF3-B30F-6CF3E5B1970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A68F52A-E42D-400F-82C2-27D77EFF8A6C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A886-4FF3-B30F-6CF3E5B1970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41F726-BD07-4F87-8A21-F3D6C8505395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A886-4FF3-B30F-6CF3E5B1970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FBD1DBF-2D05-4BAB-ABC2-D8F48C35E208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A886-4FF3-B30F-6CF3E5B1970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2FC46FF-662D-4A82-8571-9EF422FF134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A886-4FF3-B30F-6CF3E5B1970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E3E9A2F9-E860-4E43-A753-8CA160D1ACD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A886-4FF3-B30F-6CF3E5B19700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8C0DD68-369C-42D8-A441-1A03BC21D62D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A886-4FF3-B30F-6CF3E5B19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FERROVIALNEW-LIGHT" panose="02000506040000020003" pitchFamily="2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Arkusz1!$A$3:$A$12</c:f>
              <c:strCach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2030+</c:v>
                </c:pt>
              </c:strCache>
            </c:strRef>
          </c:cat>
          <c:val>
            <c:numRef>
              <c:f>Arkusz1!$C$3:$C$12</c:f>
              <c:numCache>
                <c:formatCode>0.0</c:formatCode>
                <c:ptCount val="10"/>
                <c:pt idx="0">
                  <c:v>4.6218852000000004</c:v>
                </c:pt>
                <c:pt idx="1">
                  <c:v>5.3139570000000003</c:v>
                </c:pt>
                <c:pt idx="2">
                  <c:v>5.1142158000000002</c:v>
                </c:pt>
                <c:pt idx="3">
                  <c:v>2.9294392</c:v>
                </c:pt>
                <c:pt idx="4">
                  <c:v>4.8132728</c:v>
                </c:pt>
                <c:pt idx="5">
                  <c:v>4.4588782999999994</c:v>
                </c:pt>
                <c:pt idx="6">
                  <c:v>3.4511455</c:v>
                </c:pt>
                <c:pt idx="7">
                  <c:v>3.0763641000000002</c:v>
                </c:pt>
                <c:pt idx="8">
                  <c:v>1.3184416999999999</c:v>
                </c:pt>
                <c:pt idx="9" formatCode="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Arkusz1!$C$22:$C$32</c15:f>
                <c15:dlblRangeCache>
                  <c:ptCount val="11"/>
                  <c:pt idx="0">
                    <c:v>35%</c:v>
                  </c:pt>
                  <c:pt idx="1">
                    <c:v>40%</c:v>
                  </c:pt>
                  <c:pt idx="2">
                    <c:v>31%</c:v>
                  </c:pt>
                  <c:pt idx="3">
                    <c:v>13%</c:v>
                  </c:pt>
                  <c:pt idx="4">
                    <c:v>19%</c:v>
                  </c:pt>
                  <c:pt idx="5">
                    <c:v>20%</c:v>
                  </c:pt>
                  <c:pt idx="6">
                    <c:v>14%</c:v>
                  </c:pt>
                  <c:pt idx="7">
                    <c:v>12%</c:v>
                  </c:pt>
                  <c:pt idx="8">
                    <c:v>6%</c:v>
                  </c:pt>
                  <c:pt idx="9">
                    <c:v>0%</c:v>
                  </c:pt>
                  <c:pt idx="10">
                    <c:v>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A886-4FF3-B30F-6CF3E5B197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7"/>
        <c:overlap val="100"/>
        <c:axId val="451501584"/>
        <c:axId val="451495024"/>
      </c:barChart>
      <c:catAx>
        <c:axId val="45150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51495024"/>
        <c:crosses val="autoZero"/>
        <c:auto val="1"/>
        <c:lblAlgn val="ctr"/>
        <c:lblOffset val="100"/>
        <c:noMultiLvlLbl val="0"/>
      </c:catAx>
      <c:valAx>
        <c:axId val="4514950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5150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903844781118148"/>
          <c:y val="9.0631293344237626E-3"/>
          <c:w val="0.2699865532016692"/>
          <c:h val="0.103491450691600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421908201052728E-2"/>
          <c:y val="0.10412675201459222"/>
          <c:w val="0.97715618359789458"/>
          <c:h val="0.766143565181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'Arkusz1 (2)'!$D$2</c:f>
              <c:strCache>
                <c:ptCount val="1"/>
                <c:pt idx="0">
                  <c:v>Wydatki Razem</c:v>
                </c:pt>
              </c:strCache>
            </c:strRef>
          </c:tx>
          <c:spPr>
            <a:gradFill flip="none" rotWithShape="1">
              <a:gsLst>
                <a:gs pos="50000">
                  <a:srgbClr val="EAB400"/>
                </a:gs>
                <a:gs pos="0">
                  <a:srgbClr val="FDF450"/>
                </a:gs>
                <a:gs pos="100000">
                  <a:srgbClr val="7C601E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'Arkusz1 (2)'!$A$3:$A$12</c:f>
              <c:strCach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2030+</c:v>
                </c:pt>
              </c:strCache>
            </c:strRef>
          </c:cat>
          <c:val>
            <c:numRef>
              <c:f>'Arkusz1 (2)'!$D$3:$D$12</c:f>
              <c:numCache>
                <c:formatCode>0.0</c:formatCode>
                <c:ptCount val="10"/>
                <c:pt idx="0">
                  <c:v>7.3846000000000009E-2</c:v>
                </c:pt>
                <c:pt idx="1">
                  <c:v>0.286937</c:v>
                </c:pt>
                <c:pt idx="2">
                  <c:v>1.309048</c:v>
                </c:pt>
                <c:pt idx="3">
                  <c:v>1.997018</c:v>
                </c:pt>
                <c:pt idx="4">
                  <c:v>3.1297920000000006</c:v>
                </c:pt>
                <c:pt idx="5">
                  <c:v>4.8693220000000004</c:v>
                </c:pt>
                <c:pt idx="6">
                  <c:v>5.6645950000000003</c:v>
                </c:pt>
                <c:pt idx="7">
                  <c:v>5.5864349999999998</c:v>
                </c:pt>
                <c:pt idx="8">
                  <c:v>2.9703330000000001</c:v>
                </c:pt>
                <c:pt idx="9">
                  <c:v>2.1550240000000001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C-4AA5-B64D-572AA673ED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741480"/>
        <c:axId val="640738200"/>
      </c:barChart>
      <c:catAx>
        <c:axId val="64074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640738200"/>
        <c:crosses val="autoZero"/>
        <c:auto val="1"/>
        <c:lblAlgn val="ctr"/>
        <c:lblOffset val="100"/>
        <c:noMultiLvlLbl val="0"/>
      </c:catAx>
      <c:valAx>
        <c:axId val="640738200"/>
        <c:scaling>
          <c:orientation val="minMax"/>
        </c:scaling>
        <c:delete val="1"/>
        <c:axPos val="l"/>
        <c:numFmt formatCode="0" sourceLinked="0"/>
        <c:majorTickMark val="none"/>
        <c:minorTickMark val="none"/>
        <c:tickLblPos val="nextTo"/>
        <c:crossAx val="64074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Arkusz1!$A$4</c:f>
              <c:strCache>
                <c:ptCount val="1"/>
                <c:pt idx="0">
                  <c:v>Inwestycje</c:v>
                </c:pt>
              </c:strCache>
            </c:strRef>
          </c:tx>
          <c:spPr>
            <a:gradFill flip="none" rotWithShape="1">
              <a:gsLst>
                <a:gs pos="50000">
                  <a:srgbClr val="EAB400"/>
                </a:gs>
                <a:gs pos="0">
                  <a:srgbClr val="FDF450"/>
                </a:gs>
                <a:gs pos="100000">
                  <a:srgbClr val="7C601E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Arkusz1!$B$2:$I$2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Arkusz1!$B$4:$I$4</c:f>
              <c:numCache>
                <c:formatCode>0.0</c:formatCode>
                <c:ptCount val="8"/>
                <c:pt idx="0">
                  <c:v>2</c:v>
                </c:pt>
                <c:pt idx="1">
                  <c:v>2.1</c:v>
                </c:pt>
                <c:pt idx="2">
                  <c:v>2.99</c:v>
                </c:pt>
                <c:pt idx="3">
                  <c:v>3.24</c:v>
                </c:pt>
                <c:pt idx="4">
                  <c:v>3.64</c:v>
                </c:pt>
                <c:pt idx="5">
                  <c:v>3.98</c:v>
                </c:pt>
                <c:pt idx="6">
                  <c:v>4.5199999999999996</c:v>
                </c:pt>
                <c:pt idx="7">
                  <c:v>5.0199999999999996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74-4D28-A1A8-DCEAF1F35AEA}"/>
            </c:ext>
          </c:extLst>
        </c:ser>
        <c:ser>
          <c:idx val="2"/>
          <c:order val="2"/>
          <c:tx>
            <c:strRef>
              <c:f>Arkusz1!$A$5</c:f>
              <c:strCache>
                <c:ptCount val="1"/>
                <c:pt idx="0">
                  <c:v>Utrzymanie</c:v>
                </c:pt>
              </c:strCache>
            </c:strRef>
          </c:tx>
          <c:spPr>
            <a:gradFill>
              <a:gsLst>
                <a:gs pos="0">
                  <a:srgbClr val="CDD746"/>
                </a:gs>
                <a:gs pos="50000">
                  <a:srgbClr val="A4AC38"/>
                </a:gs>
                <a:gs pos="100000">
                  <a:srgbClr val="6C7225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Arkusz1!$B$2:$I$2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Arkusz1!$B$5:$I$5</c:f>
              <c:numCache>
                <c:formatCode>0.0</c:formatCode>
                <c:ptCount val="8"/>
                <c:pt idx="0">
                  <c:v>3.4000000000000004</c:v>
                </c:pt>
                <c:pt idx="1">
                  <c:v>3.4</c:v>
                </c:pt>
                <c:pt idx="2">
                  <c:v>3.51</c:v>
                </c:pt>
                <c:pt idx="3">
                  <c:v>3.66</c:v>
                </c:pt>
                <c:pt idx="4">
                  <c:v>3.86</c:v>
                </c:pt>
                <c:pt idx="5">
                  <c:v>4.0199999999999996</c:v>
                </c:pt>
                <c:pt idx="6">
                  <c:v>4.3800000000000008</c:v>
                </c:pt>
                <c:pt idx="7">
                  <c:v>4.58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74-4D28-A1A8-DCEAF1F35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421305240"/>
        <c:axId val="421302288"/>
      </c:barChart>
      <c:lineChart>
        <c:grouping val="standard"/>
        <c:varyColors val="0"/>
        <c:ser>
          <c:idx val="0"/>
          <c:order val="0"/>
          <c:tx>
            <c:strRef>
              <c:f>Arkusz1!$A$3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Arkusz1!$B$2:$I$2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Arkusz1!$B$3:$I$3</c:f>
              <c:numCache>
                <c:formatCode>0.0</c:formatCode>
                <c:ptCount val="8"/>
                <c:pt idx="0">
                  <c:v>5.4</c:v>
                </c:pt>
                <c:pt idx="1">
                  <c:v>5.5</c:v>
                </c:pt>
                <c:pt idx="2">
                  <c:v>6.5</c:v>
                </c:pt>
                <c:pt idx="3">
                  <c:v>6.9</c:v>
                </c:pt>
                <c:pt idx="4">
                  <c:v>7.5</c:v>
                </c:pt>
                <c:pt idx="5">
                  <c:v>8</c:v>
                </c:pt>
                <c:pt idx="6">
                  <c:v>8.9</c:v>
                </c:pt>
                <c:pt idx="7">
                  <c:v>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74-4D28-A1A8-DCEAF1F35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6563016"/>
        <c:axId val="766562360"/>
      </c:lineChart>
      <c:catAx>
        <c:axId val="421305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21302288"/>
        <c:crosses val="autoZero"/>
        <c:auto val="1"/>
        <c:lblAlgn val="ctr"/>
        <c:lblOffset val="100"/>
        <c:noMultiLvlLbl val="0"/>
      </c:catAx>
      <c:valAx>
        <c:axId val="42130228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21305240"/>
        <c:crosses val="autoZero"/>
        <c:crossBetween val="between"/>
      </c:valAx>
      <c:valAx>
        <c:axId val="766562360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766563016"/>
        <c:crosses val="max"/>
        <c:crossBetween val="between"/>
      </c:valAx>
      <c:catAx>
        <c:axId val="766563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66562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4486988465163201E-2"/>
          <c:y val="0.25564058994733702"/>
          <c:w val="0.97102602306967356"/>
          <c:h val="0.6064807579046882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DF450"/>
                </a:gs>
                <a:gs pos="50000">
                  <a:srgbClr val="EBB700"/>
                </a:gs>
                <a:gs pos="100000">
                  <a:srgbClr val="7C601E"/>
                </a:gs>
              </a:gsLst>
              <a:lin ang="0" scaled="1"/>
            </a:gradFill>
          </c:spPr>
          <c:invertIfNegative val="0"/>
          <c:dLbls>
            <c:dLbl>
              <c:idx val="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73-4921-A071-42CB6F61D26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Summary!$V$33:$V$40</c:f>
              <c:strCache>
                <c:ptCount val="8"/>
                <c:pt idx="0">
                  <c:v>'15</c:v>
                </c:pt>
                <c:pt idx="1">
                  <c:v>'16</c:v>
                </c:pt>
                <c:pt idx="2">
                  <c:v>'17</c:v>
                </c:pt>
                <c:pt idx="3">
                  <c:v>'18</c:v>
                </c:pt>
                <c:pt idx="4">
                  <c:v>'19</c:v>
                </c:pt>
                <c:pt idx="5">
                  <c:v>'20</c:v>
                </c:pt>
                <c:pt idx="6">
                  <c:v>'21</c:v>
                </c:pt>
                <c:pt idx="7">
                  <c:v>'22</c:v>
                </c:pt>
              </c:strCache>
            </c:strRef>
          </c:cat>
          <c:val>
            <c:numRef>
              <c:f>Summary!$W$33:$W$40</c:f>
              <c:numCache>
                <c:formatCode>_-* #\ ##0.0\ _z_ł_-;\-* #\ ##0.0\ _z_ł_-;_-* "-"??\ _z_ł_-;_-@_-</c:formatCode>
                <c:ptCount val="8"/>
                <c:pt idx="0">
                  <c:v>0.45966856873983736</c:v>
                </c:pt>
                <c:pt idx="1">
                  <c:v>5.9092414201626013</c:v>
                </c:pt>
                <c:pt idx="2">
                  <c:v>10.878215006609759</c:v>
                </c:pt>
                <c:pt idx="3">
                  <c:v>8.919744090427157</c:v>
                </c:pt>
                <c:pt idx="4">
                  <c:v>12.513910256925367</c:v>
                </c:pt>
                <c:pt idx="5">
                  <c:v>4.8257858964523992</c:v>
                </c:pt>
                <c:pt idx="6">
                  <c:v>2.2721437971626015</c:v>
                </c:pt>
                <c:pt idx="7">
                  <c:v>14.246041276016269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73-4921-A071-42CB6F61D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67904896"/>
        <c:axId val="267906432"/>
      </c:barChart>
      <c:catAx>
        <c:axId val="267904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267906432"/>
        <c:crosses val="autoZero"/>
        <c:auto val="1"/>
        <c:lblAlgn val="ctr"/>
        <c:lblOffset val="100"/>
        <c:noMultiLvlLbl val="0"/>
      </c:catAx>
      <c:valAx>
        <c:axId val="267906432"/>
        <c:scaling>
          <c:orientation val="minMax"/>
        </c:scaling>
        <c:delete val="1"/>
        <c:axPos val="l"/>
        <c:numFmt formatCode="_-* #\ ##0.0\ _z_ł_-;\-* #\ ##0.0\ _z_ł_-;_-* &quot;-&quot;??\ _z_ł_-;_-@_-" sourceLinked="1"/>
        <c:majorTickMark val="out"/>
        <c:minorTickMark val="none"/>
        <c:tickLblPos val="nextTo"/>
        <c:crossAx val="26790489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Ferrovial New Regular" panose="02000506040000020003" pitchFamily="2" charset="-18"/>
          <a:ea typeface="Tahoma" pitchFamily="34" charset="0"/>
          <a:cs typeface="Tahoma" pitchFamily="34" charset="0"/>
        </a:defRPr>
      </a:pPr>
      <a:endParaRPr lang="pl-PL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805296192754396E-2"/>
          <c:y val="5.1858594197776872E-2"/>
          <c:w val="0.9523894076144912"/>
          <c:h val="0.83296818250661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Wynagrodzenia!$E$5</c:f>
              <c:strCache>
                <c:ptCount val="1"/>
                <c:pt idx="0">
                  <c:v>Wages</c:v>
                </c:pt>
              </c:strCache>
            </c:strRef>
          </c:tx>
          <c:spPr>
            <a:gradFill flip="none" rotWithShape="1"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F6F24"/>
                </a:gs>
              </a:gsLst>
              <a:lin ang="0" scaled="0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Wynagrodzenia!$D$6:$D$12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5">
                  <c:v>2021'12</c:v>
                </c:pt>
                <c:pt idx="6">
                  <c:v>2022'12</c:v>
                </c:pt>
              </c:strCache>
            </c:strRef>
          </c:cat>
          <c:val>
            <c:numRef>
              <c:f>Wynagrodzenia!$E$6:$E$12</c:f>
              <c:numCache>
                <c:formatCode>0</c:formatCode>
                <c:ptCount val="7"/>
                <c:pt idx="0">
                  <c:v>4585.03</c:v>
                </c:pt>
                <c:pt idx="1">
                  <c:v>4918.17</c:v>
                </c:pt>
                <c:pt idx="2">
                  <c:v>5167.47</c:v>
                </c:pt>
                <c:pt idx="3">
                  <c:v>5662.53</c:v>
                </c:pt>
                <c:pt idx="5">
                  <c:v>6644</c:v>
                </c:pt>
                <c:pt idx="6">
                  <c:v>7330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7-CE4F-AAF6-899EA00C7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465147928"/>
        <c:axId val="464327808"/>
      </c:barChart>
      <c:catAx>
        <c:axId val="46514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464327808"/>
        <c:crosses val="autoZero"/>
        <c:auto val="1"/>
        <c:lblAlgn val="ctr"/>
        <c:lblOffset val="100"/>
        <c:noMultiLvlLbl val="0"/>
      </c:catAx>
      <c:valAx>
        <c:axId val="46432780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6514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1377799650043741"/>
          <c:y val="0.16666666666666666"/>
          <c:w val="0.31677755905511812"/>
          <c:h val="0.78240740740740744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50000">
                  <a:srgbClr val="BABABA"/>
                </a:gs>
                <a:gs pos="0">
                  <a:srgbClr val="FFFFFF"/>
                </a:gs>
                <a:gs pos="100000">
                  <a:srgbClr val="6A6A6A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'PKP PLK tabela'!$A$29:$A$31</c:f>
              <c:strCache>
                <c:ptCount val="3"/>
                <c:pt idx="0">
                  <c:v>Railway No. 104 Chabowka - Nowy Sacz, part A1</c:v>
                </c:pt>
                <c:pt idx="1">
                  <c:v>Railway E 65 Tychy - Most Wisla</c:v>
                </c:pt>
                <c:pt idx="2">
                  <c:v>Railway No. 201 &amp; 214: Kościerzyna- Somonino &amp; Somonino- Kartuzy</c:v>
                </c:pt>
              </c:strCache>
            </c:strRef>
          </c:cat>
          <c:val>
            <c:numRef>
              <c:f>'PKP PLK tabela'!$B$29:$B$31</c:f>
              <c:numCache>
                <c:formatCode>0.0</c:formatCode>
                <c:ptCount val="3"/>
                <c:pt idx="0">
                  <c:v>366.05763333333334</c:v>
                </c:pt>
                <c:pt idx="1">
                  <c:v>909.51807028455289</c:v>
                </c:pt>
                <c:pt idx="2">
                  <c:v>1275.8563224796746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3-4137-B8B2-620AB8E3F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6777256"/>
        <c:axId val="846783488"/>
      </c:barChart>
      <c:catAx>
        <c:axId val="846777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846783488"/>
        <c:crosses val="autoZero"/>
        <c:auto val="1"/>
        <c:lblAlgn val="ctr"/>
        <c:lblOffset val="100"/>
        <c:noMultiLvlLbl val="0"/>
      </c:catAx>
      <c:valAx>
        <c:axId val="84678348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84677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64841328985497E-2"/>
          <c:y val="0.18992752227241702"/>
          <c:w val="0.94441001650302148"/>
          <c:h val="0.6803662535059271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Arkusz1!$E$6</c:f>
              <c:strCache>
                <c:ptCount val="1"/>
                <c:pt idx="0">
                  <c:v>Wartość złożonych ofert (mld PLN) (prawa oś)</c:v>
                </c:pt>
              </c:strCache>
            </c:strRef>
          </c:tx>
          <c:spPr>
            <a:gradFill flip="none" rotWithShape="1">
              <a:gsLst>
                <a:gs pos="0">
                  <a:srgbClr val="FFFF00"/>
                </a:gs>
                <a:gs pos="52000">
                  <a:srgbClr val="EAB400"/>
                </a:gs>
                <a:gs pos="97000">
                  <a:srgbClr val="7C601E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342185769811508E-17"/>
                  <c:y val="-1.530998869471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5D-AC4D-BAA9-E13CFDA8C4B1}"/>
                </c:ext>
              </c:extLst>
            </c:dLbl>
            <c:dLbl>
              <c:idx val="1"/>
              <c:layout>
                <c:manualLayout>
                  <c:x val="0"/>
                  <c:y val="-2.755797965049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5D-AC4D-BAA9-E13CFDA8C4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Arkusz1!$C$35:$C$37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Arkusz1!$E$35:$E$37</c:f>
              <c:numCache>
                <c:formatCode>General</c:formatCode>
                <c:ptCount val="3"/>
                <c:pt idx="0">
                  <c:v>0.9</c:v>
                </c:pt>
                <c:pt idx="1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AD-4343-AF8B-1C0CA97BD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axId val="684280208"/>
        <c:axId val="684279880"/>
      </c:barChart>
      <c:lineChart>
        <c:grouping val="standard"/>
        <c:varyColors val="0"/>
        <c:ser>
          <c:idx val="0"/>
          <c:order val="0"/>
          <c:tx>
            <c:strRef>
              <c:f>Arkusz1!$D$6</c:f>
              <c:strCache>
                <c:ptCount val="1"/>
                <c:pt idx="0">
                  <c:v>Ilość przetargów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6982336450911909E-2"/>
                  <c:y val="4.28679683452120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AA-4E61-8FF4-32802EE5CF62}"/>
                </c:ext>
              </c:extLst>
            </c:dLbl>
            <c:dLbl>
              <c:idx val="1"/>
              <c:layout>
                <c:manualLayout>
                  <c:x val="-1.6117074533817083E-2"/>
                  <c:y val="5.81779570399306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AA-4E61-8FF4-32802EE5CF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Arkusz1!$C$35:$C$37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Arkusz1!$D$35:$D$37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AD-4343-AF8B-1C0CA97BD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1861368"/>
        <c:axId val="671861696"/>
      </c:lineChart>
      <c:catAx>
        <c:axId val="67186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671861696"/>
        <c:crosses val="autoZero"/>
        <c:auto val="1"/>
        <c:lblAlgn val="ctr"/>
        <c:lblOffset val="100"/>
        <c:noMultiLvlLbl val="0"/>
      </c:catAx>
      <c:valAx>
        <c:axId val="671861696"/>
        <c:scaling>
          <c:orientation val="minMax"/>
          <c:max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1861368"/>
        <c:crosses val="autoZero"/>
        <c:crossBetween val="between"/>
      </c:valAx>
      <c:valAx>
        <c:axId val="684279880"/>
        <c:scaling>
          <c:orientation val="minMax"/>
          <c:max val="2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pl-PL"/>
          </a:p>
        </c:txPr>
        <c:crossAx val="684280208"/>
        <c:crosses val="max"/>
        <c:crossBetween val="between"/>
      </c:valAx>
      <c:catAx>
        <c:axId val="68428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4279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337656348327944"/>
          <c:y val="3.4523027674963794E-3"/>
          <c:w val="0.77080941956154048"/>
          <c:h val="0.10021110695505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574210419694166"/>
          <c:y val="3.2818744158319646E-2"/>
          <c:w val="0.39723302718193287"/>
          <c:h val="0.87894635405550603"/>
        </c:manualLayout>
      </c:layout>
      <c:pieChart>
        <c:varyColors val="1"/>
        <c:ser>
          <c:idx val="0"/>
          <c:order val="0"/>
          <c:tx>
            <c:strRef>
              <c:f>Arkusz1!$D$17</c:f>
              <c:strCache>
                <c:ptCount val="1"/>
                <c:pt idx="0">
                  <c:v>Wartość złożonych ofert (mld PLN)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50000">
                    <a:srgbClr val="E0AF3E"/>
                  </a:gs>
                  <a:gs pos="0">
                    <a:srgbClr val="FDF550"/>
                  </a:gs>
                  <a:gs pos="100000">
                    <a:srgbClr val="7C601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B6-402C-9BC5-F42E6F88B651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50000">
                    <a:srgbClr val="BABABA"/>
                  </a:gs>
                  <a:gs pos="0">
                    <a:srgbClr val="FFFFFF"/>
                  </a:gs>
                  <a:gs pos="100000">
                    <a:srgbClr val="6A6A6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B6-402C-9BC5-F42E6F88B6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B6-402C-9BC5-F42E6F88B651}"/>
              </c:ext>
            </c:extLst>
          </c:dPt>
          <c:dLbls>
            <c:dLbl>
              <c:idx val="0"/>
              <c:layout>
                <c:manualLayout>
                  <c:x val="-0.12927813904562674"/>
                  <c:y val="3.6946788271745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B6-402C-9BC5-F42E6F88B651}"/>
                </c:ext>
              </c:extLst>
            </c:dLbl>
            <c:dLbl>
              <c:idx val="1"/>
              <c:layout>
                <c:manualLayout>
                  <c:x val="0.11538193290626732"/>
                  <c:y val="-9.7660022115784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B6-402C-9BC5-F42E6F88B6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Arkusz1!$C$42:$C$44</c:f>
              <c:strCache>
                <c:ptCount val="3"/>
                <c:pt idx="0">
                  <c:v>Czechy</c:v>
                </c:pt>
                <c:pt idx="1">
                  <c:v>Słowacja</c:v>
                </c:pt>
                <c:pt idx="2">
                  <c:v>Niemcy</c:v>
                </c:pt>
              </c:strCache>
            </c:strRef>
          </c:cat>
          <c:val>
            <c:numRef>
              <c:f>Arkusz1!$D$42:$D$44</c:f>
              <c:numCache>
                <c:formatCode>General</c:formatCode>
                <c:ptCount val="3"/>
                <c:pt idx="0">
                  <c:v>1</c:v>
                </c:pt>
                <c:pt idx="1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B6-402C-9BC5-F42E6F88B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68733517955219481"/>
          <c:y val="0.38555090265460673"/>
          <c:w val="0.30476259316791232"/>
          <c:h val="8.47841706101842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85A629"/>
            </a:solidFill>
          </c:spPr>
          <c:dPt>
            <c:idx val="0"/>
            <c:bubble3D val="0"/>
            <c:spPr>
              <a:gradFill>
                <a:gsLst>
                  <a:gs pos="50000">
                    <a:srgbClr val="A4AC38"/>
                  </a:gs>
                  <a:gs pos="0">
                    <a:srgbClr val="CDD846"/>
                  </a:gs>
                  <a:gs pos="100000">
                    <a:srgbClr val="555B1F"/>
                  </a:gs>
                </a:gsLst>
                <a:path path="circle">
                  <a:fillToRect l="100000" t="100000"/>
                </a:path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DB-4322-AA79-BC93D4EBC401}"/>
              </c:ext>
            </c:extLst>
          </c:dPt>
          <c:dPt>
            <c:idx val="1"/>
            <c:bubble3D val="0"/>
            <c:spPr>
              <a:gradFill>
                <a:gsLst>
                  <a:gs pos="50000">
                    <a:srgbClr val="BABABA"/>
                  </a:gs>
                  <a:gs pos="0">
                    <a:srgbClr val="FFFFFF"/>
                  </a:gs>
                  <a:gs pos="100000">
                    <a:srgbClr val="6A6A6A"/>
                  </a:gs>
                </a:gsLst>
                <a:path path="circle">
                  <a:fillToRect l="100000" t="100000"/>
                </a:path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DB-4322-AA79-BC93D4EBC4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Arkusz1!$T$5:$T$6</c:f>
              <c:strCache>
                <c:ptCount val="2"/>
                <c:pt idx="0">
                  <c:v>Środki unijne</c:v>
                </c:pt>
                <c:pt idx="1">
                  <c:v>Środki krajowe</c:v>
                </c:pt>
              </c:strCache>
            </c:strRef>
          </c:cat>
          <c:val>
            <c:numRef>
              <c:f>Arkusz1!$U$5:$U$6</c:f>
              <c:numCache>
                <c:formatCode>0%</c:formatCode>
                <c:ptCount val="2"/>
                <c:pt idx="0">
                  <c:v>0.85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DB-4322-AA79-BC93D4EBC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6420233463035E-2"/>
          <c:y val="0.15100252032577666"/>
          <c:w val="0.96195417207090361"/>
          <c:h val="0.67680050408604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Arkusz1!$A$5</c:f>
              <c:strCache>
                <c:ptCount val="1"/>
                <c:pt idx="0">
                  <c:v>TOTAL</c:v>
                </c:pt>
              </c:strCache>
            </c:strRef>
          </c:tx>
          <c:spPr>
            <a:gradFill>
              <a:gsLst>
                <a:gs pos="50000">
                  <a:srgbClr val="EAB400"/>
                </a:gs>
                <a:gs pos="0">
                  <a:srgbClr val="FDF450"/>
                </a:gs>
                <a:gs pos="100000">
                  <a:srgbClr val="7C601E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gradFill>
                <a:gsLst>
                  <a:gs pos="50000">
                    <a:srgbClr val="A4AC38"/>
                  </a:gs>
                  <a:gs pos="0">
                    <a:srgbClr val="CDD746"/>
                  </a:gs>
                  <a:gs pos="100000">
                    <a:srgbClr val="6C7225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DE-4657-93A9-BEFB8D652A61}"/>
              </c:ext>
            </c:extLst>
          </c:dPt>
          <c:dPt>
            <c:idx val="9"/>
            <c:invertIfNegative val="0"/>
            <c:bubble3D val="0"/>
            <c:spPr>
              <a:gradFill>
                <a:gsLst>
                  <a:gs pos="50000">
                    <a:srgbClr val="A4AC38"/>
                  </a:gs>
                  <a:gs pos="0">
                    <a:srgbClr val="CDD746"/>
                  </a:gs>
                  <a:gs pos="100000">
                    <a:srgbClr val="6C7225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DE-4657-93A9-BEFB8D652A61}"/>
              </c:ext>
            </c:extLst>
          </c:dPt>
          <c:dPt>
            <c:idx val="10"/>
            <c:invertIfNegative val="0"/>
            <c:bubble3D val="0"/>
            <c:spPr>
              <a:gradFill>
                <a:gsLst>
                  <a:gs pos="50000">
                    <a:srgbClr val="A4AC38"/>
                  </a:gs>
                  <a:gs pos="0">
                    <a:srgbClr val="CDD746"/>
                  </a:gs>
                  <a:gs pos="100000">
                    <a:srgbClr val="6C7225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DE-4657-93A9-BEFB8D652A61}"/>
              </c:ext>
            </c:extLst>
          </c:dPt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rgbClr val="CDD746"/>
                  </a:gs>
                  <a:gs pos="50000">
                    <a:srgbClr val="A4AC38"/>
                  </a:gs>
                  <a:gs pos="100000">
                    <a:srgbClr val="6C7225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DE-4657-93A9-BEFB8D652A61}"/>
              </c:ext>
            </c:extLst>
          </c:dPt>
          <c:dPt>
            <c:idx val="12"/>
            <c:invertIfNegative val="0"/>
            <c:bubble3D val="0"/>
            <c:spPr>
              <a:gradFill>
                <a:gsLst>
                  <a:gs pos="50000">
                    <a:srgbClr val="A4AC38"/>
                  </a:gs>
                  <a:gs pos="0">
                    <a:srgbClr val="CDD746"/>
                  </a:gs>
                  <a:gs pos="100000">
                    <a:srgbClr val="6C7225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3DE-4657-93A9-BEFB8D652A61}"/>
              </c:ext>
            </c:extLst>
          </c:dPt>
          <c:dPt>
            <c:idx val="13"/>
            <c:invertIfNegative val="0"/>
            <c:bubble3D val="0"/>
            <c:spPr>
              <a:gradFill>
                <a:gsLst>
                  <a:gs pos="50000">
                    <a:srgbClr val="A4AC38"/>
                  </a:gs>
                  <a:gs pos="0">
                    <a:srgbClr val="CDD746"/>
                  </a:gs>
                  <a:gs pos="100000">
                    <a:srgbClr val="6C7225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3DE-4657-93A9-BEFB8D652A61}"/>
              </c:ext>
            </c:extLst>
          </c:dPt>
          <c:dPt>
            <c:idx val="14"/>
            <c:invertIfNegative val="0"/>
            <c:bubble3D val="0"/>
            <c:spPr>
              <a:gradFill>
                <a:gsLst>
                  <a:gs pos="50000">
                    <a:srgbClr val="A4AC38"/>
                  </a:gs>
                  <a:gs pos="0">
                    <a:srgbClr val="CDD746"/>
                  </a:gs>
                  <a:gs pos="100000">
                    <a:srgbClr val="6C7225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3DE-4657-93A9-BEFB8D652A61}"/>
              </c:ext>
            </c:extLst>
          </c:dPt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DE-4657-93A9-BEFB8D652A6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DE-4657-93A9-BEFB8D652A6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DE-4657-93A9-BEFB8D652A6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DE-4657-93A9-BEFB8D652A6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DE-4657-93A9-BEFB8D652A6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DE-4657-93A9-BEFB8D652A61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3DE-4657-93A9-BEFB8D652A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Arkusz1!$B$4:$P$4</c:f>
              <c:numCache>
                <c:formatCode>General</c:formatCod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Arkusz1!$B$5:$P$5</c:f>
              <c:numCache>
                <c:formatCode>0.0</c:formatCode>
                <c:ptCount val="15"/>
                <c:pt idx="0">
                  <c:v>3.6433663999999992</c:v>
                </c:pt>
                <c:pt idx="1">
                  <c:v>4.7592776999999993</c:v>
                </c:pt>
                <c:pt idx="2">
                  <c:v>8.1219861200000008</c:v>
                </c:pt>
                <c:pt idx="3">
                  <c:v>9.4659487999999996</c:v>
                </c:pt>
                <c:pt idx="4">
                  <c:v>10.032631499999999</c:v>
                </c:pt>
                <c:pt idx="5">
                  <c:v>11.2006212</c:v>
                </c:pt>
                <c:pt idx="6">
                  <c:v>13.065882800000001</c:v>
                </c:pt>
                <c:pt idx="7">
                  <c:v>10.898196100000002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15</c:v>
                </c:pt>
                <c:pt idx="1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3DE-4657-93A9-BEFB8D652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4636552"/>
        <c:axId val="484637208"/>
      </c:barChart>
      <c:catAx>
        <c:axId val="48463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84637208"/>
        <c:crosses val="autoZero"/>
        <c:auto val="1"/>
        <c:lblAlgn val="ctr"/>
        <c:lblOffset val="100"/>
        <c:noMultiLvlLbl val="0"/>
      </c:catAx>
      <c:valAx>
        <c:axId val="4846372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84636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522739854786741E-2"/>
          <c:y val="0.2186685288640596"/>
          <c:w val="0.90265733095957845"/>
          <c:h val="0.6632292995498467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50000">
                  <a:srgbClr val="EAB400"/>
                </a:gs>
                <a:gs pos="0">
                  <a:srgbClr val="FDF450"/>
                </a:gs>
                <a:gs pos="100000">
                  <a:srgbClr val="7C601E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Arkusz1!$A$3:$A$9</c:f>
              <c:numCache>
                <c:formatCode>General</c:formatCode>
                <c:ptCount val="7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</c:numCache>
            </c:numRef>
          </c:cat>
          <c:val>
            <c:numRef>
              <c:f>Arkusz1!$D$3:$D$9</c:f>
              <c:numCache>
                <c:formatCode>0.0</c:formatCode>
                <c:ptCount val="7"/>
                <c:pt idx="0">
                  <c:v>0.72797999999999996</c:v>
                </c:pt>
                <c:pt idx="1">
                  <c:v>1.3467900000000002</c:v>
                </c:pt>
                <c:pt idx="2">
                  <c:v>0.85429999999999984</c:v>
                </c:pt>
                <c:pt idx="3">
                  <c:v>1.7924599999999999</c:v>
                </c:pt>
                <c:pt idx="4">
                  <c:v>4.2831799999999998</c:v>
                </c:pt>
                <c:pt idx="5">
                  <c:v>2.1835300000000002</c:v>
                </c:pt>
                <c:pt idx="6">
                  <c:v>1.9882299999999999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E-42F0-848F-AA6ED6E71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4663520"/>
        <c:axId val="494660568"/>
      </c:barChart>
      <c:catAx>
        <c:axId val="49466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494660568"/>
        <c:crosses val="autoZero"/>
        <c:auto val="1"/>
        <c:lblAlgn val="ctr"/>
        <c:lblOffset val="100"/>
        <c:noMultiLvlLbl val="0"/>
      </c:catAx>
      <c:valAx>
        <c:axId val="4946605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9466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79656198228262"/>
          <c:y val="0.16855835326062216"/>
          <c:w val="0.53463851029430243"/>
          <c:h val="0.690265135541664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Arkusz9!$D$6</c:f>
              <c:strCache>
                <c:ptCount val="1"/>
                <c:pt idx="0">
                  <c:v>Infrastruktura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2000">
                  <a:srgbClr val="EAB400"/>
                </a:gs>
                <a:gs pos="97000">
                  <a:srgbClr val="7C601E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Arkusz9!$E$5:$F$5</c:f>
              <c:strCache>
                <c:ptCount val="2"/>
                <c:pt idx="0">
                  <c:v>'14-'20</c:v>
                </c:pt>
                <c:pt idx="1">
                  <c:v>'21-'27</c:v>
                </c:pt>
              </c:strCache>
            </c:strRef>
          </c:cat>
          <c:val>
            <c:numRef>
              <c:f>Arkusz9!$E$6:$F$6</c:f>
              <c:numCache>
                <c:formatCode>0.0</c:formatCode>
                <c:ptCount val="2"/>
                <c:pt idx="0">
                  <c:v>14.000000000000002</c:v>
                </c:pt>
                <c:pt idx="1">
                  <c:v>9.2083333333333339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6-4EDD-B734-F50D5F3B95FD}"/>
            </c:ext>
          </c:extLst>
        </c:ser>
        <c:ser>
          <c:idx val="1"/>
          <c:order val="1"/>
          <c:tx>
            <c:strRef>
              <c:f>Arkusz9!$D$7</c:f>
              <c:strCache>
                <c:ptCount val="1"/>
                <c:pt idx="0">
                  <c:v>Kolej</c:v>
                </c:pt>
              </c:strCache>
            </c:strRef>
          </c:tx>
          <c:spPr>
            <a:gradFill flip="none" rotWithShape="1">
              <a:gsLst>
                <a:gs pos="0">
                  <a:srgbClr val="FFFFFF"/>
                </a:gs>
                <a:gs pos="47000">
                  <a:srgbClr val="BFBFBF"/>
                </a:gs>
                <a:gs pos="100000">
                  <a:srgbClr val="6A6A6A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Arkusz9!$E$5:$F$5</c:f>
              <c:strCache>
                <c:ptCount val="2"/>
                <c:pt idx="0">
                  <c:v>'14-'20</c:v>
                </c:pt>
                <c:pt idx="1">
                  <c:v>'21-'27</c:v>
                </c:pt>
              </c:strCache>
            </c:strRef>
          </c:cat>
          <c:val>
            <c:numRef>
              <c:f>Arkusz9!$E$7:$F$7</c:f>
              <c:numCache>
                <c:formatCode>0.0</c:formatCode>
                <c:ptCount val="2"/>
                <c:pt idx="0">
                  <c:v>4.791666666666667</c:v>
                </c:pt>
                <c:pt idx="1">
                  <c:v>4.791666666666667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86-4EDD-B734-F50D5F3B95FD}"/>
            </c:ext>
          </c:extLst>
        </c:ser>
        <c:ser>
          <c:idx val="2"/>
          <c:order val="2"/>
          <c:tx>
            <c:strRef>
              <c:f>Arkusz9!$D$8</c:f>
              <c:strCache>
                <c:ptCount val="1"/>
                <c:pt idx="0">
                  <c:v>Inne (głównie energia/środowisko)</c:v>
                </c:pt>
              </c:strCache>
            </c:strRef>
          </c:tx>
          <c:spPr>
            <a:gradFill>
              <a:gsLst>
                <a:gs pos="0">
                  <a:srgbClr val="CDD846"/>
                </a:gs>
                <a:gs pos="47000">
                  <a:srgbClr val="A4AC38"/>
                </a:gs>
                <a:gs pos="100000">
                  <a:srgbClr val="6C7225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Arkusz9!$E$5:$F$5</c:f>
              <c:strCache>
                <c:ptCount val="2"/>
                <c:pt idx="0">
                  <c:v>'14-'20</c:v>
                </c:pt>
                <c:pt idx="1">
                  <c:v>'21-'27</c:v>
                </c:pt>
              </c:strCache>
            </c:strRef>
          </c:cat>
          <c:val>
            <c:numRef>
              <c:f>Arkusz9!$E$8:$F$8</c:f>
              <c:numCache>
                <c:formatCode>0.0</c:formatCode>
                <c:ptCount val="2"/>
                <c:pt idx="0">
                  <c:v>7.479166666666667</c:v>
                </c:pt>
                <c:pt idx="1">
                  <c:v>10.0625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86-4EDD-B734-F50D5F3B9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765289472"/>
        <c:axId val="765295048"/>
      </c:barChart>
      <c:catAx>
        <c:axId val="76528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65295048"/>
        <c:crosses val="autoZero"/>
        <c:auto val="1"/>
        <c:lblAlgn val="ctr"/>
        <c:lblOffset val="100"/>
        <c:noMultiLvlLbl val="0"/>
      </c:catAx>
      <c:valAx>
        <c:axId val="76529504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6528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411895053979914E-2"/>
          <c:y val="0.25041492498145623"/>
          <c:w val="0.3991507273381909"/>
          <c:h val="0.52524271658983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  <c:userShapes r:id="rId5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483470701466527"/>
          <c:y val="0.20978673003251022"/>
          <c:w val="0.67516525023607177"/>
          <c:h val="0.584075645842599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Arkusz9!$D$15</c:f>
              <c:strCache>
                <c:ptCount val="1"/>
                <c:pt idx="0">
                  <c:v>Infrastruktura + Kolej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2000">
                  <a:srgbClr val="EAB400"/>
                </a:gs>
                <a:gs pos="97000">
                  <a:srgbClr val="7C601E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Arkusz9!$E$14:$F$14</c:f>
              <c:strCache>
                <c:ptCount val="2"/>
                <c:pt idx="0">
                  <c:v>'14-'20</c:v>
                </c:pt>
                <c:pt idx="1">
                  <c:v>'21-'27</c:v>
                </c:pt>
              </c:strCache>
            </c:strRef>
          </c:cat>
          <c:val>
            <c:numRef>
              <c:f>Arkusz9!$E$15:$F$15</c:f>
              <c:numCache>
                <c:formatCode>0.0</c:formatCode>
                <c:ptCount val="2"/>
                <c:pt idx="0">
                  <c:v>23.000000000000004</c:v>
                </c:pt>
                <c:pt idx="1">
                  <c:v>24.729166666666668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00-4BBE-83FE-08C90FDE9924}"/>
            </c:ext>
          </c:extLst>
        </c:ser>
        <c:ser>
          <c:idx val="1"/>
          <c:order val="1"/>
          <c:tx>
            <c:strRef>
              <c:f>Arkusz9!$D$16</c:f>
              <c:strCache>
                <c:ptCount val="1"/>
                <c:pt idx="0">
                  <c:v>Inne</c:v>
                </c:pt>
              </c:strCache>
            </c:strRef>
          </c:tx>
          <c:spPr>
            <a:gradFill>
              <a:gsLst>
                <a:gs pos="0">
                  <a:srgbClr val="CDD846"/>
                </a:gs>
                <a:gs pos="47000">
                  <a:srgbClr val="A4AC38"/>
                </a:gs>
                <a:gs pos="100000">
                  <a:srgbClr val="6C7225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Arkusz9!$E$14:$F$14</c:f>
              <c:strCache>
                <c:ptCount val="2"/>
                <c:pt idx="0">
                  <c:v>'14-'20</c:v>
                </c:pt>
                <c:pt idx="1">
                  <c:v>'21-'27</c:v>
                </c:pt>
              </c:strCache>
            </c:strRef>
          </c:cat>
          <c:val>
            <c:numRef>
              <c:f>Arkusz9!$E$16:$F$16</c:f>
              <c:numCache>
                <c:formatCode>0.0</c:formatCode>
                <c:ptCount val="2"/>
                <c:pt idx="0">
                  <c:v>5.7500000000000009</c:v>
                </c:pt>
                <c:pt idx="1">
                  <c:v>7.5625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00-4BBE-83FE-08C90FDE9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757284808"/>
        <c:axId val="757285792"/>
      </c:barChart>
      <c:catAx>
        <c:axId val="75728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757285792"/>
        <c:crosses val="autoZero"/>
        <c:auto val="1"/>
        <c:lblAlgn val="ctr"/>
        <c:lblOffset val="100"/>
        <c:noMultiLvlLbl val="0"/>
      </c:catAx>
      <c:valAx>
        <c:axId val="7572857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57284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38139796958335875"/>
          <c:w val="0.33872387573114576"/>
          <c:h val="0.415303310937088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605961132393013E-2"/>
          <c:y val="6.3430883960894135E-2"/>
          <c:w val="0.92944444444444441"/>
          <c:h val="0.51497423399900777"/>
        </c:manualLayout>
      </c:layout>
      <c:barChart>
        <c:barDir val="col"/>
        <c:grouping val="stacked"/>
        <c:varyColors val="0"/>
        <c:ser>
          <c:idx val="0"/>
          <c:order val="0"/>
          <c:tx>
            <c:v>Dotacje</c:v>
          </c:tx>
          <c:spPr>
            <a:gradFill>
              <a:gsLst>
                <a:gs pos="0">
                  <a:srgbClr val="FFFF00"/>
                </a:gs>
                <a:gs pos="52000">
                  <a:srgbClr val="EAB400"/>
                </a:gs>
                <a:gs pos="97000">
                  <a:srgbClr val="7C601E"/>
                </a:gs>
              </a:gsLst>
              <a:lin ang="0" scaled="1"/>
            </a:gradFill>
            <a:ln>
              <a:noFill/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wykresy!$A$13:$B$21</c:f>
              <c:multiLvlStrCache>
                <c:ptCount val="9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  <c:lvl>
                  <c:pt idx="0">
                    <c:v>2022</c:v>
                  </c:pt>
                  <c:pt idx="1">
                    <c:v>2023</c:v>
                  </c:pt>
                  <c:pt idx="3">
                    <c:v>2024</c:v>
                  </c:pt>
                  <c:pt idx="5">
                    <c:v>2025</c:v>
                  </c:pt>
                  <c:pt idx="7">
                    <c:v>2026</c:v>
                  </c:pt>
                </c:lvl>
              </c:multiLvlStrCache>
            </c:multiLvlStrRef>
          </c:cat>
          <c:val>
            <c:numRef>
              <c:f>wykresy!$C$13:$C$21</c:f>
              <c:numCache>
                <c:formatCode>0.0</c:formatCode>
                <c:ptCount val="9"/>
                <c:pt idx="0">
                  <c:v>2.8511489189999999</c:v>
                </c:pt>
                <c:pt idx="1">
                  <c:v>3.0207106389999998</c:v>
                </c:pt>
                <c:pt idx="2">
                  <c:v>2.00334032</c:v>
                </c:pt>
                <c:pt idx="3">
                  <c:v>2.6250666260000002</c:v>
                </c:pt>
                <c:pt idx="4">
                  <c:v>1.9468197460000001</c:v>
                </c:pt>
                <c:pt idx="5">
                  <c:v>2.398984333</c:v>
                </c:pt>
                <c:pt idx="6">
                  <c:v>2.1729020389999998</c:v>
                </c:pt>
                <c:pt idx="7">
                  <c:v>2.681587199</c:v>
                </c:pt>
                <c:pt idx="8">
                  <c:v>4.1511221039999997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9F-4B76-BFDB-144AD0FAB806}"/>
            </c:ext>
          </c:extLst>
        </c:ser>
        <c:ser>
          <c:idx val="1"/>
          <c:order val="1"/>
          <c:tx>
            <c:v>Pożyczki</c:v>
          </c:tx>
          <c:spPr>
            <a:gradFill>
              <a:gsLst>
                <a:gs pos="0">
                  <a:srgbClr val="FFFFFF"/>
                </a:gs>
                <a:gs pos="47000">
                  <a:srgbClr val="BFBFBF"/>
                </a:gs>
                <a:gs pos="100000">
                  <a:srgbClr val="6A6A6A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Ferrovial New Bold" panose="020008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wykresy!$C$39:$C$47</c:f>
              <c:numCache>
                <c:formatCode>0.0</c:formatCode>
                <c:ptCount val="9"/>
                <c:pt idx="0">
                  <c:v>1.368535211</c:v>
                </c:pt>
                <c:pt idx="1">
                  <c:v>1.530598592</c:v>
                </c:pt>
                <c:pt idx="2">
                  <c:v>1.044408451</c:v>
                </c:pt>
                <c:pt idx="3">
                  <c:v>1.368535211</c:v>
                </c:pt>
                <c:pt idx="4">
                  <c:v>1.1254401409999999</c:v>
                </c:pt>
                <c:pt idx="5">
                  <c:v>1.1254401409999999</c:v>
                </c:pt>
                <c:pt idx="6">
                  <c:v>1.044408451</c:v>
                </c:pt>
                <c:pt idx="7">
                  <c:v>1.368535211</c:v>
                </c:pt>
                <c:pt idx="8">
                  <c:v>1.530598592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9F-4B76-BFDB-144AD0FAB8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979616272"/>
        <c:axId val="979612336"/>
      </c:barChart>
      <c:catAx>
        <c:axId val="979616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Ferrovial New Regular" panose="02000506040000020003" pitchFamily="2" charset="-18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pl-PL" sz="2000" dirty="0">
                    <a:solidFill>
                      <a:schemeClr val="bg1"/>
                    </a:solidFill>
                    <a:latin typeface="Ferrovial New Regular" panose="02000506040000020003" pitchFamily="2" charset="-18"/>
                  </a:rPr>
                  <a:t>Transze</a:t>
                </a:r>
              </a:p>
            </c:rich>
          </c:tx>
          <c:layout>
            <c:manualLayout>
              <c:xMode val="edge"/>
              <c:yMode val="edge"/>
              <c:x val="0.4923378407449216"/>
              <c:y val="0.8737687033080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Ferrovial New Regular" panose="02000506040000020003" pitchFamily="2" charset="-18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pl-PL"/>
          </a:p>
        </c:txPr>
        <c:crossAx val="979612336"/>
        <c:crosses val="autoZero"/>
        <c:auto val="1"/>
        <c:lblAlgn val="ctr"/>
        <c:lblOffset val="100"/>
        <c:noMultiLvlLbl val="0"/>
      </c:catAx>
      <c:valAx>
        <c:axId val="979612336"/>
        <c:scaling>
          <c:orientation val="minMax"/>
        </c:scaling>
        <c:delete val="1"/>
        <c:axPos val="l"/>
        <c:numFmt formatCode="0.0" sourceLinked="0"/>
        <c:majorTickMark val="none"/>
        <c:minorTickMark val="none"/>
        <c:tickLblPos val="nextTo"/>
        <c:crossAx val="97961627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38400499868543275"/>
          <c:y val="0.11914021636497384"/>
          <c:w val="0.30168527252662147"/>
          <c:h val="0.196248168997948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bg1"/>
              </a:solidFill>
              <a:latin typeface="Ferrovial New Regular" panose="02000506040000020003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50">
          <a:solidFill>
            <a:srgbClr val="33333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pl-P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1298">
                  <a:srgbClr val="FFFA0B"/>
                </a:gs>
                <a:gs pos="11003">
                  <a:srgbClr val="F5D805"/>
                </a:gs>
                <a:gs pos="26097">
                  <a:srgbClr val="EBB700"/>
                </a:gs>
                <a:gs pos="42259">
                  <a:srgbClr val="DBAA00"/>
                </a:gs>
                <a:gs pos="48788">
                  <a:srgbClr val="CA9E00"/>
                </a:gs>
                <a:gs pos="89034">
                  <a:srgbClr val="7F6300"/>
                </a:gs>
                <a:gs pos="100000">
                  <a:srgbClr val="8F6F24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'Sprzedaż mieszkań'!$B$3:$B$10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YTD 2022</c:v>
                </c:pt>
              </c:strCache>
            </c:strRef>
          </c:cat>
          <c:val>
            <c:numRef>
              <c:f>'Sprzedaż mieszkań'!$C$3:$C$10</c:f>
              <c:numCache>
                <c:formatCode>General</c:formatCode>
                <c:ptCount val="8"/>
                <c:pt idx="0">
                  <c:v>51.8</c:v>
                </c:pt>
                <c:pt idx="1">
                  <c:v>62</c:v>
                </c:pt>
                <c:pt idx="2">
                  <c:v>72.8</c:v>
                </c:pt>
                <c:pt idx="3">
                  <c:v>64.900000000000006</c:v>
                </c:pt>
                <c:pt idx="4">
                  <c:v>65.400000000000006</c:v>
                </c:pt>
                <c:pt idx="5">
                  <c:v>53.1</c:v>
                </c:pt>
                <c:pt idx="6">
                  <c:v>69</c:v>
                </c:pt>
                <c:pt idx="7">
                  <c:v>35.200000000000003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A2-674B-8AD7-D104A8C93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760958344"/>
        <c:axId val="760952768"/>
      </c:barChart>
      <c:catAx>
        <c:axId val="76095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60952768"/>
        <c:crosses val="autoZero"/>
        <c:auto val="1"/>
        <c:lblAlgn val="ctr"/>
        <c:lblOffset val="100"/>
        <c:noMultiLvlLbl val="0"/>
      </c:catAx>
      <c:valAx>
        <c:axId val="760952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60958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pl-P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9285274201158378E-2"/>
          <c:y val="3.8158952885855392E-2"/>
          <c:w val="0.9298067557419345"/>
          <c:h val="0.7631914004380026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03-E049-A795-34C7C296329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03-E049-A795-34C7C2963292}"/>
                </c:ext>
              </c:extLst>
            </c:dLbl>
            <c:dLbl>
              <c:idx val="5"/>
              <c:layout>
                <c:manualLayout>
                  <c:x val="-5.2045637316354081E-2"/>
                  <c:y val="-7.3861968515603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94-E241-AA01-F38C895C2147}"/>
                </c:ext>
              </c:extLst>
            </c:dLbl>
            <c:dLbl>
              <c:idx val="7"/>
              <c:layout>
                <c:manualLayout>
                  <c:x val="-1.3061307652883523E-2"/>
                  <c:y val="-7.63980051974773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94-E241-AA01-F38C895C2147}"/>
                </c:ext>
              </c:extLst>
            </c:dLbl>
            <c:dLbl>
              <c:idx val="8"/>
              <c:layout>
                <c:manualLayout>
                  <c:x val="-2.1407558517733925E-3"/>
                  <c:y val="-8.400611524309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94-E241-AA01-F38C895C214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03-E049-A795-34C7C296329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03-E049-A795-34C7C296329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03-E049-A795-34C7C2963292}"/>
                </c:ext>
              </c:extLst>
            </c:dLbl>
            <c:dLbl>
              <c:idx val="13"/>
              <c:layout>
                <c:manualLayout>
                  <c:x val="-3.1829173261665698E-2"/>
                  <c:y val="-7.63980051974773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94-E241-AA01-F38C895C2147}"/>
                </c:ext>
              </c:extLst>
            </c:dLbl>
            <c:dLbl>
              <c:idx val="14"/>
              <c:layout>
                <c:manualLayout>
                  <c:x val="-3.9233613468973118E-2"/>
                  <c:y val="-7.639800519747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94-E241-AA01-F38C895C2147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03-E049-A795-34C7C2963292}"/>
                </c:ext>
              </c:extLst>
            </c:dLbl>
            <c:dLbl>
              <c:idx val="16"/>
              <c:layout>
                <c:manualLayout>
                  <c:x val="-6.1007293144547572E-2"/>
                  <c:y val="-6.87898951518566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94-E241-AA01-F38C895C2147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03-E049-A795-34C7C296329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03-E049-A795-34C7C296329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03-E049-A795-34C7C296329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03-E049-A795-34C7C2963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New_charts!$A$46:$A$70</c:f>
              <c:strCache>
                <c:ptCount val="2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I 2020</c:v>
                </c:pt>
                <c:pt idx="9">
                  <c:v>III 2020 </c:v>
                </c:pt>
                <c:pt idx="10">
                  <c:v>VI 2020</c:v>
                </c:pt>
                <c:pt idx="11">
                  <c:v>IX 2020</c:v>
                </c:pt>
                <c:pt idx="12">
                  <c:v>XII 2020</c:v>
                </c:pt>
                <c:pt idx="13">
                  <c:v>III 2021 </c:v>
                </c:pt>
                <c:pt idx="14">
                  <c:v>VI 2021</c:v>
                </c:pt>
                <c:pt idx="15">
                  <c:v>IX  2021</c:v>
                </c:pt>
                <c:pt idx="16">
                  <c:v>XII 2021</c:v>
                </c:pt>
                <c:pt idx="17">
                  <c:v>III 2022</c:v>
                </c:pt>
                <c:pt idx="18">
                  <c:v>VI 2022</c:v>
                </c:pt>
                <c:pt idx="19">
                  <c:v>VII 2022</c:v>
                </c:pt>
                <c:pt idx="20">
                  <c:v>VIII 2022</c:v>
                </c:pt>
                <c:pt idx="21">
                  <c:v>IX 2022</c:v>
                </c:pt>
                <c:pt idx="22">
                  <c:v>X 2022</c:v>
                </c:pt>
                <c:pt idx="23">
                  <c:v>XI 2022</c:v>
                </c:pt>
                <c:pt idx="24">
                  <c:v>XII 2022</c:v>
                </c:pt>
              </c:strCache>
            </c:strRef>
          </c:cat>
          <c:val>
            <c:numRef>
              <c:f>New_charts!$B$46:$B$70</c:f>
              <c:numCache>
                <c:formatCode>General</c:formatCode>
                <c:ptCount val="25"/>
                <c:pt idx="0">
                  <c:v>2.4</c:v>
                </c:pt>
                <c:pt idx="1">
                  <c:v>2.8</c:v>
                </c:pt>
                <c:pt idx="2">
                  <c:v>3</c:v>
                </c:pt>
                <c:pt idx="3">
                  <c:v>3.2</c:v>
                </c:pt>
                <c:pt idx="4">
                  <c:v>3.2</c:v>
                </c:pt>
                <c:pt idx="5">
                  <c:v>4.8</c:v>
                </c:pt>
                <c:pt idx="6">
                  <c:v>7.1</c:v>
                </c:pt>
                <c:pt idx="7">
                  <c:v>4</c:v>
                </c:pt>
                <c:pt idx="8">
                  <c:v>3.6</c:v>
                </c:pt>
                <c:pt idx="9">
                  <c:v>3.5</c:v>
                </c:pt>
                <c:pt idx="10">
                  <c:v>4.3</c:v>
                </c:pt>
                <c:pt idx="11">
                  <c:v>4.2</c:v>
                </c:pt>
                <c:pt idx="12">
                  <c:v>3.6</c:v>
                </c:pt>
                <c:pt idx="13">
                  <c:v>4</c:v>
                </c:pt>
                <c:pt idx="14">
                  <c:v>7.4</c:v>
                </c:pt>
                <c:pt idx="15">
                  <c:v>10.1</c:v>
                </c:pt>
                <c:pt idx="16">
                  <c:v>11.2</c:v>
                </c:pt>
                <c:pt idx="17">
                  <c:v>15.5</c:v>
                </c:pt>
                <c:pt idx="18">
                  <c:v>16.899999999999999</c:v>
                </c:pt>
                <c:pt idx="19">
                  <c:v>16.2</c:v>
                </c:pt>
                <c:pt idx="20">
                  <c:v>15.5</c:v>
                </c:pt>
                <c:pt idx="21">
                  <c:v>14.8</c:v>
                </c:pt>
                <c:pt idx="22">
                  <c:v>14.2</c:v>
                </c:pt>
                <c:pt idx="23">
                  <c:v>12.7</c:v>
                </c:pt>
                <c:pt idx="24">
                  <c:v>12.3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603-E049-A795-34C7C2963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082616"/>
        <c:axId val="671083928"/>
      </c:lineChart>
      <c:catAx>
        <c:axId val="6710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671083928"/>
        <c:crosses val="autoZero"/>
        <c:auto val="1"/>
        <c:lblAlgn val="ctr"/>
        <c:lblOffset val="100"/>
        <c:tickLblSkip val="3"/>
        <c:noMultiLvlLbl val="0"/>
      </c:catAx>
      <c:valAx>
        <c:axId val="671083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108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7474172263696405E-2"/>
          <c:y val="3.8310566859893196E-2"/>
          <c:w val="0.9298067557419345"/>
          <c:h val="0.7631914004380026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83-DF4B-B87C-914C29E310C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83-DF4B-B87C-914C29E310C3}"/>
                </c:ext>
              </c:extLst>
            </c:dLbl>
            <c:dLbl>
              <c:idx val="4"/>
              <c:layout>
                <c:manualLayout>
                  <c:x val="-5.1816944490700297E-2"/>
                  <c:y val="-8.5413373697323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8F-0745-85FE-E2653BB12033}"/>
                </c:ext>
              </c:extLst>
            </c:dLbl>
            <c:dLbl>
              <c:idx val="5"/>
              <c:layout>
                <c:manualLayout>
                  <c:x val="-6.6043639726849415E-2"/>
                  <c:y val="-5.70603495235798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8F-0745-85FE-E2653BB1203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83-DF4B-B87C-914C29E310C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83-DF4B-B87C-914C29E310C3}"/>
                </c:ext>
              </c:extLst>
            </c:dLbl>
            <c:dLbl>
              <c:idx val="10"/>
              <c:layout>
                <c:manualLayout>
                  <c:x val="-4.8709251584970741E-2"/>
                  <c:y val="2.23281181629026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8F-0745-85FE-E2653BB1203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83-DF4B-B87C-914C29E310C3}"/>
                </c:ext>
              </c:extLst>
            </c:dLbl>
            <c:dLbl>
              <c:idx val="13"/>
              <c:layout>
                <c:manualLayout>
                  <c:x val="-3.3982205183725619E-2"/>
                  <c:y val="-8.8248676114698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8F-0745-85FE-E2653BB1203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83-DF4B-B87C-914C29E310C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83-DF4B-B87C-914C29E310C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83-DF4B-B87C-914C29E310C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083-DF4B-B87C-914C29E310C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83-DF4B-B87C-914C29E310C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83-DF4B-B87C-914C29E31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Ferrovial New Bold" panose="02000806040000020003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New_charts!$A$11:$A$35</c:f>
              <c:strCache>
                <c:ptCount val="2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I 2020</c:v>
                </c:pt>
                <c:pt idx="9">
                  <c:v>III 2020 </c:v>
                </c:pt>
                <c:pt idx="10">
                  <c:v>VI 2020</c:v>
                </c:pt>
                <c:pt idx="11">
                  <c:v>IX 2020</c:v>
                </c:pt>
                <c:pt idx="12">
                  <c:v>XII 2020</c:v>
                </c:pt>
                <c:pt idx="13">
                  <c:v>III 2021 </c:v>
                </c:pt>
                <c:pt idx="14">
                  <c:v>VI 2021</c:v>
                </c:pt>
                <c:pt idx="15">
                  <c:v>IX  2021</c:v>
                </c:pt>
                <c:pt idx="16">
                  <c:v>XII 2021</c:v>
                </c:pt>
                <c:pt idx="17">
                  <c:v>III 2022</c:v>
                </c:pt>
                <c:pt idx="18">
                  <c:v>VI 2022</c:v>
                </c:pt>
                <c:pt idx="19">
                  <c:v>VII 2022</c:v>
                </c:pt>
                <c:pt idx="20">
                  <c:v>VIII 2022</c:v>
                </c:pt>
                <c:pt idx="21">
                  <c:v>IX 2022</c:v>
                </c:pt>
                <c:pt idx="22">
                  <c:v>X 2022</c:v>
                </c:pt>
                <c:pt idx="23">
                  <c:v>XI 2022</c:v>
                </c:pt>
                <c:pt idx="24">
                  <c:v>XII 2022</c:v>
                </c:pt>
              </c:strCache>
            </c:strRef>
          </c:cat>
          <c:val>
            <c:numRef>
              <c:f>New_charts!$R$11:$R$35</c:f>
              <c:numCache>
                <c:formatCode>General</c:formatCode>
                <c:ptCount val="25"/>
                <c:pt idx="0">
                  <c:v>14.8</c:v>
                </c:pt>
                <c:pt idx="1">
                  <c:v>15.4</c:v>
                </c:pt>
                <c:pt idx="2">
                  <c:v>17.5</c:v>
                </c:pt>
                <c:pt idx="3">
                  <c:v>21.5</c:v>
                </c:pt>
                <c:pt idx="4">
                  <c:v>27.2</c:v>
                </c:pt>
                <c:pt idx="5">
                  <c:v>44.1</c:v>
                </c:pt>
                <c:pt idx="6">
                  <c:v>50.6</c:v>
                </c:pt>
                <c:pt idx="7">
                  <c:v>45.6</c:v>
                </c:pt>
                <c:pt idx="8">
                  <c:v>49.2</c:v>
                </c:pt>
                <c:pt idx="9">
                  <c:v>46.8</c:v>
                </c:pt>
                <c:pt idx="10">
                  <c:v>30</c:v>
                </c:pt>
                <c:pt idx="11">
                  <c:v>35.299999999999997</c:v>
                </c:pt>
                <c:pt idx="12">
                  <c:v>33.799999999999997</c:v>
                </c:pt>
                <c:pt idx="13">
                  <c:v>32.1</c:v>
                </c:pt>
                <c:pt idx="14">
                  <c:v>36.9</c:v>
                </c:pt>
                <c:pt idx="15">
                  <c:v>42.9</c:v>
                </c:pt>
                <c:pt idx="16">
                  <c:v>41.9</c:v>
                </c:pt>
                <c:pt idx="17">
                  <c:v>40.6</c:v>
                </c:pt>
                <c:pt idx="18">
                  <c:v>41.2</c:v>
                </c:pt>
                <c:pt idx="19">
                  <c:v>39.799999999999997</c:v>
                </c:pt>
                <c:pt idx="20">
                  <c:v>40.799999999999997</c:v>
                </c:pt>
                <c:pt idx="21">
                  <c:v>41</c:v>
                </c:pt>
                <c:pt idx="22">
                  <c:v>38.1</c:v>
                </c:pt>
                <c:pt idx="23">
                  <c:v>38.200000000000003</c:v>
                </c:pt>
                <c:pt idx="24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083-DF4B-B87C-914C29E31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082616"/>
        <c:axId val="671083928"/>
      </c:lineChart>
      <c:catAx>
        <c:axId val="6710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bg1"/>
                </a:solidFill>
                <a:latin typeface="Ferrovial New Regular" panose="02000506040000020003" pitchFamily="2" charset="-18"/>
                <a:ea typeface="+mn-ea"/>
                <a:cs typeface="+mn-cs"/>
              </a:defRPr>
            </a:pPr>
            <a:endParaRPr lang="pl-PL"/>
          </a:p>
        </c:txPr>
        <c:crossAx val="671083928"/>
        <c:crosses val="autoZero"/>
        <c:auto val="1"/>
        <c:lblAlgn val="ctr"/>
        <c:lblOffset val="100"/>
        <c:tickLblSkip val="3"/>
        <c:noMultiLvlLbl val="0"/>
      </c:catAx>
      <c:valAx>
        <c:axId val="671083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108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0.06556</cdr:x>
      <cdr:y>0.24362</cdr:y>
    </cdr:from>
    <cdr:to>
      <cdr:x>0.17756</cdr:x>
      <cdr:y>0.37142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7E9CB49B-7046-40E6-86D1-02850DB140F5}"/>
            </a:ext>
          </a:extLst>
        </cdr:cNvPr>
        <cdr:cNvSpPr txBox="1"/>
      </cdr:nvSpPr>
      <cdr:spPr>
        <a:xfrm xmlns:a="http://schemas.openxmlformats.org/drawingml/2006/main">
          <a:off x="846381" y="1254457"/>
          <a:ext cx="1445914" cy="65807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EAB400"/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l-PL" sz="26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rPr>
            <a:t>%</a:t>
          </a:r>
          <a:r>
            <a:rPr lang="pl-PL" sz="2600" baseline="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rPr>
            <a:t> EBIT</a:t>
          </a:r>
          <a:endParaRPr lang="pl-PL" sz="2600" dirty="0">
            <a:solidFill>
              <a:schemeClr val="bg1"/>
            </a:solidFill>
            <a:latin typeface="Ferrovial New Regular" panose="02000506040000020003" pitchFamily="2" charset="-18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0.09115</cdr:x>
      <cdr:y>0.40032</cdr:y>
    </cdr:from>
    <cdr:to>
      <cdr:x>0.22656</cdr:x>
      <cdr:y>0.48162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7E9CB49B-7046-40E6-86D1-02850DB140F5}"/>
            </a:ext>
          </a:extLst>
        </cdr:cNvPr>
        <cdr:cNvSpPr txBox="1"/>
      </cdr:nvSpPr>
      <cdr:spPr>
        <a:xfrm xmlns:a="http://schemas.openxmlformats.org/drawingml/2006/main">
          <a:off x="1197236" y="2572186"/>
          <a:ext cx="1778504" cy="5223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EBBB00"/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r>
            <a:rPr lang="pl-PL" sz="26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rPr>
            <a:t> %</a:t>
          </a:r>
          <a:r>
            <a:rPr lang="pl-PL" sz="2600" baseline="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rPr>
            <a:t> EBITDA</a:t>
          </a:r>
          <a:endParaRPr lang="pl-PL" sz="2600" dirty="0">
            <a:solidFill>
              <a:schemeClr val="bg1"/>
            </a:solidFill>
            <a:latin typeface="Ferrovial New Regular" panose="02000506040000020003" pitchFamily="2" charset="-18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0.48743</cdr:x>
      <cdr:y>0</cdr:y>
    </cdr:from>
    <cdr:to>
      <cdr:x>1</cdr:x>
      <cdr:y>0.20481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057951" y="-3355910"/>
          <a:ext cx="6370401" cy="9102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CB725AEC-2BD8-4C56-87D2-071DD2B61C15}" type="TxLink">
            <a:rPr lang="en-US" sz="3400" kern="1200" smtClean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rPr>
            <a:pPr marL="0" indent="0" algn="ctr"/>
            <a:t>∑ '15-'22 = 91,7 bn PLN</a:t>
          </a:fld>
          <a:endParaRPr lang="pl-PL" sz="3400" kern="1200" dirty="0">
            <a:solidFill>
              <a:schemeClr val="bg1"/>
            </a:solidFill>
            <a:latin typeface="Ferrovial New Bold" panose="02000806040000020003" pitchFamily="2" charset="-18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0.52819</cdr:x>
      <cdr:y>0</cdr:y>
    </cdr:from>
    <cdr:to>
      <cdr:x>0.99092</cdr:x>
      <cdr:y>0.18966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690538" y="-3010929"/>
          <a:ext cx="5861511" cy="7960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3B9FBA07-8BFE-4879-9829-9A995B2A0DF4}" type="TxLink">
            <a:rPr lang="en-US" sz="3400" kern="120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rPr>
            <a:pPr marL="0" indent="0" algn="ctr"/>
            <a:t>∑ '15-'22 = 60,0 bn PLN</a:t>
          </a:fld>
          <a:endParaRPr lang="pl-PL" sz="3400" kern="1200" dirty="0">
            <a:solidFill>
              <a:schemeClr val="bg1"/>
            </a:solidFill>
            <a:latin typeface="Ferrovial New Bold" panose="02000806040000020003" pitchFamily="2" charset="-18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0.73619</cdr:x>
      <cdr:y>0.12901</cdr:y>
    </cdr:from>
    <cdr:to>
      <cdr:x>0.81659</cdr:x>
      <cdr:y>0.23737</cdr:y>
    </cdr:to>
    <cdr:sp macro="" textlink="">
      <cdr:nvSpPr>
        <cdr:cNvPr id="2" name="object 7">
          <a:extLst xmlns:a="http://schemas.openxmlformats.org/drawingml/2006/main">
            <a:ext uri="{FF2B5EF4-FFF2-40B4-BE49-F238E27FC236}">
              <a16:creationId xmlns:a16="http://schemas.microsoft.com/office/drawing/2014/main" id="{4C2E2D1D-D84D-8371-CD31-198A33D5F97C}"/>
            </a:ext>
          </a:extLst>
        </cdr:cNvPr>
        <cdr:cNvSpPr txBox="1"/>
      </cdr:nvSpPr>
      <cdr:spPr>
        <a:xfrm xmlns:a="http://schemas.openxmlformats.org/drawingml/2006/main">
          <a:off x="9742624" y="454964"/>
          <a:ext cx="1064014" cy="382156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F0C344"/>
          </a:solidFill>
        </a:ln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2700" algn="ctr">
            <a:lnSpc>
              <a:spcPct val="100000"/>
            </a:lnSpc>
            <a:spcBef>
              <a:spcPts val="100"/>
            </a:spcBef>
          </a:pPr>
          <a:r>
            <a:rPr lang="pl-PL" sz="2400" b="1" spc="5" dirty="0">
              <a:solidFill>
                <a:schemeClr val="bg1"/>
              </a:solidFill>
              <a:latin typeface="Ferrovial New Regular" panose="02000506040000020003" pitchFamily="2" charset="-18"/>
              <a:cs typeface="Calibri"/>
            </a:rPr>
            <a:t>24,1</a:t>
          </a:r>
          <a:endParaRPr lang="en-US" sz="2400" dirty="0">
            <a:solidFill>
              <a:schemeClr val="bg1"/>
            </a:solidFill>
            <a:latin typeface="Ferrovial New Regular" panose="02000506040000020003" pitchFamily="2" charset="-18"/>
            <a:cs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847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5552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90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174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717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1555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4680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8416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9415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najważniejsze kontrakty (bez Pyskowice i DK) – opisać jako pozostałe </a:t>
            </a:r>
          </a:p>
        </p:txBody>
      </p:sp>
    </p:spTree>
    <p:extLst>
      <p:ext uri="{BB962C8B-B14F-4D97-AF65-F5344CB8AC3E}">
        <p14:creationId xmlns:p14="http://schemas.microsoft.com/office/powerpoint/2010/main" val="950481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283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7506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8222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6007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Inwestycja w tabor kolejowy – osobny slajd ; wartości po latach, plany na przyszłość / dodatkowy słupek o podpisanych kontraktach na pierwszym wykresie</a:t>
            </a:r>
          </a:p>
        </p:txBody>
      </p:sp>
    </p:spTree>
    <p:extLst>
      <p:ext uri="{BB962C8B-B14F-4D97-AF65-F5344CB8AC3E}">
        <p14:creationId xmlns:p14="http://schemas.microsoft.com/office/powerpoint/2010/main" val="366897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374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Komponent kolejowy z logiem CPK </a:t>
            </a:r>
          </a:p>
        </p:txBody>
      </p:sp>
    </p:spTree>
    <p:extLst>
      <p:ext uri="{BB962C8B-B14F-4D97-AF65-F5344CB8AC3E}">
        <p14:creationId xmlns:p14="http://schemas.microsoft.com/office/powerpoint/2010/main" val="2555167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OZE po </a:t>
            </a:r>
            <a:r>
              <a:rPr lang="pl-PL" dirty="0" err="1"/>
              <a:t>FBSerwisie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6021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9055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6024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4732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886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69766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8162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 koniec slajd 2023 – dalsza dywersyfikacja, projekty OZE, ekspansja zagraniczna, utrzymanie pozycji na rynku polskim, podtrzymanie strategii FBS </a:t>
            </a:r>
          </a:p>
        </p:txBody>
      </p:sp>
    </p:spTree>
    <p:extLst>
      <p:ext uri="{BB962C8B-B14F-4D97-AF65-F5344CB8AC3E}">
        <p14:creationId xmlns:p14="http://schemas.microsoft.com/office/powerpoint/2010/main" val="3330553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91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395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939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5111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9896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176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673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wokado i limonki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Tytuł prezentacji</a:t>
            </a:r>
          </a:p>
        </p:txBody>
      </p:sp>
      <p:sp>
        <p:nvSpPr>
          <p:cNvPr id="23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i data</a:t>
            </a:r>
          </a:p>
        </p:txBody>
      </p:sp>
      <p:sp>
        <p:nvSpPr>
          <p:cNvPr id="24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Informacje dotyczące faktu</a:t>
            </a:r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Uznanie autorstwa</a:t>
            </a:r>
          </a:p>
        </p:txBody>
      </p:sp>
      <p:sp>
        <p:nvSpPr>
          <p:cNvPr id="116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iska sałatki ze smażonym ryżem, gotowanymi jajkami i pałeczkami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iska z ciasteczkami z łososia, sałatką i hummusem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Miska z makaronem pappardelle, masłem pietruszkowym, prażonymi orzechami oraz tartym parmezanem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iska sałatki ze smażonym ryżem, gotowanymi jajkami i pałeczkami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iska z ciasteczkami z łososia, sałatką i hummusem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4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slajdu</a:t>
            </a:r>
          </a:p>
        </p:txBody>
      </p:sp>
      <p:sp>
        <p:nvSpPr>
          <p:cNvPr id="44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slajdu</a:t>
            </a:r>
          </a:p>
        </p:txBody>
      </p:sp>
      <p:sp>
        <p:nvSpPr>
          <p:cNvPr id="61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Miska z makaronem pappardelle, masłem pietruszkowym, prażonymi orzechami oraz tartym parmezanem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tif"/><Relationship Id="rId7" Type="http://schemas.openxmlformats.org/officeDocument/2006/relationships/image" Target="../media/image5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6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t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chart" Target="../charts/chart3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7" Type="http://schemas.openxmlformats.org/officeDocument/2006/relationships/image" Target="../media/image20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6.t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tif"/><Relationship Id="rId7" Type="http://schemas.openxmlformats.org/officeDocument/2006/relationships/chart" Target="../charts/chart4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44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9.xml"/><Relationship Id="rId3" Type="http://schemas.openxmlformats.org/officeDocument/2006/relationships/image" Target="../media/image1.tif"/><Relationship Id="rId7" Type="http://schemas.openxmlformats.org/officeDocument/2006/relationships/chart" Target="../charts/chart4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47.xml"/><Relationship Id="rId5" Type="http://schemas.openxmlformats.org/officeDocument/2006/relationships/chart" Target="../charts/chart46.xml"/><Relationship Id="rId4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50.xml"/><Relationship Id="rId4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7" Type="http://schemas.openxmlformats.org/officeDocument/2006/relationships/image" Target="../media/image24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tif"/><Relationship Id="rId5" Type="http://schemas.openxmlformats.org/officeDocument/2006/relationships/image" Target="../media/image3.tif"/><Relationship Id="rId4" Type="http://schemas.openxmlformats.org/officeDocument/2006/relationships/image" Target="../media/image6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chart" Target="../charts/chart5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chart" Target="../charts/char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58.xml"/><Relationship Id="rId4" Type="http://schemas.openxmlformats.org/officeDocument/2006/relationships/chart" Target="../charts/char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60.xml"/><Relationship Id="rId4" Type="http://schemas.openxmlformats.org/officeDocument/2006/relationships/chart" Target="../charts/chart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chart" Target="../charts/chart62.xml"/><Relationship Id="rId4" Type="http://schemas.openxmlformats.org/officeDocument/2006/relationships/chart" Target="../charts/chart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chart" Target="../charts/chart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image" Target="../media/image1.tif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19" Type="http://schemas.openxmlformats.org/officeDocument/2006/relationships/image" Target="../media/image53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8.xml"/><Relationship Id="rId3" Type="http://schemas.openxmlformats.org/officeDocument/2006/relationships/image" Target="../media/image1.tif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chart" Target="../charts/chart67.xml"/><Relationship Id="rId4" Type="http://schemas.openxmlformats.org/officeDocument/2006/relationships/chart" Target="../charts/char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7" Type="http://schemas.openxmlformats.org/officeDocument/2006/relationships/image" Target="../media/image56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6.t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tif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tif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jpg"/><Relationship Id="rId5" Type="http://schemas.openxmlformats.org/officeDocument/2006/relationships/image" Target="../media/image58.pn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1.tif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JI_03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/>
          <a:stretch/>
        </p:blipFill>
        <p:spPr>
          <a:xfrm>
            <a:off x="-202532" y="-121423"/>
            <a:ext cx="16184543" cy="1395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BX GRADIENT.001.tiff" descr="BX GRADIENT.001.tiff"/>
          <p:cNvPicPr>
            <a:picLocks/>
          </p:cNvPicPr>
          <p:nvPr/>
        </p:nvPicPr>
        <p:blipFill>
          <a:blip r:embed="rId2"/>
          <a:srcRect l="38607" r="13469"/>
          <a:stretch>
            <a:fillRect/>
          </a:stretch>
        </p:blipFill>
        <p:spPr>
          <a:xfrm>
            <a:off x="10579834" y="-55130"/>
            <a:ext cx="10804356" cy="13826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600" extrusionOk="0">
                <a:moveTo>
                  <a:pt x="8692" y="0"/>
                </a:moveTo>
                <a:cubicBezTo>
                  <a:pt x="3657" y="1614"/>
                  <a:pt x="198" y="5693"/>
                  <a:pt x="8" y="10370"/>
                </a:cubicBezTo>
                <a:cubicBezTo>
                  <a:pt x="-195" y="15358"/>
                  <a:pt x="3336" y="19861"/>
                  <a:pt x="8701" y="21600"/>
                </a:cubicBezTo>
                <a:lnTo>
                  <a:pt x="21405" y="21600"/>
                </a:lnTo>
                <a:lnTo>
                  <a:pt x="21343" y="0"/>
                </a:lnTo>
                <a:lnTo>
                  <a:pt x="869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4" name="Prezentacja Inwestorska…"/>
          <p:cNvSpPr txBox="1">
            <a:spLocks noGrp="1"/>
          </p:cNvSpPr>
          <p:nvPr>
            <p:ph type="title" idx="4294967295"/>
          </p:nvPr>
        </p:nvSpPr>
        <p:spPr>
          <a:xfrm>
            <a:off x="13598458" y="5789732"/>
            <a:ext cx="9108375" cy="4160940"/>
          </a:xfrm>
          <a:prstGeom prst="rect">
            <a:avLst/>
          </a:prstGeom>
        </p:spPr>
        <p:txBody>
          <a:bodyPr lIns="64722" tIns="64722" rIns="64722" bIns="64722" anchor="ctr">
            <a:normAutofit fontScale="90000"/>
          </a:bodyPr>
          <a:lstStyle/>
          <a:p>
            <a:pPr algn="r" defTabSz="3190431">
              <a:lnSpc>
                <a:spcPct val="140000"/>
              </a:lnSpc>
              <a:defRPr sz="8280" b="0" spc="-165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t>Prezentacja Inwestorska</a:t>
            </a:r>
          </a:p>
          <a:p>
            <a:pPr algn="r" defTabSz="3190431">
              <a:lnSpc>
                <a:spcPct val="140000"/>
              </a:lnSpc>
              <a:defRPr sz="8280" b="0" spc="-165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t>za rok 2022</a:t>
            </a:r>
          </a:p>
        </p:txBody>
      </p:sp>
      <p:sp>
        <p:nvSpPr>
          <p:cNvPr id="155" name="Kształt"/>
          <p:cNvSpPr/>
          <p:nvPr/>
        </p:nvSpPr>
        <p:spPr>
          <a:xfrm>
            <a:off x="14599928" y="3542144"/>
            <a:ext cx="7987318" cy="1718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6" name="Kształt"/>
          <p:cNvSpPr/>
          <p:nvPr/>
        </p:nvSpPr>
        <p:spPr>
          <a:xfrm>
            <a:off x="10497580" y="-189337"/>
            <a:ext cx="14089100" cy="14134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600" extrusionOk="0">
                <a:moveTo>
                  <a:pt x="7070" y="0"/>
                </a:moveTo>
                <a:cubicBezTo>
                  <a:pt x="2939" y="1746"/>
                  <a:pt x="187" y="5737"/>
                  <a:pt x="9" y="10238"/>
                </a:cubicBezTo>
                <a:cubicBezTo>
                  <a:pt x="-181" y="15039"/>
                  <a:pt x="2573" y="19468"/>
                  <a:pt x="6950" y="21399"/>
                </a:cubicBezTo>
                <a:lnTo>
                  <a:pt x="21353" y="21600"/>
                </a:lnTo>
                <a:lnTo>
                  <a:pt x="21419" y="4"/>
                </a:lnTo>
                <a:lnTo>
                  <a:pt x="7070" y="0"/>
                </a:lnTo>
                <a:close/>
              </a:path>
            </a:pathLst>
          </a:custGeom>
          <a:ln w="165100">
            <a:solidFill>
              <a:srgbClr val="F0C244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7" name="Kształt"/>
          <p:cNvSpPr/>
          <p:nvPr/>
        </p:nvSpPr>
        <p:spPr>
          <a:xfrm>
            <a:off x="11107114" y="-187519"/>
            <a:ext cx="14090986" cy="14131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3" h="21600" extrusionOk="0">
                <a:moveTo>
                  <a:pt x="8129" y="25"/>
                </a:moveTo>
                <a:cubicBezTo>
                  <a:pt x="3512" y="1294"/>
                  <a:pt x="234" y="5418"/>
                  <a:pt x="12" y="10236"/>
                </a:cubicBezTo>
                <a:cubicBezTo>
                  <a:pt x="-227" y="15433"/>
                  <a:pt x="3110" y="20114"/>
                  <a:pt x="8074" y="21543"/>
                </a:cubicBezTo>
                <a:lnTo>
                  <a:pt x="21308" y="21600"/>
                </a:lnTo>
                <a:lnTo>
                  <a:pt x="21373" y="0"/>
                </a:lnTo>
                <a:lnTo>
                  <a:pt x="8129" y="25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4820127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pc="40" dirty="0">
                <a:latin typeface="FERROVIALNEW-LIGHT" panose="02000506040000020003" pitchFamily="2" charset="0"/>
              </a:rPr>
              <a:t>Marże firm budowlanych według ich wielkości</a:t>
            </a:r>
            <a:endParaRPr lang="pl-PL" sz="6000" b="0" spc="-119" dirty="0">
              <a:solidFill>
                <a:srgbClr val="FFFFFF"/>
              </a:solidFill>
              <a:latin typeface="FERROVIALNEW-LIGHT" panose="02000506040000020003" pitchFamily="2" charset="0"/>
              <a:ea typeface="FerrovialNew-Light"/>
              <a:cs typeface="FerrovialNew-Light"/>
              <a:sym typeface="Ferrovial New Light"/>
            </a:endParaRP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toczenie makroekonomiczne">
            <a:extLst>
              <a:ext uri="{FF2B5EF4-FFF2-40B4-BE49-F238E27FC236}">
                <a16:creationId xmlns:a16="http://schemas.microsoft.com/office/drawing/2014/main" id="{534C1096-FB50-BD72-0FDB-0536C2F3280C}"/>
              </a:ext>
            </a:extLst>
          </p:cNvPr>
          <p:cNvSpPr txBox="1">
            <a:spLocks/>
          </p:cNvSpPr>
          <p:nvPr/>
        </p:nvSpPr>
        <p:spPr>
          <a:xfrm>
            <a:off x="1018587" y="1111221"/>
            <a:ext cx="1754155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5400" algn="l" defTabSz="1828800" hangingPunct="1">
              <a:spcBef>
                <a:spcPts val="200"/>
              </a:spcBef>
              <a:defRPr/>
            </a:pPr>
            <a:r>
              <a:rPr lang="pl-PL" sz="4000" b="0" spc="-30" dirty="0">
                <a:solidFill>
                  <a:schemeClr val="bg1"/>
                </a:solidFill>
                <a:latin typeface="FERROVIALNEW-LIGHT" panose="02000506040000020003" pitchFamily="2" charset="0"/>
              </a:rPr>
              <a:t>Na rynku wyrównuje się poziom marżowości pomiędzy GW a mniejszymi podmiotami</a:t>
            </a:r>
            <a:endParaRPr lang="pl-PL" sz="4000" b="0" spc="-20" dirty="0">
              <a:solidFill>
                <a:schemeClr val="bg1"/>
              </a:solidFill>
              <a:latin typeface="FERROVIALNEW-LIGHT" panose="02000506040000020003" pitchFamily="2" charset="0"/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81A5C451-6E8E-9FD5-61DE-62DA69C871DC}"/>
              </a:ext>
            </a:extLst>
          </p:cNvPr>
          <p:cNvGraphicFramePr>
            <a:graphicFrameLocks/>
          </p:cNvGraphicFramePr>
          <p:nvPr/>
        </p:nvGraphicFramePr>
        <p:xfrm>
          <a:off x="2286000" y="3352801"/>
          <a:ext cx="19812000" cy="9073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7DA9498A-C4F2-E86F-BBF2-912E6DC555EC}"/>
              </a:ext>
            </a:extLst>
          </p:cNvPr>
          <p:cNvCxnSpPr>
            <a:cxnSpLocks/>
          </p:cNvCxnSpPr>
          <p:nvPr/>
        </p:nvCxnSpPr>
        <p:spPr>
          <a:xfrm>
            <a:off x="18440400" y="3200401"/>
            <a:ext cx="0" cy="645781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4760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197" y="5020860"/>
            <a:ext cx="4960890" cy="299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911" y="3190611"/>
            <a:ext cx="5087889" cy="297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870" y="10403124"/>
            <a:ext cx="5874260" cy="298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371" y="8625232"/>
            <a:ext cx="5596234" cy="2996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1339" y="6889536"/>
            <a:ext cx="6146842" cy="2996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DJI_0373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t="111" r="5652" b="-111"/>
          <a:stretch/>
        </p:blipFill>
        <p:spPr>
          <a:xfrm>
            <a:off x="14139638" y="-198108"/>
            <a:ext cx="10889242" cy="14143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432" y="0"/>
                </a:moveTo>
                <a:cubicBezTo>
                  <a:pt x="4432" y="1351"/>
                  <a:pt x="227" y="5548"/>
                  <a:pt x="9" y="10404"/>
                </a:cubicBezTo>
                <a:cubicBezTo>
                  <a:pt x="-221" y="15504"/>
                  <a:pt x="3968" y="20087"/>
                  <a:pt x="10224" y="21600"/>
                </a:cubicBezTo>
                <a:lnTo>
                  <a:pt x="21379" y="21600"/>
                </a:lnTo>
                <a:lnTo>
                  <a:pt x="21379" y="28"/>
                </a:lnTo>
                <a:lnTo>
                  <a:pt x="10432" y="0"/>
                </a:lnTo>
                <a:close/>
              </a:path>
            </a:pathLst>
          </a:custGeom>
          <a:ln w="127000">
            <a:solidFill>
              <a:srgbClr val="ECBC43"/>
            </a:solidFill>
            <a:miter lim="400000"/>
          </a:ln>
        </p:spPr>
      </p:pic>
      <p:sp>
        <p:nvSpPr>
          <p:cNvPr id="174" name="Kształt"/>
          <p:cNvSpPr/>
          <p:nvPr/>
        </p:nvSpPr>
        <p:spPr>
          <a:xfrm>
            <a:off x="13000273" y="-837826"/>
            <a:ext cx="12803966" cy="1539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6" name="Dane makroekonomiczne &amp; rynek budowlany"/>
          <p:cNvSpPr txBox="1"/>
          <p:nvPr/>
        </p:nvSpPr>
        <p:spPr>
          <a:xfrm>
            <a:off x="890929" y="3730085"/>
            <a:ext cx="8193243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dirty="0"/>
              <a:t>Dane </a:t>
            </a:r>
            <a:r>
              <a:rPr dirty="0" err="1"/>
              <a:t>makroekonomiczne</a:t>
            </a:r>
            <a:endParaRPr dirty="0"/>
          </a:p>
        </p:txBody>
      </p:sp>
      <p:sp>
        <p:nvSpPr>
          <p:cNvPr id="177" name="Wyniki finansowe Grupy Budimex"/>
          <p:cNvSpPr txBox="1"/>
          <p:nvPr/>
        </p:nvSpPr>
        <p:spPr>
          <a:xfrm>
            <a:off x="814522" y="5574648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ECBC43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t>Wyniki finansowe Grupy Budimex</a:t>
            </a:r>
          </a:p>
        </p:txBody>
      </p:sp>
      <p:sp>
        <p:nvSpPr>
          <p:cNvPr id="178" name="FBSerwis &amp; Mostostal Kraków"/>
          <p:cNvSpPr txBox="1"/>
          <p:nvPr/>
        </p:nvSpPr>
        <p:spPr>
          <a:xfrm>
            <a:off x="-144417" y="741921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FBSerwis &amp; Mostostal Kraków</a:t>
            </a:r>
          </a:p>
        </p:txBody>
      </p:sp>
      <p:sp>
        <p:nvSpPr>
          <p:cNvPr id="179" name="Perspektywy rynkowe"/>
          <p:cNvSpPr txBox="1"/>
          <p:nvPr/>
        </p:nvSpPr>
        <p:spPr>
          <a:xfrm>
            <a:off x="814522" y="918596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lang="pl-PL" dirty="0"/>
              <a:t>Rynek i perspektywy</a:t>
            </a:r>
            <a:endParaRPr dirty="0"/>
          </a:p>
        </p:txBody>
      </p:sp>
      <p:sp>
        <p:nvSpPr>
          <p:cNvPr id="180" name="CSR"/>
          <p:cNvSpPr txBox="1"/>
          <p:nvPr/>
        </p:nvSpPr>
        <p:spPr>
          <a:xfrm>
            <a:off x="1455783" y="10952708"/>
            <a:ext cx="7628389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CSR</a:t>
            </a:r>
          </a:p>
        </p:txBody>
      </p:sp>
      <p:sp>
        <p:nvSpPr>
          <p:cNvPr id="181" name="Kształt"/>
          <p:cNvSpPr/>
          <p:nvPr/>
        </p:nvSpPr>
        <p:spPr>
          <a:xfrm>
            <a:off x="13849072" y="-505281"/>
            <a:ext cx="12250708" cy="1472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" name="Agenda">
            <a:extLst>
              <a:ext uri="{FF2B5EF4-FFF2-40B4-BE49-F238E27FC236}">
                <a16:creationId xmlns:a16="http://schemas.microsoft.com/office/drawing/2014/main" id="{CB63771D-17A8-1C4A-AD31-91799EBD252E}"/>
              </a:ext>
            </a:extLst>
          </p:cNvPr>
          <p:cNvSpPr txBox="1">
            <a:spLocks/>
          </p:cNvSpPr>
          <p:nvPr/>
        </p:nvSpPr>
        <p:spPr>
          <a:xfrm>
            <a:off x="1278709" y="1056132"/>
            <a:ext cx="5112887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346786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FFFFFF"/>
                </a:solidFill>
                <a:uFillTx/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 sz="12000" dirty="0"/>
              <a:t>Agenda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20437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dirty="0">
                <a:latin typeface="FERROVIALNEW-LIGHT" panose="02000506040000020003" pitchFamily="2" charset="0"/>
              </a:rPr>
              <a:t>Wyniki z działalności kontynuowanej</a:t>
            </a:r>
            <a:endParaRPr lang="pl-PL" sz="6000" b="0" spc="-119" dirty="0">
              <a:solidFill>
                <a:srgbClr val="FFFFFF"/>
              </a:solidFill>
              <a:latin typeface="FERROVIALNEW-LIGHT" panose="02000506040000020003" pitchFamily="2" charset="0"/>
              <a:ea typeface="FerrovialNew-Light"/>
              <a:cs typeface="FerrovialNew-Light"/>
              <a:sym typeface="Ferrovial New Light"/>
            </a:endParaRP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DA1B4D8-23B9-D62B-8126-EDDC57C63750}"/>
              </a:ext>
            </a:extLst>
          </p:cNvPr>
          <p:cNvSpPr txBox="1"/>
          <p:nvPr/>
        </p:nvSpPr>
        <p:spPr>
          <a:xfrm>
            <a:off x="3124581" y="3471502"/>
            <a:ext cx="1587500" cy="86703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9850" marR="10160" indent="-45720">
              <a:lnSpc>
                <a:spcPct val="101200"/>
              </a:lnSpc>
              <a:spcBef>
                <a:spcPts val="160"/>
              </a:spcBef>
            </a:pPr>
            <a:r>
              <a:rPr sz="2800" b="1" spc="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r</a:t>
            </a:r>
            <a:r>
              <a:rPr sz="2800" b="1" spc="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z</a:t>
            </a:r>
            <a:r>
              <a:rPr sz="2800" b="1" spc="-8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y</a:t>
            </a:r>
            <a:r>
              <a:rPr sz="2800" b="1" spc="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c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h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o</a:t>
            </a:r>
            <a:r>
              <a:rPr sz="2800" b="1" spc="-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d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y  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m</a:t>
            </a:r>
            <a:r>
              <a:rPr sz="2800" b="1" spc="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9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7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FCA3A43B-71A1-5451-96DE-FE84BF3EBDA5}"/>
              </a:ext>
            </a:extLst>
          </p:cNvPr>
          <p:cNvSpPr txBox="1"/>
          <p:nvPr/>
        </p:nvSpPr>
        <p:spPr>
          <a:xfrm>
            <a:off x="10983186" y="3442229"/>
            <a:ext cx="1497330" cy="88742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>
              <a:spcBef>
                <a:spcPts val="200"/>
              </a:spcBef>
            </a:pPr>
            <a:r>
              <a:rPr sz="2800" b="1" spc="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EBIT</a:t>
            </a:r>
            <a:r>
              <a:rPr lang="pl-PL" sz="2800" b="1" spc="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*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  <a:p>
            <a:pPr>
              <a:spcBef>
                <a:spcPts val="40"/>
              </a:spcBef>
            </a:pP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m</a:t>
            </a:r>
            <a:r>
              <a:rPr sz="2800" b="1" spc="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9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7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4E96BCA4-33B5-1256-8019-F99B8902E60D}"/>
              </a:ext>
            </a:extLst>
          </p:cNvPr>
          <p:cNvSpPr txBox="1"/>
          <p:nvPr/>
        </p:nvSpPr>
        <p:spPr>
          <a:xfrm>
            <a:off x="18633938" y="3462619"/>
            <a:ext cx="2084642" cy="86703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6040" marR="10160" indent="-41910">
              <a:lnSpc>
                <a:spcPct val="101200"/>
              </a:lnSpc>
              <a:spcBef>
                <a:spcPts val="160"/>
              </a:spcBef>
            </a:pPr>
            <a:r>
              <a:rPr sz="2800" b="1" spc="15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Z</a:t>
            </a:r>
            <a:r>
              <a:rPr sz="2800" b="1" spc="-5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y</a:t>
            </a:r>
            <a:r>
              <a:rPr sz="2800" b="1" spc="-7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s</a:t>
            </a:r>
            <a:r>
              <a:rPr sz="2800" b="1" spc="-8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k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-1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ne</a:t>
            </a:r>
            <a:r>
              <a:rPr sz="2800" b="1" spc="5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t</a:t>
            </a:r>
            <a:r>
              <a:rPr sz="2800" b="1" spc="-1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t</a:t>
            </a:r>
            <a:r>
              <a:rPr sz="2800" b="1" spc="-2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o</a:t>
            </a:r>
            <a:r>
              <a:rPr lang="pl-PL"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*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 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m</a:t>
            </a:r>
            <a:r>
              <a:rPr sz="2800" b="1" spc="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9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7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5A2A468-F885-BBA7-6761-0433486AFD06}"/>
              </a:ext>
            </a:extLst>
          </p:cNvPr>
          <p:cNvSpPr txBox="1"/>
          <p:nvPr/>
        </p:nvSpPr>
        <p:spPr>
          <a:xfrm>
            <a:off x="10027921" y="4511418"/>
            <a:ext cx="1644438" cy="461665"/>
          </a:xfrm>
          <a:prstGeom prst="rect">
            <a:avLst/>
          </a:prstGeom>
          <a:noFill/>
          <a:ln>
            <a:solidFill>
              <a:srgbClr val="F0C7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6,6% LFL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63E1A5C-724F-DD01-2CEC-4A7A0E32D2CC}"/>
              </a:ext>
            </a:extLst>
          </p:cNvPr>
          <p:cNvSpPr txBox="1"/>
          <p:nvPr/>
        </p:nvSpPr>
        <p:spPr>
          <a:xfrm>
            <a:off x="12192000" y="4511418"/>
            <a:ext cx="1066800" cy="461665"/>
          </a:xfrm>
          <a:prstGeom prst="rect">
            <a:avLst/>
          </a:prstGeom>
          <a:noFill/>
          <a:ln>
            <a:solidFill>
              <a:srgbClr val="F0C7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6,5%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A79E69D-817A-E85B-7138-42FFBE184BAC}"/>
              </a:ext>
            </a:extLst>
          </p:cNvPr>
          <p:cNvSpPr txBox="1"/>
          <p:nvPr/>
        </p:nvSpPr>
        <p:spPr>
          <a:xfrm>
            <a:off x="17744534" y="4513906"/>
            <a:ext cx="1768506" cy="461665"/>
          </a:xfrm>
          <a:prstGeom prst="rect">
            <a:avLst/>
          </a:prstGeom>
          <a:noFill/>
          <a:ln>
            <a:solidFill>
              <a:srgbClr val="F0C7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5,1% LFL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205ADA3-BFC9-909D-AA1D-C8C44CCCBBB9}"/>
              </a:ext>
            </a:extLst>
          </p:cNvPr>
          <p:cNvSpPr txBox="1"/>
          <p:nvPr/>
        </p:nvSpPr>
        <p:spPr>
          <a:xfrm>
            <a:off x="20115823" y="4511418"/>
            <a:ext cx="1171554" cy="461665"/>
          </a:xfrm>
          <a:prstGeom prst="rect">
            <a:avLst/>
          </a:prstGeom>
          <a:noFill/>
          <a:ln>
            <a:solidFill>
              <a:srgbClr val="F0C7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6,2%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B1CC80B-A969-1610-F425-E8DBAAE926D5}"/>
              </a:ext>
            </a:extLst>
          </p:cNvPr>
          <p:cNvSpPr txBox="1"/>
          <p:nvPr/>
        </p:nvSpPr>
        <p:spPr>
          <a:xfrm>
            <a:off x="14652375" y="12174691"/>
            <a:ext cx="1042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*Marża % z 2021 roku została oczyszczona o zysk związany z </a:t>
            </a:r>
            <a:r>
              <a:rPr lang="pl-PL" sz="2000" dirty="0" err="1">
                <a:solidFill>
                  <a:schemeClr val="bg1"/>
                </a:solidFill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Bx</a:t>
            </a:r>
            <a:r>
              <a:rPr lang="pl-PL" sz="2000" dirty="0">
                <a:solidFill>
                  <a:schemeClr val="bg1"/>
                </a:solidFill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Nieruchomości</a:t>
            </a:r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661D4157-1581-1E39-6AAA-E2FF0956FE46}"/>
              </a:ext>
            </a:extLst>
          </p:cNvPr>
          <p:cNvGraphicFramePr>
            <a:graphicFrameLocks/>
          </p:cNvGraphicFramePr>
          <p:nvPr/>
        </p:nvGraphicFramePr>
        <p:xfrm>
          <a:off x="1197194" y="4134080"/>
          <a:ext cx="5442274" cy="784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ED8F048-A6B4-5837-0568-7FBD2D5A1C31}"/>
              </a:ext>
            </a:extLst>
          </p:cNvPr>
          <p:cNvSpPr txBox="1"/>
          <p:nvPr/>
        </p:nvSpPr>
        <p:spPr>
          <a:xfrm>
            <a:off x="10422664" y="5246250"/>
            <a:ext cx="1162060" cy="461665"/>
          </a:xfrm>
          <a:prstGeom prst="rect">
            <a:avLst/>
          </a:prstGeom>
          <a:noFill/>
          <a:ln>
            <a:solidFill>
              <a:srgbClr val="F0C7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7,4%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1F962AE-835B-F0B4-ADB9-A5DB3F2E7476}"/>
              </a:ext>
            </a:extLst>
          </p:cNvPr>
          <p:cNvSpPr txBox="1"/>
          <p:nvPr/>
        </p:nvSpPr>
        <p:spPr>
          <a:xfrm>
            <a:off x="18262769" y="5293062"/>
            <a:ext cx="1162060" cy="461665"/>
          </a:xfrm>
          <a:prstGeom prst="rect">
            <a:avLst/>
          </a:prstGeom>
          <a:noFill/>
          <a:ln>
            <a:solidFill>
              <a:srgbClr val="F0C7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5,7%</a:t>
            </a:r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B72C5FBA-5B72-5CFB-AF88-EAB6583E3DBB}"/>
              </a:ext>
            </a:extLst>
          </p:cNvPr>
          <p:cNvGraphicFramePr>
            <a:graphicFrameLocks/>
          </p:cNvGraphicFramePr>
          <p:nvPr/>
        </p:nvGraphicFramePr>
        <p:xfrm>
          <a:off x="6456658" y="6224040"/>
          <a:ext cx="8884942" cy="586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7B217F2D-A820-965A-FE97-103D5FD3F0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400363"/>
              </p:ext>
            </p:extLst>
          </p:nvPr>
        </p:nvGraphicFramePr>
        <p:xfrm>
          <a:off x="14983172" y="6529329"/>
          <a:ext cx="7793982" cy="5340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7" name="Grafika 16" descr="Strzałka: prosta z wypełnieniem pełnym">
            <a:extLst>
              <a:ext uri="{FF2B5EF4-FFF2-40B4-BE49-F238E27FC236}">
                <a16:creationId xmlns:a16="http://schemas.microsoft.com/office/drawing/2014/main" id="{BF9CBC5F-94B2-5161-271C-56B41D343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863093">
            <a:off x="3390396" y="7000203"/>
            <a:ext cx="1055670" cy="1055670"/>
          </a:xfrm>
          <a:prstGeom prst="rect">
            <a:avLst/>
          </a:prstGeom>
        </p:spPr>
      </p:pic>
      <p:pic>
        <p:nvPicPr>
          <p:cNvPr id="18" name="Grafika 17" descr="Strzałka: prosta z wypełnieniem pełnym">
            <a:extLst>
              <a:ext uri="{FF2B5EF4-FFF2-40B4-BE49-F238E27FC236}">
                <a16:creationId xmlns:a16="http://schemas.microsoft.com/office/drawing/2014/main" id="{F05EA059-145F-A9DB-3425-C77D8DFBE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863093">
            <a:off x="11371096" y="8363378"/>
            <a:ext cx="1055670" cy="1055670"/>
          </a:xfrm>
          <a:prstGeom prst="rect">
            <a:avLst/>
          </a:prstGeom>
        </p:spPr>
      </p:pic>
      <p:pic>
        <p:nvPicPr>
          <p:cNvPr id="19" name="Grafika 18" descr="Strzałka: prosta z wypełnieniem pełnym">
            <a:extLst>
              <a:ext uri="{FF2B5EF4-FFF2-40B4-BE49-F238E27FC236}">
                <a16:creationId xmlns:a16="http://schemas.microsoft.com/office/drawing/2014/main" id="{BB7F8275-C322-537A-9C3C-2AE205646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863093">
            <a:off x="19470100" y="8307024"/>
            <a:ext cx="1055670" cy="1055670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C31411C-10F0-EC77-2553-0823BCF909D8}"/>
              </a:ext>
            </a:extLst>
          </p:cNvPr>
          <p:cNvSpPr txBox="1"/>
          <p:nvPr/>
        </p:nvSpPr>
        <p:spPr>
          <a:xfrm>
            <a:off x="3268848" y="6529329"/>
            <a:ext cx="14563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+8,9%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F353BFC-12CB-1C26-3F4C-9E0F19DEF2B2}"/>
              </a:ext>
            </a:extLst>
          </p:cNvPr>
          <p:cNvSpPr txBox="1"/>
          <p:nvPr/>
        </p:nvSpPr>
        <p:spPr>
          <a:xfrm>
            <a:off x="11343607" y="7852734"/>
            <a:ext cx="14563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+7,6%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4D6B389-A392-D7D3-D56A-2DDB505CB826}"/>
              </a:ext>
            </a:extLst>
          </p:cNvPr>
          <p:cNvSpPr txBox="1"/>
          <p:nvPr/>
        </p:nvSpPr>
        <p:spPr>
          <a:xfrm>
            <a:off x="19269778" y="7817541"/>
            <a:ext cx="14563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+32,1%</a:t>
            </a:r>
          </a:p>
        </p:txBody>
      </p:sp>
    </p:spTree>
    <p:extLst>
      <p:ext uri="{BB962C8B-B14F-4D97-AF65-F5344CB8AC3E}">
        <p14:creationId xmlns:p14="http://schemas.microsoft.com/office/powerpoint/2010/main" val="25051043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Wyniki finansowe według segmentów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Linia">
            <a:extLst>
              <a:ext uri="{FF2B5EF4-FFF2-40B4-BE49-F238E27FC236}">
                <a16:creationId xmlns:a16="http://schemas.microsoft.com/office/drawing/2014/main" id="{E15305B6-894C-9B3A-98DB-E43F811D9807}"/>
              </a:ext>
            </a:extLst>
          </p:cNvPr>
          <p:cNvSpPr/>
          <p:nvPr/>
        </p:nvSpPr>
        <p:spPr>
          <a:xfrm flipV="1">
            <a:off x="16100280" y="1110922"/>
            <a:ext cx="34483" cy="12081255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Koło">
            <a:extLst>
              <a:ext uri="{FF2B5EF4-FFF2-40B4-BE49-F238E27FC236}">
                <a16:creationId xmlns:a16="http://schemas.microsoft.com/office/drawing/2014/main" id="{6BF8438D-0102-F432-E533-9B61BD812E1E}"/>
              </a:ext>
            </a:extLst>
          </p:cNvPr>
          <p:cNvSpPr/>
          <p:nvPr/>
        </p:nvSpPr>
        <p:spPr>
          <a:xfrm>
            <a:off x="15707553" y="2295632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6" name="Koło">
            <a:extLst>
              <a:ext uri="{FF2B5EF4-FFF2-40B4-BE49-F238E27FC236}">
                <a16:creationId xmlns:a16="http://schemas.microsoft.com/office/drawing/2014/main" id="{A9710BA1-6F17-C0C7-8A59-040B123DD298}"/>
              </a:ext>
            </a:extLst>
          </p:cNvPr>
          <p:cNvSpPr/>
          <p:nvPr/>
        </p:nvSpPr>
        <p:spPr>
          <a:xfrm>
            <a:off x="15707553" y="8400253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EC01DD1D-7B78-7B5F-76D4-6B207E1927B0}"/>
              </a:ext>
            </a:extLst>
          </p:cNvPr>
          <p:cNvSpPr txBox="1"/>
          <p:nvPr/>
        </p:nvSpPr>
        <p:spPr>
          <a:xfrm>
            <a:off x="4095842" y="1935920"/>
            <a:ext cx="7344407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000" b="1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Segment </a:t>
            </a:r>
            <a:r>
              <a:rPr sz="4000" b="1" dirty="0" err="1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budowlany</a:t>
            </a:r>
            <a:endParaRPr sz="4000" dirty="0">
              <a:solidFill>
                <a:schemeClr val="bg1"/>
              </a:solidFill>
              <a:latin typeface="FERROVIALNEW-LIGHT" panose="02000506040000020003" pitchFamily="2" charset="0"/>
              <a:cs typeface="Calibri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900F4237-DBFE-5EF3-A151-E87E5ED8BA29}"/>
              </a:ext>
            </a:extLst>
          </p:cNvPr>
          <p:cNvSpPr txBox="1"/>
          <p:nvPr/>
        </p:nvSpPr>
        <p:spPr>
          <a:xfrm>
            <a:off x="4274349" y="7607898"/>
            <a:ext cx="7010398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000" b="1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Segment </a:t>
            </a:r>
            <a:r>
              <a:rPr sz="4000" b="1" dirty="0" err="1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usługowy</a:t>
            </a:r>
            <a:endParaRPr sz="4000" dirty="0">
              <a:solidFill>
                <a:schemeClr val="bg1"/>
              </a:solidFill>
              <a:latin typeface="FERROVIALNEW-LIGHT" panose="02000506040000020003" pitchFamily="2" charset="0"/>
              <a:cs typeface="Calibri"/>
            </a:endParaRPr>
          </a:p>
        </p:txBody>
      </p:sp>
      <p:graphicFrame>
        <p:nvGraphicFramePr>
          <p:cNvPr id="25" name="Wykres 24">
            <a:extLst>
              <a:ext uri="{FF2B5EF4-FFF2-40B4-BE49-F238E27FC236}">
                <a16:creationId xmlns:a16="http://schemas.microsoft.com/office/drawing/2014/main" id="{A177D24F-4D02-3722-9902-554A19C3CBCA}"/>
              </a:ext>
            </a:extLst>
          </p:cNvPr>
          <p:cNvGraphicFramePr>
            <a:graphicFrameLocks/>
          </p:cNvGraphicFramePr>
          <p:nvPr/>
        </p:nvGraphicFramePr>
        <p:xfrm>
          <a:off x="295523" y="3131792"/>
          <a:ext cx="7344408" cy="403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object 4">
            <a:extLst>
              <a:ext uri="{FF2B5EF4-FFF2-40B4-BE49-F238E27FC236}">
                <a16:creationId xmlns:a16="http://schemas.microsoft.com/office/drawing/2014/main" id="{78853449-178B-337B-3889-7C6574994021}"/>
              </a:ext>
            </a:extLst>
          </p:cNvPr>
          <p:cNvSpPr txBox="1"/>
          <p:nvPr/>
        </p:nvSpPr>
        <p:spPr>
          <a:xfrm>
            <a:off x="2429121" y="2864641"/>
            <a:ext cx="4338956" cy="4318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9850" marR="10160" indent="-45720">
              <a:lnSpc>
                <a:spcPct val="101200"/>
              </a:lnSpc>
              <a:spcBef>
                <a:spcPts val="160"/>
              </a:spcBef>
            </a:pPr>
            <a:r>
              <a:rPr sz="2800" b="1" spc="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r</a:t>
            </a:r>
            <a:r>
              <a:rPr sz="2800" b="1" spc="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z</a:t>
            </a:r>
            <a:r>
              <a:rPr sz="2800" b="1" spc="-8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y</a:t>
            </a:r>
            <a:r>
              <a:rPr sz="2800" b="1" spc="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c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h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o</a:t>
            </a:r>
            <a:r>
              <a:rPr sz="2800" b="1" spc="-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d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y  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m</a:t>
            </a:r>
            <a:r>
              <a:rPr sz="2800" b="1" spc="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9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7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C58CD81F-AFF3-7C3A-DF6A-91604D8ED2DA}"/>
              </a:ext>
            </a:extLst>
          </p:cNvPr>
          <p:cNvSpPr txBox="1"/>
          <p:nvPr/>
        </p:nvSpPr>
        <p:spPr>
          <a:xfrm>
            <a:off x="2566226" y="8459004"/>
            <a:ext cx="4338956" cy="4318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9850" marR="10160" indent="-45720">
              <a:lnSpc>
                <a:spcPct val="101200"/>
              </a:lnSpc>
              <a:spcBef>
                <a:spcPts val="160"/>
              </a:spcBef>
            </a:pPr>
            <a:r>
              <a:rPr sz="2800" b="1" spc="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r</a:t>
            </a:r>
            <a:r>
              <a:rPr sz="2800" b="1" spc="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z</a:t>
            </a:r>
            <a:r>
              <a:rPr sz="2800" b="1" spc="-8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y</a:t>
            </a:r>
            <a:r>
              <a:rPr sz="2800" b="1" spc="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c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h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o</a:t>
            </a:r>
            <a:r>
              <a:rPr sz="2800" b="1" spc="-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d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y  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m</a:t>
            </a:r>
            <a:r>
              <a:rPr sz="2800" b="1" spc="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9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7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28" name="Wykres 27">
            <a:extLst>
              <a:ext uri="{FF2B5EF4-FFF2-40B4-BE49-F238E27FC236}">
                <a16:creationId xmlns:a16="http://schemas.microsoft.com/office/drawing/2014/main" id="{1F419E28-5525-02D5-0FC3-C7F4052B47C1}"/>
              </a:ext>
            </a:extLst>
          </p:cNvPr>
          <p:cNvGraphicFramePr>
            <a:graphicFrameLocks/>
          </p:cNvGraphicFramePr>
          <p:nvPr/>
        </p:nvGraphicFramePr>
        <p:xfrm>
          <a:off x="7794843" y="2901289"/>
          <a:ext cx="7620000" cy="4668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object 4">
            <a:extLst>
              <a:ext uri="{FF2B5EF4-FFF2-40B4-BE49-F238E27FC236}">
                <a16:creationId xmlns:a16="http://schemas.microsoft.com/office/drawing/2014/main" id="{320CB3B8-B401-01F4-28C6-0D3F0A2576F7}"/>
              </a:ext>
            </a:extLst>
          </p:cNvPr>
          <p:cNvSpPr txBox="1"/>
          <p:nvPr/>
        </p:nvSpPr>
        <p:spPr>
          <a:xfrm>
            <a:off x="9960841" y="2864639"/>
            <a:ext cx="4338956" cy="4318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9850" marR="10160" indent="-45720">
              <a:lnSpc>
                <a:spcPct val="101200"/>
              </a:lnSpc>
              <a:spcBef>
                <a:spcPts val="160"/>
              </a:spcBef>
            </a:pPr>
            <a:r>
              <a:rPr lang="pl-PL" sz="2800" b="1" spc="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EBIT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 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</a:t>
            </a:r>
            <a:r>
              <a:rPr sz="2800" b="1" spc="-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m</a:t>
            </a:r>
            <a:r>
              <a:rPr sz="2800" b="1" spc="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9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</a:t>
            </a:r>
            <a:r>
              <a:rPr sz="2800" b="1" spc="17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L</a:t>
            </a:r>
            <a:r>
              <a:rPr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</a:t>
            </a:r>
            <a:r>
              <a:rPr sz="2800" b="1" spc="-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30" name="Wykres 29">
            <a:extLst>
              <a:ext uri="{FF2B5EF4-FFF2-40B4-BE49-F238E27FC236}">
                <a16:creationId xmlns:a16="http://schemas.microsoft.com/office/drawing/2014/main" id="{81D1DC1F-5CAB-F83C-D2D3-F018724868AD}"/>
              </a:ext>
            </a:extLst>
          </p:cNvPr>
          <p:cNvGraphicFramePr>
            <a:graphicFrameLocks/>
          </p:cNvGraphicFramePr>
          <p:nvPr/>
        </p:nvGraphicFramePr>
        <p:xfrm>
          <a:off x="614239" y="9123430"/>
          <a:ext cx="7010398" cy="403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Wykres 30">
            <a:extLst>
              <a:ext uri="{FF2B5EF4-FFF2-40B4-BE49-F238E27FC236}">
                <a16:creationId xmlns:a16="http://schemas.microsoft.com/office/drawing/2014/main" id="{DDE700A9-845E-A8D5-11AC-76AA446C43CD}"/>
              </a:ext>
            </a:extLst>
          </p:cNvPr>
          <p:cNvGraphicFramePr>
            <a:graphicFrameLocks/>
          </p:cNvGraphicFramePr>
          <p:nvPr/>
        </p:nvGraphicFramePr>
        <p:xfrm>
          <a:off x="7752751" y="9476708"/>
          <a:ext cx="7620000" cy="374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2" name="object 4">
            <a:extLst>
              <a:ext uri="{FF2B5EF4-FFF2-40B4-BE49-F238E27FC236}">
                <a16:creationId xmlns:a16="http://schemas.microsoft.com/office/drawing/2014/main" id="{80675DB5-AA34-E04C-D8A7-26DA851BF44E}"/>
              </a:ext>
            </a:extLst>
          </p:cNvPr>
          <p:cNvSpPr txBox="1"/>
          <p:nvPr/>
        </p:nvSpPr>
        <p:spPr>
          <a:xfrm>
            <a:off x="9945546" y="8470048"/>
            <a:ext cx="4338956" cy="4318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9850" marR="10160" indent="-45720">
              <a:lnSpc>
                <a:spcPct val="101200"/>
              </a:lnSpc>
              <a:spcBef>
                <a:spcPts val="160"/>
              </a:spcBef>
            </a:pPr>
            <a:r>
              <a:rPr lang="pl-PL" sz="2800" b="1" spc="5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EBIT</a:t>
            </a:r>
            <a:r>
              <a:rPr sz="2800" b="1" spc="-5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  </a:t>
            </a:r>
            <a:r>
              <a:rPr sz="2800" b="1" spc="-12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(</a:t>
            </a:r>
            <a:r>
              <a:rPr sz="2800" b="1" spc="-5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m</a:t>
            </a:r>
            <a:r>
              <a:rPr sz="2800" b="1" spc="13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l</a:t>
            </a:r>
            <a:r>
              <a:rPr sz="2800" b="1" spc="-2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n</a:t>
            </a:r>
            <a:r>
              <a:rPr sz="2800" b="1" spc="-11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 </a:t>
            </a:r>
            <a:r>
              <a:rPr sz="2800" b="1" spc="19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P</a:t>
            </a:r>
            <a:r>
              <a:rPr sz="2800" b="1" spc="17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L</a:t>
            </a:r>
            <a:r>
              <a:rPr sz="2800" b="1" spc="-13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N</a:t>
            </a:r>
            <a:r>
              <a:rPr sz="2800" b="1" spc="-120" dirty="0">
                <a:solidFill>
                  <a:schemeClr val="bg1"/>
                </a:solidFill>
                <a:latin typeface="Ferrovial New Bold" panose="02000506040000020003" pitchFamily="2" charset="0"/>
                <a:cs typeface="Calibri"/>
              </a:rPr>
              <a:t>)</a:t>
            </a:r>
            <a:endParaRPr sz="2800" b="1" dirty="0">
              <a:solidFill>
                <a:schemeClr val="bg1"/>
              </a:solidFill>
              <a:latin typeface="Ferrovial New Bold" panose="02000506040000020003" pitchFamily="2" charset="0"/>
              <a:cs typeface="Calibri"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5F73AB51-6E34-0E03-D797-F9B46D30DC04}"/>
              </a:ext>
            </a:extLst>
          </p:cNvPr>
          <p:cNvSpPr txBox="1"/>
          <p:nvPr/>
        </p:nvSpPr>
        <p:spPr>
          <a:xfrm>
            <a:off x="13280280" y="9272782"/>
            <a:ext cx="1376356" cy="461665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Regular" panose="02000506040000020003" pitchFamily="2" charset="-18"/>
              </a:rPr>
              <a:t>11,2%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2D88773-EC1E-A28F-119F-2985222B8429}"/>
              </a:ext>
            </a:extLst>
          </p:cNvPr>
          <p:cNvSpPr txBox="1"/>
          <p:nvPr/>
        </p:nvSpPr>
        <p:spPr>
          <a:xfrm>
            <a:off x="10943470" y="9272782"/>
            <a:ext cx="1376356" cy="461665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Regular" panose="02000506040000020003" pitchFamily="2" charset="-18"/>
              </a:rPr>
              <a:t>10,4%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2A9C0864-BECF-BF08-F5D4-169F26EB9EA3}"/>
              </a:ext>
            </a:extLst>
          </p:cNvPr>
          <p:cNvSpPr txBox="1"/>
          <p:nvPr/>
        </p:nvSpPr>
        <p:spPr>
          <a:xfrm>
            <a:off x="8556536" y="9272784"/>
            <a:ext cx="1376356" cy="461665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Regular" panose="02000506040000020003" pitchFamily="2" charset="-18"/>
              </a:rPr>
              <a:t>12,9%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9620F36C-D63C-D119-7E02-56679B96D3C9}"/>
              </a:ext>
            </a:extLst>
          </p:cNvPr>
          <p:cNvSpPr txBox="1"/>
          <p:nvPr/>
        </p:nvSpPr>
        <p:spPr>
          <a:xfrm>
            <a:off x="10872375" y="3719883"/>
            <a:ext cx="1376356" cy="461665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Regular" panose="02000506040000020003" pitchFamily="2" charset="-18"/>
              </a:rPr>
              <a:t>6,1%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08AE35C-C34A-CA40-02B8-156AFAC8BC09}"/>
              </a:ext>
            </a:extLst>
          </p:cNvPr>
          <p:cNvSpPr txBox="1"/>
          <p:nvPr/>
        </p:nvSpPr>
        <p:spPr>
          <a:xfrm>
            <a:off x="8468745" y="3719883"/>
            <a:ext cx="1376356" cy="461665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Regular" panose="02000506040000020003" pitchFamily="2" charset="-18"/>
              </a:rPr>
              <a:t>5,1%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591A1713-E984-0343-7EE1-19BF8C8E9D01}"/>
              </a:ext>
            </a:extLst>
          </p:cNvPr>
          <p:cNvSpPr txBox="1"/>
          <p:nvPr/>
        </p:nvSpPr>
        <p:spPr>
          <a:xfrm>
            <a:off x="13203551" y="3719883"/>
            <a:ext cx="1376356" cy="461665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Ferrovial New Regular" panose="02000506040000020003" pitchFamily="2" charset="-18"/>
              </a:rPr>
              <a:t>6,0%</a:t>
            </a:r>
          </a:p>
        </p:txBody>
      </p:sp>
      <p:sp>
        <p:nvSpPr>
          <p:cNvPr id="39" name="object 64">
            <a:extLst>
              <a:ext uri="{FF2B5EF4-FFF2-40B4-BE49-F238E27FC236}">
                <a16:creationId xmlns:a16="http://schemas.microsoft.com/office/drawing/2014/main" id="{62428F84-E2FA-1DD2-FB0F-7394DD083631}"/>
              </a:ext>
            </a:extLst>
          </p:cNvPr>
          <p:cNvSpPr txBox="1"/>
          <p:nvPr/>
        </p:nvSpPr>
        <p:spPr>
          <a:xfrm>
            <a:off x="17039592" y="2183115"/>
            <a:ext cx="6760514" cy="91140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just">
              <a:lnSpc>
                <a:spcPts val="3600"/>
              </a:lnSpc>
            </a:pPr>
            <a:r>
              <a:rPr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W </a:t>
            </a:r>
            <a:r>
              <a:rPr lang="pl-PL"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całym </a:t>
            </a:r>
            <a:r>
              <a:rPr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2022 </a:t>
            </a:r>
            <a:r>
              <a:rPr sz="2700" b="1" dirty="0" err="1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roku</a:t>
            </a:r>
            <a:r>
              <a:rPr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,</a:t>
            </a:r>
            <a:r>
              <a:rPr lang="pl-PL"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 </a:t>
            </a:r>
            <a:r>
              <a:rPr sz="2700" dirty="0" err="1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przychody</a:t>
            </a:r>
            <a:r>
              <a:rPr sz="27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 w segmencie </a:t>
            </a:r>
            <a:r>
              <a:rPr sz="2700" dirty="0" err="1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budowlanym</a:t>
            </a:r>
            <a:r>
              <a:rPr sz="27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 </a:t>
            </a:r>
            <a:r>
              <a:rPr lang="pl-PL" sz="27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wzrosły o 539 mln zł r/r (+7,4% r/r). </a:t>
            </a:r>
          </a:p>
        </p:txBody>
      </p:sp>
      <p:sp>
        <p:nvSpPr>
          <p:cNvPr id="40" name="object 65">
            <a:extLst>
              <a:ext uri="{FF2B5EF4-FFF2-40B4-BE49-F238E27FC236}">
                <a16:creationId xmlns:a16="http://schemas.microsoft.com/office/drawing/2014/main" id="{FF3F77FA-F864-9B61-8586-E09C6EF6617A}"/>
              </a:ext>
            </a:extLst>
          </p:cNvPr>
          <p:cNvSpPr txBox="1"/>
          <p:nvPr/>
        </p:nvSpPr>
        <p:spPr>
          <a:xfrm>
            <a:off x="17037133" y="10795869"/>
            <a:ext cx="6809956" cy="136793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5400" marR="10160" algn="just">
              <a:lnSpc>
                <a:spcPts val="3600"/>
              </a:lnSpc>
            </a:pPr>
            <a:r>
              <a:rPr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Segment </a:t>
            </a:r>
            <a:r>
              <a:rPr sz="2700" b="1" dirty="0" err="1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usługowy</a:t>
            </a:r>
            <a:r>
              <a:rPr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 </a:t>
            </a:r>
            <a:r>
              <a:rPr lang="pl-PL" sz="27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wypracował przychody ze sprzedaży na poziomie 821 milionów złotych przy rentowności na poziomie 11,2 %. </a:t>
            </a:r>
            <a:endParaRPr sz="27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</p:txBody>
      </p:sp>
      <p:sp>
        <p:nvSpPr>
          <p:cNvPr id="41" name="object 66">
            <a:extLst>
              <a:ext uri="{FF2B5EF4-FFF2-40B4-BE49-F238E27FC236}">
                <a16:creationId xmlns:a16="http://schemas.microsoft.com/office/drawing/2014/main" id="{0C850F48-24B8-F418-A35F-8BD3720BB05A}"/>
              </a:ext>
            </a:extLst>
          </p:cNvPr>
          <p:cNvSpPr txBox="1"/>
          <p:nvPr/>
        </p:nvSpPr>
        <p:spPr>
          <a:xfrm>
            <a:off x="17037133" y="8097871"/>
            <a:ext cx="6809956" cy="136793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5400" marR="10160" algn="just">
              <a:lnSpc>
                <a:spcPts val="3600"/>
              </a:lnSpc>
            </a:pPr>
            <a:r>
              <a:rPr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Bieżąca struktura portfela </a:t>
            </a:r>
            <a:r>
              <a:rPr sz="2700" b="1" dirty="0" err="1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zamówień</a:t>
            </a:r>
            <a:r>
              <a:rPr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 </a:t>
            </a:r>
            <a:r>
              <a:rPr lang="pl-PL" sz="27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zabezpiecza pracę na cały 2023 rok oraz sporą część 2024 roku</a:t>
            </a:r>
            <a:r>
              <a:rPr sz="27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.</a:t>
            </a:r>
          </a:p>
        </p:txBody>
      </p:sp>
      <p:sp>
        <p:nvSpPr>
          <p:cNvPr id="42" name="object 64">
            <a:extLst>
              <a:ext uri="{FF2B5EF4-FFF2-40B4-BE49-F238E27FC236}">
                <a16:creationId xmlns:a16="http://schemas.microsoft.com/office/drawing/2014/main" id="{3CD7F4E9-0E22-AA1D-11A4-38840B77C2D2}"/>
              </a:ext>
            </a:extLst>
          </p:cNvPr>
          <p:cNvSpPr txBox="1"/>
          <p:nvPr/>
        </p:nvSpPr>
        <p:spPr>
          <a:xfrm>
            <a:off x="17037132" y="4257499"/>
            <a:ext cx="6809957" cy="275806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just">
              <a:lnSpc>
                <a:spcPts val="3600"/>
              </a:lnSpc>
            </a:pPr>
            <a:r>
              <a:rPr lang="pl-PL" sz="27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Rentowność </a:t>
            </a:r>
            <a:r>
              <a:rPr lang="pl-PL" sz="27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segmentu budowlanego wyniosła 6% i była zbliżona do wyniku osiągniętego za poprzedni rok. Odpowiedzialna strategia kontraktacji oraz dopasowana strategia zakupowa pozwoliła na ograniczenie strat związanych               z aktualną sytuacją rynkową do minimum.</a:t>
            </a:r>
            <a:endParaRPr sz="2700" dirty="0">
              <a:solidFill>
                <a:schemeClr val="bg1"/>
              </a:solidFill>
              <a:latin typeface="Ferrovial New Regular" panose="02000506040000020003" pitchFamily="2" charset="-18"/>
              <a:cs typeface="Calibri"/>
            </a:endParaRPr>
          </a:p>
        </p:txBody>
      </p:sp>
      <p:sp>
        <p:nvSpPr>
          <p:cNvPr id="43" name="Koło">
            <a:extLst>
              <a:ext uri="{FF2B5EF4-FFF2-40B4-BE49-F238E27FC236}">
                <a16:creationId xmlns:a16="http://schemas.microsoft.com/office/drawing/2014/main" id="{9B807E21-C287-C346-0143-D891E368C7F6}"/>
              </a:ext>
            </a:extLst>
          </p:cNvPr>
          <p:cNvSpPr/>
          <p:nvPr/>
        </p:nvSpPr>
        <p:spPr>
          <a:xfrm>
            <a:off x="15707553" y="5168144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44" name="Koło">
            <a:extLst>
              <a:ext uri="{FF2B5EF4-FFF2-40B4-BE49-F238E27FC236}">
                <a16:creationId xmlns:a16="http://schemas.microsoft.com/office/drawing/2014/main" id="{B12A9E84-19F2-8166-BB7A-EA09CC3B1C42}"/>
              </a:ext>
            </a:extLst>
          </p:cNvPr>
          <p:cNvSpPr/>
          <p:nvPr/>
        </p:nvSpPr>
        <p:spPr>
          <a:xfrm>
            <a:off x="15707553" y="11032016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8245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pc="240" dirty="0">
                <a:latin typeface="FERROVIALNEW-LIGHT" panose="02000506040000020003" pitchFamily="2" charset="0"/>
              </a:rPr>
              <a:t>Kontrakty podpisane (mld PLN)</a:t>
            </a:r>
            <a:endParaRPr lang="pl-PL" sz="6000" b="0" spc="-119" dirty="0">
              <a:solidFill>
                <a:srgbClr val="FFFFFF"/>
              </a:solidFill>
              <a:latin typeface="FERROVIALNEW-LIGHT" panose="02000506040000020003" pitchFamily="2" charset="0"/>
              <a:ea typeface="FerrovialNew-Light"/>
              <a:cs typeface="FerrovialNew-Light"/>
              <a:sym typeface="Ferrovial New Light"/>
            </a:endParaRP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903422FB-74A0-8BEA-CA6C-8E47E0EBC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64" y="11533200"/>
            <a:ext cx="3750030" cy="882242"/>
          </a:xfrm>
          <a:prstGeom prst="rect">
            <a:avLst/>
          </a:prstGeom>
          <a:gradFill>
            <a:gsLst>
              <a:gs pos="47000">
                <a:srgbClr val="E0AF3E"/>
              </a:gs>
              <a:gs pos="0">
                <a:srgbClr val="FDF550"/>
              </a:gs>
              <a:gs pos="100000">
                <a:srgbClr val="7C601E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875F7FA5-6620-E3ED-72B0-476D3315D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463" y="11789655"/>
            <a:ext cx="2456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Drogowe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5BC0CD7F-2B0E-953A-94A3-CDC7BE8DD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3848" y="11533200"/>
            <a:ext cx="3703914" cy="882242"/>
          </a:xfrm>
          <a:prstGeom prst="rect">
            <a:avLst/>
          </a:prstGeom>
          <a:gradFill>
            <a:gsLst>
              <a:gs pos="47000">
                <a:srgbClr val="BEBEBE"/>
              </a:gs>
              <a:gs pos="0">
                <a:srgbClr val="FFFFFF"/>
              </a:gs>
              <a:gs pos="100000">
                <a:srgbClr val="6A6A6A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35E06361-8AEC-16CA-F72C-066F0245E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1424" y="11798672"/>
            <a:ext cx="3109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2">
                    <a:lumMod val="10000"/>
                  </a:schemeClr>
                </a:solidFill>
                <a:latin typeface="Ferrovial New Regular" panose="02000506040000020003" pitchFamily="2" charset="-18"/>
              </a:rPr>
              <a:t>Budownictwo ogólne</a:t>
            </a: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5888A48-CD3E-8536-F3D6-33573EFA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5860" y="11533200"/>
            <a:ext cx="3750030" cy="882242"/>
          </a:xfrm>
          <a:prstGeom prst="rect">
            <a:avLst/>
          </a:prstGeom>
          <a:gradFill>
            <a:gsLst>
              <a:gs pos="47000">
                <a:srgbClr val="464646"/>
              </a:gs>
              <a:gs pos="0">
                <a:srgbClr val="7F7F7F"/>
              </a:gs>
              <a:gs pos="100000">
                <a:srgbClr val="151515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21F3AF35-9413-3D10-1423-2D9AF17B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7407" y="11798672"/>
            <a:ext cx="1999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Mieszkaniowe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CD0D595D-E093-173E-4A2F-E4EDDD1A2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92" y="11533200"/>
            <a:ext cx="3750030" cy="882242"/>
          </a:xfrm>
          <a:prstGeom prst="rect">
            <a:avLst/>
          </a:prstGeom>
          <a:gradFill>
            <a:gsLst>
              <a:gs pos="48000">
                <a:srgbClr val="A4AC38"/>
              </a:gs>
              <a:gs pos="0">
                <a:srgbClr val="CDD846"/>
              </a:gs>
              <a:gs pos="100000">
                <a:srgbClr val="6C7225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5CB8942B-9C50-A788-467B-9BBC7528E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33" y="11794739"/>
            <a:ext cx="1432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Kolejowe</a:t>
            </a: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676959EF-B4BC-3660-DC9B-AF7E770AD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992" y="11533200"/>
            <a:ext cx="3750030" cy="882242"/>
          </a:xfrm>
          <a:prstGeom prst="rect">
            <a:avLst/>
          </a:prstGeom>
          <a:gradFill>
            <a:gsLst>
              <a:gs pos="47000">
                <a:srgbClr val="E56835"/>
              </a:gs>
              <a:gs pos="0">
                <a:srgbClr val="F4993E"/>
              </a:gs>
              <a:gs pos="100000">
                <a:srgbClr val="B24E2B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BBF41704-2530-4496-26A0-1C5B12AF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410" y="11798672"/>
            <a:ext cx="1681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Przemysłowe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FE2CFAF8-CAE4-379C-53B5-389AAEFD9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720" y="11533200"/>
            <a:ext cx="3750030" cy="882242"/>
          </a:xfrm>
          <a:prstGeom prst="rect">
            <a:avLst/>
          </a:prstGeom>
          <a:gradFill>
            <a:gsLst>
              <a:gs pos="48000">
                <a:srgbClr val="2E5087"/>
              </a:gs>
              <a:gs pos="0">
                <a:srgbClr val="92ABBC"/>
              </a:gs>
              <a:gs pos="100000">
                <a:srgbClr val="182945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6173C500-5C23-AB8C-35F1-A2680F4CD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419" y="11789655"/>
            <a:ext cx="2701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Hydrotechniczne</a:t>
            </a:r>
          </a:p>
        </p:txBody>
      </p:sp>
      <p:graphicFrame>
        <p:nvGraphicFramePr>
          <p:cNvPr id="35" name="Wykres 34">
            <a:extLst>
              <a:ext uri="{FF2B5EF4-FFF2-40B4-BE49-F238E27FC236}">
                <a16:creationId xmlns:a16="http://schemas.microsoft.com/office/drawing/2014/main" id="{9A5C587C-D5DA-4F58-2182-18D5A4133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800928"/>
              </p:ext>
            </p:extLst>
          </p:nvPr>
        </p:nvGraphicFramePr>
        <p:xfrm>
          <a:off x="573636" y="1970442"/>
          <a:ext cx="18668452" cy="883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Wykres 35">
            <a:extLst>
              <a:ext uri="{FF2B5EF4-FFF2-40B4-BE49-F238E27FC236}">
                <a16:creationId xmlns:a16="http://schemas.microsoft.com/office/drawing/2014/main" id="{0483D84B-FFA2-A5C3-CBA4-DA295D3BBA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948489"/>
              </p:ext>
            </p:extLst>
          </p:nvPr>
        </p:nvGraphicFramePr>
        <p:xfrm>
          <a:off x="17398137" y="5610366"/>
          <a:ext cx="8229600" cy="4364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object 3">
            <a:extLst>
              <a:ext uri="{FF2B5EF4-FFF2-40B4-BE49-F238E27FC236}">
                <a16:creationId xmlns:a16="http://schemas.microsoft.com/office/drawing/2014/main" id="{34A5512C-6F60-935D-D47F-06CCF91E15EE}"/>
              </a:ext>
            </a:extLst>
          </p:cNvPr>
          <p:cNvSpPr txBox="1">
            <a:spLocks/>
          </p:cNvSpPr>
          <p:nvPr/>
        </p:nvSpPr>
        <p:spPr>
          <a:xfrm>
            <a:off x="19256022" y="4883102"/>
            <a:ext cx="4309610" cy="1380216"/>
          </a:xfrm>
          <a:prstGeom prst="rect">
            <a:avLst/>
          </a:prstGeom>
        </p:spPr>
        <p:txBody>
          <a:bodyPr vert="horz" wrap="square" lIns="0" tIns="25400" rIns="0" bIns="0" rtlCol="0">
            <a:no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400">
              <a:spcBef>
                <a:spcPts val="200"/>
              </a:spcBef>
            </a:pPr>
            <a:r>
              <a:rPr lang="pl-PL" sz="3200" spc="240" dirty="0">
                <a:solidFill>
                  <a:schemeClr val="bg1"/>
                </a:solidFill>
                <a:latin typeface="Ferrovial New Bold" panose="02000806040000020003" pitchFamily="2" charset="-18"/>
              </a:rPr>
              <a:t>Kontrakty w poczekalni (mld PLN)</a:t>
            </a:r>
            <a:endParaRPr lang="pl-PL" sz="3200" spc="-5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46123B51-6C46-7B7B-77DF-1DA9285E79F3}"/>
              </a:ext>
            </a:extLst>
          </p:cNvPr>
          <p:cNvSpPr txBox="1"/>
          <p:nvPr/>
        </p:nvSpPr>
        <p:spPr>
          <a:xfrm>
            <a:off x="20809971" y="7515775"/>
            <a:ext cx="1405932" cy="553998"/>
          </a:xfrm>
          <a:prstGeom prst="rect">
            <a:avLst/>
          </a:prstGeom>
        </p:spPr>
        <p:txBody>
          <a:bodyPr vert="horz" wrap="square" lIns="0" tIns="25400" rIns="0" bIns="0" rtlCol="0">
            <a:noAutofit/>
          </a:bodyPr>
          <a:lstStyle>
            <a:defPPr>
              <a:defRPr lang="pl-PL"/>
            </a:defPPr>
            <a:lvl1pPr marL="12700" algn="ctr">
              <a:spcBef>
                <a:spcPts val="100"/>
              </a:spcBef>
              <a:defRPr sz="1600" b="1" i="0" kern="0" spc="120">
                <a:solidFill>
                  <a:srgbClr val="747678"/>
                </a:solidFill>
                <a:latin typeface="Ferrovial New Bold" panose="02000806040000020003" pitchFamily="2" charset="-18"/>
                <a:ea typeface="+mj-ea"/>
                <a:cs typeface="Calibri"/>
              </a:defRPr>
            </a:lvl1pPr>
          </a:lstStyle>
          <a:p>
            <a:r>
              <a:rPr lang="el-GR" sz="3600" kern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pl-PL" sz="3600" kern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5,8</a:t>
            </a:r>
          </a:p>
        </p:txBody>
      </p:sp>
    </p:spTree>
    <p:extLst>
      <p:ext uri="{BB962C8B-B14F-4D97-AF65-F5344CB8AC3E}">
        <p14:creationId xmlns:p14="http://schemas.microsoft.com/office/powerpoint/2010/main" val="4248340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BB869945-57EB-1EBB-0A83-EC624CD2E0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151536"/>
              </p:ext>
            </p:extLst>
          </p:nvPr>
        </p:nvGraphicFramePr>
        <p:xfrm>
          <a:off x="1332605" y="1920701"/>
          <a:ext cx="20421598" cy="9356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dirty="0">
                <a:latin typeface="FERROVIALNEW-LIGHT" panose="02000506040000020003" pitchFamily="2" charset="0"/>
              </a:rPr>
              <a:t>Portfel zamówień (mld PLN)</a:t>
            </a:r>
            <a:endParaRPr lang="pl-PL" sz="6000" b="0" spc="-119" dirty="0">
              <a:solidFill>
                <a:srgbClr val="FFFFFF"/>
              </a:solidFill>
              <a:latin typeface="FERROVIALNEW-LIGHT" panose="02000506040000020003" pitchFamily="2" charset="0"/>
              <a:ea typeface="FerrovialNew-Light"/>
              <a:cs typeface="FerrovialNew-Light"/>
              <a:sym typeface="Ferrovial New Light"/>
            </a:endParaRP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3FE1AB-E972-6C89-A3E9-ADAB7A003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64" y="11533200"/>
            <a:ext cx="3750030" cy="882242"/>
          </a:xfrm>
          <a:prstGeom prst="rect">
            <a:avLst/>
          </a:prstGeom>
          <a:gradFill>
            <a:gsLst>
              <a:gs pos="47000">
                <a:srgbClr val="E0AF3E"/>
              </a:gs>
              <a:gs pos="0">
                <a:srgbClr val="FDF550"/>
              </a:gs>
              <a:gs pos="100000">
                <a:srgbClr val="7C601E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40AE8BF-CD92-B132-27DB-ABDB797E2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463" y="11789655"/>
            <a:ext cx="2456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Drogowe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A1AFBC-BB2C-3D19-96A8-140CF318C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3848" y="11533200"/>
            <a:ext cx="3703914" cy="882242"/>
          </a:xfrm>
          <a:prstGeom prst="rect">
            <a:avLst/>
          </a:prstGeom>
          <a:gradFill>
            <a:gsLst>
              <a:gs pos="47000">
                <a:srgbClr val="BEBEBE"/>
              </a:gs>
              <a:gs pos="0">
                <a:srgbClr val="FFFFFF"/>
              </a:gs>
              <a:gs pos="100000">
                <a:srgbClr val="6A6A6A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CAAF90A-7580-F676-F398-02B3DECB6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1424" y="11798672"/>
            <a:ext cx="3109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2">
                    <a:lumMod val="10000"/>
                  </a:schemeClr>
                </a:solidFill>
                <a:latin typeface="Ferrovial New Regular" panose="02000506040000020003" pitchFamily="2" charset="-18"/>
              </a:rPr>
              <a:t>Budownictwo ogólne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106B4D-E2C0-5CDA-D42A-FB9B92FC3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5860" y="11533200"/>
            <a:ext cx="3750030" cy="882242"/>
          </a:xfrm>
          <a:prstGeom prst="rect">
            <a:avLst/>
          </a:prstGeom>
          <a:gradFill>
            <a:gsLst>
              <a:gs pos="47000">
                <a:srgbClr val="464646"/>
              </a:gs>
              <a:gs pos="0">
                <a:srgbClr val="7F7F7F"/>
              </a:gs>
              <a:gs pos="100000">
                <a:srgbClr val="151515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2759223-9BAE-BE30-0FB7-09420060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7407" y="11798672"/>
            <a:ext cx="1999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Mieszkaniowe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409D4814-381E-2669-0BE2-68934F562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92" y="11533200"/>
            <a:ext cx="3750030" cy="882242"/>
          </a:xfrm>
          <a:prstGeom prst="rect">
            <a:avLst/>
          </a:prstGeom>
          <a:gradFill>
            <a:gsLst>
              <a:gs pos="48000">
                <a:srgbClr val="A4AC38"/>
              </a:gs>
              <a:gs pos="0">
                <a:srgbClr val="CDD846"/>
              </a:gs>
              <a:gs pos="100000">
                <a:srgbClr val="6C7225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4EFB003-708B-D01C-F2A4-93CD445B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33" y="11794739"/>
            <a:ext cx="1432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Kolejowe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D5C3445-4DE9-08A1-3474-B9B04FFD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992" y="11533200"/>
            <a:ext cx="3750030" cy="882242"/>
          </a:xfrm>
          <a:prstGeom prst="rect">
            <a:avLst/>
          </a:prstGeom>
          <a:gradFill>
            <a:gsLst>
              <a:gs pos="47000">
                <a:srgbClr val="E56835"/>
              </a:gs>
              <a:gs pos="0">
                <a:srgbClr val="F4993E"/>
              </a:gs>
              <a:gs pos="100000">
                <a:srgbClr val="B24E2B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941A5BFB-B8D1-E1A8-2B16-1B0F2126C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410" y="11798672"/>
            <a:ext cx="1681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Przemysłowe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6B8C82E-5093-8C0D-5119-98199BAAE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720" y="11533200"/>
            <a:ext cx="3750030" cy="882242"/>
          </a:xfrm>
          <a:prstGeom prst="rect">
            <a:avLst/>
          </a:prstGeom>
          <a:gradFill>
            <a:gsLst>
              <a:gs pos="48000">
                <a:srgbClr val="2E5087"/>
              </a:gs>
              <a:gs pos="0">
                <a:srgbClr val="92ABBC"/>
              </a:gs>
              <a:gs pos="100000">
                <a:srgbClr val="182945"/>
              </a:gs>
            </a:gsLst>
            <a:lin ang="0" scaled="0"/>
          </a:gradFill>
          <a:ln>
            <a:noFill/>
          </a:ln>
        </p:spPr>
        <p:txBody>
          <a:bodyPr vert="horz" wrap="square" lIns="145804" tIns="72902" rIns="145804" bIns="72902" numCol="1" anchor="t" anchorCtr="0" compatLnSpc="1">
            <a:prstTxWarp prst="textNoShape">
              <a:avLst/>
            </a:prstTxWarp>
          </a:bodyPr>
          <a:lstStyle/>
          <a:p>
            <a:pPr algn="l" defTabSz="1458102" hangingPunct="1"/>
            <a:endParaRPr lang="en-US" dirty="0">
              <a:solidFill>
                <a:prstClr val="black"/>
              </a:solidFill>
              <a:latin typeface="Ferrovial New Regular" panose="02000506040000020003" pitchFamily="2" charset="-18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BB139CB9-120F-928F-6455-C92085AC0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419" y="11789655"/>
            <a:ext cx="2701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8102"/>
            <a:r>
              <a:rPr lang="pl-PL" altLang="pl-PL" b="1" dirty="0">
                <a:solidFill>
                  <a:schemeClr val="bg1"/>
                </a:solidFill>
                <a:latin typeface="Ferrovial New Regular" panose="02000506040000020003" pitchFamily="2" charset="-18"/>
              </a:rPr>
              <a:t>Hydrotechniczne</a:t>
            </a:r>
          </a:p>
        </p:txBody>
      </p:sp>
      <p:sp>
        <p:nvSpPr>
          <p:cNvPr id="17" name="Elipsa 26">
            <a:extLst>
              <a:ext uri="{FF2B5EF4-FFF2-40B4-BE49-F238E27FC236}">
                <a16:creationId xmlns:a16="http://schemas.microsoft.com/office/drawing/2014/main" id="{AFE7A7F1-1973-A7C1-6A3C-44C96917B331}"/>
              </a:ext>
            </a:extLst>
          </p:cNvPr>
          <p:cNvSpPr/>
          <p:nvPr/>
        </p:nvSpPr>
        <p:spPr>
          <a:xfrm>
            <a:off x="6361535" y="7710317"/>
            <a:ext cx="886822" cy="542492"/>
          </a:xfrm>
          <a:prstGeom prst="ellipse">
            <a:avLst/>
          </a:prstGeom>
          <a:gradFill>
            <a:gsLst>
              <a:gs pos="47000">
                <a:srgbClr val="2E5087"/>
              </a:gs>
              <a:gs pos="0">
                <a:srgbClr val="92ABBC"/>
              </a:gs>
              <a:gs pos="100000">
                <a:srgbClr val="18294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936DDB85-AD39-4F28-A132-E7D479CBC3EA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7%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Elipsa 26">
            <a:extLst>
              <a:ext uri="{FF2B5EF4-FFF2-40B4-BE49-F238E27FC236}">
                <a16:creationId xmlns:a16="http://schemas.microsoft.com/office/drawing/2014/main" id="{D8F677A8-96C0-5C61-7C76-126F11E5076C}"/>
              </a:ext>
            </a:extLst>
          </p:cNvPr>
          <p:cNvSpPr/>
          <p:nvPr/>
        </p:nvSpPr>
        <p:spPr>
          <a:xfrm>
            <a:off x="6361535" y="6785509"/>
            <a:ext cx="886822" cy="542492"/>
          </a:xfrm>
          <a:prstGeom prst="ellipse">
            <a:avLst/>
          </a:prstGeom>
          <a:gradFill>
            <a:gsLst>
              <a:gs pos="47000">
                <a:srgbClr val="A4AC38"/>
              </a:gs>
              <a:gs pos="0">
                <a:srgbClr val="CDD846"/>
              </a:gs>
              <a:gs pos="100000">
                <a:srgbClr val="6C722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B48D3398-B84E-461B-A2AE-3943BEEEE2D4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33%</a:t>
            </a:fld>
            <a:endParaRPr lang="en-US" sz="220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Elipsa 26">
            <a:extLst>
              <a:ext uri="{FF2B5EF4-FFF2-40B4-BE49-F238E27FC236}">
                <a16:creationId xmlns:a16="http://schemas.microsoft.com/office/drawing/2014/main" id="{540B5347-2F7E-63FE-75A2-394600EB0381}"/>
              </a:ext>
            </a:extLst>
          </p:cNvPr>
          <p:cNvSpPr/>
          <p:nvPr/>
        </p:nvSpPr>
        <p:spPr>
          <a:xfrm>
            <a:off x="6344445" y="4410567"/>
            <a:ext cx="886822" cy="542492"/>
          </a:xfrm>
          <a:prstGeom prst="ellipse">
            <a:avLst/>
          </a:prstGeom>
          <a:gradFill>
            <a:gsLst>
              <a:gs pos="47000">
                <a:srgbClr val="464646"/>
              </a:gs>
              <a:gs pos="0">
                <a:srgbClr val="7F7F7F"/>
              </a:gs>
              <a:gs pos="100000">
                <a:srgbClr val="15151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E1CAEC6E-B110-41DC-BBE9-0D8C38F5046A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7%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Elipsa 26">
            <a:extLst>
              <a:ext uri="{FF2B5EF4-FFF2-40B4-BE49-F238E27FC236}">
                <a16:creationId xmlns:a16="http://schemas.microsoft.com/office/drawing/2014/main" id="{4CB5B9A2-3C89-8BBA-C177-E3B6236A5660}"/>
              </a:ext>
            </a:extLst>
          </p:cNvPr>
          <p:cNvSpPr/>
          <p:nvPr/>
        </p:nvSpPr>
        <p:spPr>
          <a:xfrm>
            <a:off x="6344447" y="5083832"/>
            <a:ext cx="886822" cy="534206"/>
          </a:xfrm>
          <a:prstGeom prst="ellipse">
            <a:avLst/>
          </a:prstGeom>
          <a:gradFill>
            <a:gsLst>
              <a:gs pos="47000">
                <a:srgbClr val="BFBFBF"/>
              </a:gs>
              <a:gs pos="0">
                <a:schemeClr val="bg1"/>
              </a:gs>
              <a:gs pos="100000">
                <a:srgbClr val="6A6A6A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4E677340-AC13-433E-9ED8-5059BAA4B17B}" type="TxLink">
              <a:rPr lang="en-US" sz="2000">
                <a:solidFill>
                  <a:schemeClr val="bg2">
                    <a:lumMod val="10000"/>
                  </a:schemeClr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15%</a:t>
            </a:fld>
            <a:endParaRPr lang="en-US" sz="2000" dirty="0">
              <a:solidFill>
                <a:schemeClr val="bg2">
                  <a:lumMod val="10000"/>
                </a:schemeClr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ipsa 26">
            <a:extLst>
              <a:ext uri="{FF2B5EF4-FFF2-40B4-BE49-F238E27FC236}">
                <a16:creationId xmlns:a16="http://schemas.microsoft.com/office/drawing/2014/main" id="{5F92282E-82BD-4233-99CE-EE495418D465}"/>
              </a:ext>
            </a:extLst>
          </p:cNvPr>
          <p:cNvSpPr/>
          <p:nvPr/>
        </p:nvSpPr>
        <p:spPr>
          <a:xfrm>
            <a:off x="6344447" y="8975951"/>
            <a:ext cx="886822" cy="552848"/>
          </a:xfrm>
          <a:prstGeom prst="ellipse">
            <a:avLst/>
          </a:prstGeom>
          <a:gradFill>
            <a:gsLst>
              <a:gs pos="47000">
                <a:srgbClr val="E0AF3E"/>
              </a:gs>
              <a:gs pos="0">
                <a:srgbClr val="FDF550"/>
              </a:gs>
              <a:gs pos="100000">
                <a:srgbClr val="7C601E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7A2B2A4F-E885-4BC0-8593-361D5D3481FA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33%</a:t>
            </a:fld>
            <a:endParaRPr lang="en-US" sz="220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Elipsa 26">
            <a:extLst>
              <a:ext uri="{FF2B5EF4-FFF2-40B4-BE49-F238E27FC236}">
                <a16:creationId xmlns:a16="http://schemas.microsoft.com/office/drawing/2014/main" id="{ECA1747D-2875-EFD5-4889-30BF379C331D}"/>
              </a:ext>
            </a:extLst>
          </p:cNvPr>
          <p:cNvSpPr/>
          <p:nvPr/>
        </p:nvSpPr>
        <p:spPr>
          <a:xfrm>
            <a:off x="6367591" y="5722083"/>
            <a:ext cx="886822" cy="542492"/>
          </a:xfrm>
          <a:prstGeom prst="ellipse">
            <a:avLst/>
          </a:prstGeom>
          <a:gradFill>
            <a:gsLst>
              <a:gs pos="47000">
                <a:srgbClr val="E56835"/>
              </a:gs>
              <a:gs pos="0">
                <a:srgbClr val="F4993E"/>
              </a:gs>
              <a:gs pos="100000">
                <a:srgbClr val="B24E2B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91BB66C9-CBCF-4707-BBEE-B83ECD0AFA5B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4%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Elipsa 26">
            <a:extLst>
              <a:ext uri="{FF2B5EF4-FFF2-40B4-BE49-F238E27FC236}">
                <a16:creationId xmlns:a16="http://schemas.microsoft.com/office/drawing/2014/main" id="{26BFAD57-5BC9-884E-F30B-485F62FABC73}"/>
              </a:ext>
            </a:extLst>
          </p:cNvPr>
          <p:cNvSpPr/>
          <p:nvPr/>
        </p:nvSpPr>
        <p:spPr>
          <a:xfrm>
            <a:off x="11375558" y="8904933"/>
            <a:ext cx="963928" cy="563604"/>
          </a:xfrm>
          <a:prstGeom prst="ellipse">
            <a:avLst/>
          </a:prstGeom>
          <a:gradFill>
            <a:gsLst>
              <a:gs pos="47000">
                <a:srgbClr val="E0AF3E"/>
              </a:gs>
              <a:gs pos="0">
                <a:srgbClr val="FDF550"/>
              </a:gs>
              <a:gs pos="100000">
                <a:srgbClr val="7C601E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97B0CB96-E8E9-4232-B571-81308854CA63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37%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Elipsa 26">
            <a:extLst>
              <a:ext uri="{FF2B5EF4-FFF2-40B4-BE49-F238E27FC236}">
                <a16:creationId xmlns:a16="http://schemas.microsoft.com/office/drawing/2014/main" id="{247E4271-8749-5731-5BE3-EEA3242A71E6}"/>
              </a:ext>
            </a:extLst>
          </p:cNvPr>
          <p:cNvSpPr/>
          <p:nvPr/>
        </p:nvSpPr>
        <p:spPr>
          <a:xfrm>
            <a:off x="11375558" y="4354898"/>
            <a:ext cx="963928" cy="553046"/>
          </a:xfrm>
          <a:prstGeom prst="ellipse">
            <a:avLst/>
          </a:prstGeom>
          <a:gradFill>
            <a:gsLst>
              <a:gs pos="47000">
                <a:srgbClr val="BFBFBF"/>
              </a:gs>
              <a:gs pos="0">
                <a:schemeClr val="bg1"/>
              </a:gs>
              <a:gs pos="100000">
                <a:srgbClr val="6A6A6A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8167D0D9-ADF3-47F1-ACD0-A4F45ACAA47D}" type="TxLink">
              <a:rPr lang="en-US" sz="2000">
                <a:solidFill>
                  <a:schemeClr val="bg2">
                    <a:lumMod val="10000"/>
                  </a:schemeClr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14%</a:t>
            </a:fld>
            <a:endParaRPr lang="en-US" sz="2000">
              <a:solidFill>
                <a:schemeClr val="bg2">
                  <a:lumMod val="10000"/>
                </a:schemeClr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Elipsa 26">
            <a:extLst>
              <a:ext uri="{FF2B5EF4-FFF2-40B4-BE49-F238E27FC236}">
                <a16:creationId xmlns:a16="http://schemas.microsoft.com/office/drawing/2014/main" id="{57BE305E-188F-BB28-742E-38026A2437D6}"/>
              </a:ext>
            </a:extLst>
          </p:cNvPr>
          <p:cNvSpPr/>
          <p:nvPr/>
        </p:nvSpPr>
        <p:spPr>
          <a:xfrm>
            <a:off x="11396864" y="3555292"/>
            <a:ext cx="963928" cy="553046"/>
          </a:xfrm>
          <a:prstGeom prst="ellipse">
            <a:avLst/>
          </a:prstGeom>
          <a:gradFill>
            <a:gsLst>
              <a:gs pos="47000">
                <a:srgbClr val="464646"/>
              </a:gs>
              <a:gs pos="0">
                <a:srgbClr val="7F7F7F"/>
              </a:gs>
              <a:gs pos="100000">
                <a:srgbClr val="15151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A217DF07-F1D5-4308-A1D2-BBC56880B076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6%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Elipsa 26">
            <a:extLst>
              <a:ext uri="{FF2B5EF4-FFF2-40B4-BE49-F238E27FC236}">
                <a16:creationId xmlns:a16="http://schemas.microsoft.com/office/drawing/2014/main" id="{7A1B0A30-22D8-8B92-D9C0-B4BC422FAE94}"/>
              </a:ext>
            </a:extLst>
          </p:cNvPr>
          <p:cNvSpPr/>
          <p:nvPr/>
        </p:nvSpPr>
        <p:spPr>
          <a:xfrm>
            <a:off x="11396864" y="6091904"/>
            <a:ext cx="963928" cy="553046"/>
          </a:xfrm>
          <a:prstGeom prst="ellipse">
            <a:avLst/>
          </a:prstGeom>
          <a:gradFill>
            <a:gsLst>
              <a:gs pos="47000">
                <a:srgbClr val="A4AC38"/>
              </a:gs>
              <a:gs pos="0">
                <a:srgbClr val="CDD846"/>
              </a:gs>
              <a:gs pos="100000">
                <a:srgbClr val="6C722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3963E3B2-12C9-4ED5-BA17-F7E6F270EA21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32%</a:t>
            </a:fld>
            <a:endParaRPr lang="en-US" sz="220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Elipsa 26">
            <a:extLst>
              <a:ext uri="{FF2B5EF4-FFF2-40B4-BE49-F238E27FC236}">
                <a16:creationId xmlns:a16="http://schemas.microsoft.com/office/drawing/2014/main" id="{92248448-2E8E-E10E-9602-36BCBF5BBBD5}"/>
              </a:ext>
            </a:extLst>
          </p:cNvPr>
          <p:cNvSpPr/>
          <p:nvPr/>
        </p:nvSpPr>
        <p:spPr>
          <a:xfrm>
            <a:off x="11396864" y="5129384"/>
            <a:ext cx="963928" cy="553046"/>
          </a:xfrm>
          <a:prstGeom prst="ellipse">
            <a:avLst/>
          </a:prstGeom>
          <a:gradFill>
            <a:gsLst>
              <a:gs pos="47000">
                <a:srgbClr val="E56835"/>
              </a:gs>
              <a:gs pos="0">
                <a:srgbClr val="F4993E"/>
              </a:gs>
              <a:gs pos="100000">
                <a:srgbClr val="B24E2B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3CEBDA2A-AAF9-4A58-A706-B1812F13B2BB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8%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Elipsa 26">
            <a:extLst>
              <a:ext uri="{FF2B5EF4-FFF2-40B4-BE49-F238E27FC236}">
                <a16:creationId xmlns:a16="http://schemas.microsoft.com/office/drawing/2014/main" id="{404792F4-5795-FC53-251C-CAAA764EB4D2}"/>
              </a:ext>
            </a:extLst>
          </p:cNvPr>
          <p:cNvSpPr/>
          <p:nvPr/>
        </p:nvSpPr>
        <p:spPr>
          <a:xfrm>
            <a:off x="11396864" y="7207434"/>
            <a:ext cx="963928" cy="553046"/>
          </a:xfrm>
          <a:prstGeom prst="ellipse">
            <a:avLst/>
          </a:prstGeom>
          <a:gradFill>
            <a:gsLst>
              <a:gs pos="47000">
                <a:srgbClr val="2E5087"/>
              </a:gs>
              <a:gs pos="0">
                <a:srgbClr val="92ABBC"/>
              </a:gs>
              <a:gs pos="100000">
                <a:srgbClr val="18294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2F070300-EF9C-43B5-8371-51CF31ECE600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3%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Elipsa 26">
            <a:extLst>
              <a:ext uri="{FF2B5EF4-FFF2-40B4-BE49-F238E27FC236}">
                <a16:creationId xmlns:a16="http://schemas.microsoft.com/office/drawing/2014/main" id="{0CB8C276-9511-3932-1165-A93A1E21FE43}"/>
              </a:ext>
            </a:extLst>
          </p:cNvPr>
          <p:cNvSpPr/>
          <p:nvPr/>
        </p:nvSpPr>
        <p:spPr>
          <a:xfrm>
            <a:off x="16334649" y="8984094"/>
            <a:ext cx="960878" cy="585714"/>
          </a:xfrm>
          <a:prstGeom prst="ellipse">
            <a:avLst/>
          </a:prstGeom>
          <a:gradFill>
            <a:gsLst>
              <a:gs pos="47000">
                <a:srgbClr val="E0AF3E"/>
              </a:gs>
              <a:gs pos="0">
                <a:srgbClr val="FDF550"/>
              </a:gs>
              <a:gs pos="100000">
                <a:srgbClr val="7C601E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BFAE9AC1-F378-4F12-9115-F56AA6614B11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39%</a:t>
            </a:fld>
            <a:endParaRPr lang="en-US" sz="220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Elipsa 26">
            <a:extLst>
              <a:ext uri="{FF2B5EF4-FFF2-40B4-BE49-F238E27FC236}">
                <a16:creationId xmlns:a16="http://schemas.microsoft.com/office/drawing/2014/main" id="{D50B4145-8688-BF76-9D27-5CC3440E10B5}"/>
              </a:ext>
            </a:extLst>
          </p:cNvPr>
          <p:cNvSpPr/>
          <p:nvPr/>
        </p:nvSpPr>
        <p:spPr>
          <a:xfrm>
            <a:off x="16357793" y="4103764"/>
            <a:ext cx="960878" cy="574742"/>
          </a:xfrm>
          <a:prstGeom prst="ellipse">
            <a:avLst/>
          </a:prstGeom>
          <a:gradFill>
            <a:gsLst>
              <a:gs pos="47000">
                <a:srgbClr val="BFBFBF"/>
              </a:gs>
              <a:gs pos="0">
                <a:schemeClr val="bg1"/>
              </a:gs>
              <a:gs pos="100000">
                <a:srgbClr val="6A6A6A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E47CACEA-36DC-4874-AD15-1CDDEB398B97}" type="TxLink">
              <a:rPr lang="en-US" sz="2000">
                <a:solidFill>
                  <a:schemeClr val="bg2">
                    <a:lumMod val="10000"/>
                  </a:schemeClr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22%</a:t>
            </a:fld>
            <a:endParaRPr lang="en-US" sz="2000" dirty="0">
              <a:solidFill>
                <a:schemeClr val="bg2">
                  <a:lumMod val="10000"/>
                </a:schemeClr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Elipsa 26">
            <a:extLst>
              <a:ext uri="{FF2B5EF4-FFF2-40B4-BE49-F238E27FC236}">
                <a16:creationId xmlns:a16="http://schemas.microsoft.com/office/drawing/2014/main" id="{F7B40C93-715A-EFB3-EB21-C8DA5B96F1D0}"/>
              </a:ext>
            </a:extLst>
          </p:cNvPr>
          <p:cNvSpPr/>
          <p:nvPr/>
        </p:nvSpPr>
        <p:spPr>
          <a:xfrm>
            <a:off x="16334647" y="3278082"/>
            <a:ext cx="960878" cy="574742"/>
          </a:xfrm>
          <a:prstGeom prst="ellipse">
            <a:avLst/>
          </a:prstGeom>
          <a:gradFill>
            <a:gsLst>
              <a:gs pos="47000">
                <a:srgbClr val="464646"/>
              </a:gs>
              <a:gs pos="0">
                <a:srgbClr val="7F7F7F"/>
              </a:gs>
              <a:gs pos="100000">
                <a:srgbClr val="15151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CDE5F0C9-DBCB-44D4-B810-63889E145D31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2%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Elipsa 26">
            <a:extLst>
              <a:ext uri="{FF2B5EF4-FFF2-40B4-BE49-F238E27FC236}">
                <a16:creationId xmlns:a16="http://schemas.microsoft.com/office/drawing/2014/main" id="{1700A22E-129E-8983-4F59-A740E918B442}"/>
              </a:ext>
            </a:extLst>
          </p:cNvPr>
          <p:cNvSpPr/>
          <p:nvPr/>
        </p:nvSpPr>
        <p:spPr>
          <a:xfrm>
            <a:off x="16357795" y="5941892"/>
            <a:ext cx="960878" cy="574742"/>
          </a:xfrm>
          <a:prstGeom prst="ellipse">
            <a:avLst/>
          </a:prstGeom>
          <a:gradFill>
            <a:gsLst>
              <a:gs pos="47000">
                <a:srgbClr val="A4AC38"/>
              </a:gs>
              <a:gs pos="0">
                <a:srgbClr val="CDD846"/>
              </a:gs>
              <a:gs pos="100000">
                <a:srgbClr val="6C722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3423E2CC-B008-47CB-BCE2-6D4D5A592C7D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25%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Elipsa 26">
            <a:extLst>
              <a:ext uri="{FF2B5EF4-FFF2-40B4-BE49-F238E27FC236}">
                <a16:creationId xmlns:a16="http://schemas.microsoft.com/office/drawing/2014/main" id="{0EC1FA1C-4DE0-A772-151A-82F79DD96695}"/>
              </a:ext>
            </a:extLst>
          </p:cNvPr>
          <p:cNvSpPr/>
          <p:nvPr/>
        </p:nvSpPr>
        <p:spPr>
          <a:xfrm>
            <a:off x="16334649" y="4951462"/>
            <a:ext cx="960878" cy="574742"/>
          </a:xfrm>
          <a:prstGeom prst="ellipse">
            <a:avLst/>
          </a:prstGeom>
          <a:gradFill>
            <a:gsLst>
              <a:gs pos="47000">
                <a:srgbClr val="E56835"/>
              </a:gs>
              <a:gs pos="0">
                <a:srgbClr val="F4993E"/>
              </a:gs>
              <a:gs pos="100000">
                <a:srgbClr val="B24E2B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E0E51110-986F-4790-BE03-DF53050DEF28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6%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Elipsa 26">
            <a:extLst>
              <a:ext uri="{FF2B5EF4-FFF2-40B4-BE49-F238E27FC236}">
                <a16:creationId xmlns:a16="http://schemas.microsoft.com/office/drawing/2014/main" id="{F14C9C3F-2C69-ABDA-4120-4ACB805E6FEC}"/>
              </a:ext>
            </a:extLst>
          </p:cNvPr>
          <p:cNvSpPr/>
          <p:nvPr/>
        </p:nvSpPr>
        <p:spPr>
          <a:xfrm>
            <a:off x="16334649" y="6932322"/>
            <a:ext cx="960878" cy="574742"/>
          </a:xfrm>
          <a:prstGeom prst="ellipse">
            <a:avLst/>
          </a:prstGeom>
          <a:gradFill>
            <a:gsLst>
              <a:gs pos="47000">
                <a:srgbClr val="2E5087"/>
              </a:gs>
              <a:gs pos="0">
                <a:srgbClr val="92ABBC"/>
              </a:gs>
              <a:gs pos="100000">
                <a:srgbClr val="18294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EC0CEB90-F119-4D02-ADA9-1F797FE5FF98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6%</a:t>
            </a:fld>
            <a:endParaRPr lang="en-US" sz="220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Elipsa 26">
            <a:extLst>
              <a:ext uri="{FF2B5EF4-FFF2-40B4-BE49-F238E27FC236}">
                <a16:creationId xmlns:a16="http://schemas.microsoft.com/office/drawing/2014/main" id="{9347B7FE-537C-5640-A9B8-13B7289AD760}"/>
              </a:ext>
            </a:extLst>
          </p:cNvPr>
          <p:cNvSpPr/>
          <p:nvPr/>
        </p:nvSpPr>
        <p:spPr>
          <a:xfrm>
            <a:off x="21098129" y="9024804"/>
            <a:ext cx="960878" cy="585714"/>
          </a:xfrm>
          <a:prstGeom prst="ellipse">
            <a:avLst/>
          </a:prstGeom>
          <a:gradFill>
            <a:gsLst>
              <a:gs pos="47000">
                <a:srgbClr val="E0AF3E"/>
              </a:gs>
              <a:gs pos="0">
                <a:srgbClr val="FDF550"/>
              </a:gs>
              <a:gs pos="100000">
                <a:srgbClr val="7C601E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r>
              <a:rPr lang="pl-PL" sz="2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42%</a:t>
            </a:r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Elipsa 26">
            <a:extLst>
              <a:ext uri="{FF2B5EF4-FFF2-40B4-BE49-F238E27FC236}">
                <a16:creationId xmlns:a16="http://schemas.microsoft.com/office/drawing/2014/main" id="{A9BE4943-53C9-7D44-D8E2-FACC16AB8644}"/>
              </a:ext>
            </a:extLst>
          </p:cNvPr>
          <p:cNvSpPr/>
          <p:nvPr/>
        </p:nvSpPr>
        <p:spPr>
          <a:xfrm>
            <a:off x="21084793" y="5470886"/>
            <a:ext cx="960878" cy="574742"/>
          </a:xfrm>
          <a:prstGeom prst="ellipse">
            <a:avLst/>
          </a:prstGeom>
          <a:gradFill>
            <a:gsLst>
              <a:gs pos="47000">
                <a:srgbClr val="A4AC38"/>
              </a:gs>
              <a:gs pos="0">
                <a:srgbClr val="CDD846"/>
              </a:gs>
              <a:gs pos="100000">
                <a:srgbClr val="6C722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r>
              <a:rPr lang="pl-PL" sz="2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18%</a:t>
            </a:r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Elipsa 26">
            <a:extLst>
              <a:ext uri="{FF2B5EF4-FFF2-40B4-BE49-F238E27FC236}">
                <a16:creationId xmlns:a16="http://schemas.microsoft.com/office/drawing/2014/main" id="{884A471B-1BE7-720F-BFC0-28052C4A7C21}"/>
              </a:ext>
            </a:extLst>
          </p:cNvPr>
          <p:cNvSpPr/>
          <p:nvPr/>
        </p:nvSpPr>
        <p:spPr>
          <a:xfrm>
            <a:off x="21093333" y="6514746"/>
            <a:ext cx="960878" cy="574742"/>
          </a:xfrm>
          <a:prstGeom prst="ellipse">
            <a:avLst/>
          </a:prstGeom>
          <a:gradFill>
            <a:gsLst>
              <a:gs pos="47000">
                <a:srgbClr val="2E5087"/>
              </a:gs>
              <a:gs pos="0">
                <a:srgbClr val="92ABBC"/>
              </a:gs>
              <a:gs pos="100000">
                <a:srgbClr val="18294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r>
              <a:rPr lang="pl-PL" sz="2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9%</a:t>
            </a:r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Elipsa 26">
            <a:extLst>
              <a:ext uri="{FF2B5EF4-FFF2-40B4-BE49-F238E27FC236}">
                <a16:creationId xmlns:a16="http://schemas.microsoft.com/office/drawing/2014/main" id="{5519ECDC-E7F1-8856-A677-151ADEAFA219}"/>
              </a:ext>
            </a:extLst>
          </p:cNvPr>
          <p:cNvSpPr/>
          <p:nvPr/>
        </p:nvSpPr>
        <p:spPr>
          <a:xfrm>
            <a:off x="21098129" y="3866336"/>
            <a:ext cx="960878" cy="574742"/>
          </a:xfrm>
          <a:prstGeom prst="ellipse">
            <a:avLst/>
          </a:prstGeom>
          <a:gradFill>
            <a:gsLst>
              <a:gs pos="47000">
                <a:srgbClr val="BFBFBF"/>
              </a:gs>
              <a:gs pos="0">
                <a:schemeClr val="bg1"/>
              </a:gs>
              <a:gs pos="100000">
                <a:srgbClr val="6A6A6A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26%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Elipsa 26">
            <a:extLst>
              <a:ext uri="{FF2B5EF4-FFF2-40B4-BE49-F238E27FC236}">
                <a16:creationId xmlns:a16="http://schemas.microsoft.com/office/drawing/2014/main" id="{E314D812-F982-61FA-64F7-87E9B5E02F78}"/>
              </a:ext>
            </a:extLst>
          </p:cNvPr>
          <p:cNvSpPr/>
          <p:nvPr/>
        </p:nvSpPr>
        <p:spPr>
          <a:xfrm>
            <a:off x="21090447" y="3099530"/>
            <a:ext cx="960878" cy="574742"/>
          </a:xfrm>
          <a:prstGeom prst="ellipse">
            <a:avLst/>
          </a:prstGeom>
          <a:gradFill>
            <a:gsLst>
              <a:gs pos="47000">
                <a:srgbClr val="464646"/>
              </a:gs>
              <a:gs pos="0">
                <a:srgbClr val="7F7F7F"/>
              </a:gs>
              <a:gs pos="100000">
                <a:srgbClr val="151515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fld id="{CDE5F0C9-DBCB-44D4-B810-63889E145D31}" type="TxLink">
              <a:rPr lang="en-US" sz="220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defTabSz="1828800" hangingPunct="1">
                <a:defRPr/>
              </a:pPr>
              <a:t>2%</a:t>
            </a:fld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Elipsa 26">
            <a:extLst>
              <a:ext uri="{FF2B5EF4-FFF2-40B4-BE49-F238E27FC236}">
                <a16:creationId xmlns:a16="http://schemas.microsoft.com/office/drawing/2014/main" id="{71447D03-F755-5D12-1915-BA1FF886E4A8}"/>
              </a:ext>
            </a:extLst>
          </p:cNvPr>
          <p:cNvSpPr/>
          <p:nvPr/>
        </p:nvSpPr>
        <p:spPr>
          <a:xfrm>
            <a:off x="21098129" y="4707324"/>
            <a:ext cx="960878" cy="574742"/>
          </a:xfrm>
          <a:prstGeom prst="ellipse">
            <a:avLst/>
          </a:prstGeom>
          <a:gradFill>
            <a:gsLst>
              <a:gs pos="47000">
                <a:srgbClr val="E56835"/>
              </a:gs>
              <a:gs pos="0">
                <a:srgbClr val="F4993E"/>
              </a:gs>
              <a:gs pos="100000">
                <a:srgbClr val="B24E2B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hangingPunct="1">
              <a:defRPr/>
            </a:pPr>
            <a:r>
              <a:rPr lang="pl-PL" sz="2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3%</a:t>
            </a:r>
            <a:endParaRPr lang="en-US" sz="22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2971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pc="120" dirty="0">
                <a:latin typeface="FERROVIALNEW-LIGHT" panose="02000506040000020003" pitchFamily="2" charset="0"/>
              </a:rPr>
              <a:t>E</a:t>
            </a:r>
            <a:r>
              <a:rPr lang="pl-PL" spc="-430" dirty="0">
                <a:latin typeface="FERROVIALNEW-LIGHT" panose="02000506040000020003" pitchFamily="2" charset="0"/>
              </a:rPr>
              <a:t>w</a:t>
            </a:r>
            <a:r>
              <a:rPr lang="pl-PL" spc="-90" dirty="0">
                <a:latin typeface="FERROVIALNEW-LIGHT" panose="02000506040000020003" pitchFamily="2" charset="0"/>
              </a:rPr>
              <a:t>o</a:t>
            </a:r>
            <a:r>
              <a:rPr lang="pl-PL" spc="190" dirty="0">
                <a:latin typeface="FERROVIALNEW-LIGHT" panose="02000506040000020003" pitchFamily="2" charset="0"/>
              </a:rPr>
              <a:t>l</a:t>
            </a:r>
            <a:r>
              <a:rPr lang="pl-PL" spc="70" dirty="0">
                <a:latin typeface="FERROVIALNEW-LIGHT" panose="02000506040000020003" pitchFamily="2" charset="0"/>
              </a:rPr>
              <a:t>u</a:t>
            </a:r>
            <a:r>
              <a:rPr lang="pl-PL" spc="170" dirty="0">
                <a:latin typeface="FERROVIALNEW-LIGHT" panose="02000506040000020003" pitchFamily="2" charset="0"/>
              </a:rPr>
              <a:t>c</a:t>
            </a:r>
            <a:r>
              <a:rPr lang="pl-PL" spc="130" dirty="0">
                <a:latin typeface="FERROVIALNEW-LIGHT" panose="02000506040000020003" pitchFamily="2" charset="0"/>
              </a:rPr>
              <a:t>j</a:t>
            </a:r>
            <a:r>
              <a:rPr lang="pl-PL" spc="280" dirty="0">
                <a:latin typeface="FERROVIALNEW-LIGHT" panose="02000506040000020003" pitchFamily="2" charset="0"/>
              </a:rPr>
              <a:t>a</a:t>
            </a:r>
            <a:r>
              <a:rPr lang="pl-PL" spc="-190" dirty="0">
                <a:latin typeface="FERROVIALNEW-LIGHT" panose="02000506040000020003" pitchFamily="2" charset="0"/>
              </a:rPr>
              <a:t> </a:t>
            </a:r>
            <a:r>
              <a:rPr lang="pl-PL" spc="-100" dirty="0">
                <a:latin typeface="FERROVIALNEW-LIGHT" panose="02000506040000020003" pitchFamily="2" charset="0"/>
              </a:rPr>
              <a:t>p</a:t>
            </a:r>
            <a:r>
              <a:rPr lang="pl-PL" spc="-140" dirty="0">
                <a:latin typeface="FERROVIALNEW-LIGHT" panose="02000506040000020003" pitchFamily="2" charset="0"/>
              </a:rPr>
              <a:t>o</a:t>
            </a:r>
            <a:r>
              <a:rPr lang="pl-PL" spc="210" dirty="0">
                <a:latin typeface="FERROVIALNEW-LIGHT" panose="02000506040000020003" pitchFamily="2" charset="0"/>
              </a:rPr>
              <a:t>z</a:t>
            </a:r>
            <a:r>
              <a:rPr lang="pl-PL" spc="-50" dirty="0">
                <a:latin typeface="FERROVIALNEW-LIGHT" panose="02000506040000020003" pitchFamily="2" charset="0"/>
              </a:rPr>
              <a:t>y</a:t>
            </a:r>
            <a:r>
              <a:rPr lang="pl-PL" spc="60" dirty="0">
                <a:latin typeface="FERROVIALNEW-LIGHT" panose="02000506040000020003" pitchFamily="2" charset="0"/>
              </a:rPr>
              <a:t>c</a:t>
            </a:r>
            <a:r>
              <a:rPr lang="pl-PL" spc="140" dirty="0">
                <a:latin typeface="FERROVIALNEW-LIGHT" panose="02000506040000020003" pitchFamily="2" charset="0"/>
              </a:rPr>
              <a:t>j</a:t>
            </a:r>
            <a:r>
              <a:rPr lang="pl-PL" spc="-50" dirty="0">
                <a:latin typeface="FERROVIALNEW-LIGHT" panose="02000506040000020003" pitchFamily="2" charset="0"/>
              </a:rPr>
              <a:t>i</a:t>
            </a:r>
            <a:r>
              <a:rPr lang="pl-PL" spc="-190" dirty="0">
                <a:latin typeface="FERROVIALNEW-LIGHT" panose="02000506040000020003" pitchFamily="2" charset="0"/>
              </a:rPr>
              <a:t> </a:t>
            </a:r>
            <a:r>
              <a:rPr lang="pl-PL" spc="220" dirty="0">
                <a:latin typeface="FERROVIALNEW-LIGHT" panose="02000506040000020003" pitchFamily="2" charset="0"/>
              </a:rPr>
              <a:t>g</a:t>
            </a:r>
            <a:r>
              <a:rPr lang="pl-PL" spc="-100" dirty="0">
                <a:latin typeface="FERROVIALNEW-LIGHT" panose="02000506040000020003" pitchFamily="2" charset="0"/>
              </a:rPr>
              <a:t>o</a:t>
            </a:r>
            <a:r>
              <a:rPr lang="pl-PL" spc="-30" dirty="0">
                <a:latin typeface="FERROVIALNEW-LIGHT" panose="02000506040000020003" pitchFamily="2" charset="0"/>
              </a:rPr>
              <a:t>t</a:t>
            </a:r>
            <a:r>
              <a:rPr lang="pl-PL" spc="-228" dirty="0">
                <a:latin typeface="FERROVIALNEW-LIGHT" panose="02000506040000020003" pitchFamily="2" charset="0"/>
              </a:rPr>
              <a:t>ów</a:t>
            </a:r>
            <a:r>
              <a:rPr lang="pl-PL" spc="-210" dirty="0">
                <a:latin typeface="FERROVIALNEW-LIGHT" panose="02000506040000020003" pitchFamily="2" charset="0"/>
              </a:rPr>
              <a:t>kow</a:t>
            </a:r>
            <a:r>
              <a:rPr lang="pl-PL" spc="-130" dirty="0">
                <a:latin typeface="FERROVIALNEW-LIGHT" panose="02000506040000020003" pitchFamily="2" charset="0"/>
              </a:rPr>
              <a:t>e</a:t>
            </a:r>
            <a:r>
              <a:rPr lang="pl-PL" spc="170" dirty="0">
                <a:latin typeface="FERROVIALNEW-LIGHT" panose="02000506040000020003" pitchFamily="2" charset="0"/>
              </a:rPr>
              <a:t>j</a:t>
            </a:r>
            <a:r>
              <a:rPr lang="pl-PL" spc="-190" dirty="0">
                <a:latin typeface="FERROVIALNEW-LIGHT" panose="02000506040000020003" pitchFamily="2" charset="0"/>
              </a:rPr>
              <a:t> </a:t>
            </a:r>
            <a:r>
              <a:rPr lang="pl-PL" spc="-40" dirty="0">
                <a:latin typeface="FERROVIALNEW-LIGHT" panose="02000506040000020003" pitchFamily="2" charset="0"/>
              </a:rPr>
              <a:t>ne</a:t>
            </a:r>
            <a:r>
              <a:rPr lang="pl-PL" spc="100" dirty="0">
                <a:latin typeface="FERROVIALNEW-LIGHT" panose="02000506040000020003" pitchFamily="2" charset="0"/>
              </a:rPr>
              <a:t>t</a:t>
            </a:r>
            <a:r>
              <a:rPr lang="pl-PL" spc="-30" dirty="0">
                <a:latin typeface="FERROVIALNEW-LIGHT" panose="02000506040000020003" pitchFamily="2" charset="0"/>
              </a:rPr>
              <a:t>t</a:t>
            </a:r>
            <a:r>
              <a:rPr lang="pl-PL" spc="-70" dirty="0">
                <a:latin typeface="FERROVIALNEW-LIGHT" panose="02000506040000020003" pitchFamily="2" charset="0"/>
              </a:rPr>
              <a:t>o</a:t>
            </a:r>
            <a:endParaRPr lang="pl-PL" sz="6000" b="0" spc="-119" dirty="0">
              <a:solidFill>
                <a:srgbClr val="FFFFFF"/>
              </a:solidFill>
              <a:latin typeface="FERROVIALNEW-LIGHT" panose="02000506040000020003" pitchFamily="2" charset="0"/>
              <a:ea typeface="FerrovialNew-Light"/>
              <a:cs typeface="FerrovialNew-Light"/>
              <a:sym typeface="Ferrovial New Light"/>
            </a:endParaRP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" name="Otoczenie makroekonomiczne">
            <a:extLst>
              <a:ext uri="{FF2B5EF4-FFF2-40B4-BE49-F238E27FC236}">
                <a16:creationId xmlns:a16="http://schemas.microsoft.com/office/drawing/2014/main" id="{32739A30-4656-4519-C3BE-23B9F0D1B1E9}"/>
              </a:ext>
            </a:extLst>
          </p:cNvPr>
          <p:cNvSpPr txBox="1">
            <a:spLocks/>
          </p:cNvSpPr>
          <p:nvPr/>
        </p:nvSpPr>
        <p:spPr>
          <a:xfrm>
            <a:off x="1018587" y="1111221"/>
            <a:ext cx="1754155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5400">
              <a:spcBef>
                <a:spcPts val="200"/>
              </a:spcBef>
            </a:pPr>
            <a:r>
              <a:rPr lang="pl-PL" sz="4000" b="1" spc="13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P</a:t>
            </a:r>
            <a:r>
              <a:rPr lang="pl-PL" sz="4000" b="1" spc="-7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o</a:t>
            </a:r>
            <a:r>
              <a:rPr lang="pl-PL" sz="4000" b="1" spc="1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z</a:t>
            </a:r>
            <a:r>
              <a:rPr lang="pl-PL" sz="4000" b="1" spc="-8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y</a:t>
            </a:r>
            <a:r>
              <a:rPr lang="pl-PL" sz="4000" b="1" spc="9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c</a:t>
            </a:r>
            <a:r>
              <a:rPr lang="pl-PL" sz="4000" b="1" spc="8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j</a:t>
            </a:r>
            <a:r>
              <a:rPr lang="pl-PL" sz="4000" b="1" spc="1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a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 </a:t>
            </a:r>
            <a:r>
              <a:rPr lang="pl-PL" sz="4000" b="1" spc="1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g</a:t>
            </a:r>
            <a:r>
              <a:rPr lang="pl-PL" sz="4000" b="1" spc="-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o</a:t>
            </a:r>
            <a:r>
              <a:rPr lang="pl-PL" sz="4000" b="1" spc="-3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t</a:t>
            </a:r>
            <a:r>
              <a:rPr lang="pl-PL" sz="4000" b="1" spc="-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ó</a:t>
            </a:r>
            <a:r>
              <a:rPr lang="pl-PL" sz="4000" b="1" spc="-19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w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k</a:t>
            </a:r>
            <a:r>
              <a:rPr lang="pl-PL" sz="4000" b="1" spc="-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o</a:t>
            </a:r>
            <a:r>
              <a:rPr lang="pl-PL" sz="4000" b="1" spc="-2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w</a:t>
            </a:r>
            <a:r>
              <a:rPr lang="pl-PL" sz="4000" b="1" spc="1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a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 </a:t>
            </a:r>
            <a:r>
              <a:rPr lang="pl-PL" sz="4000" b="1" spc="-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n</a:t>
            </a:r>
            <a:r>
              <a:rPr lang="pl-PL" sz="4000" b="1" spc="-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e</a:t>
            </a:r>
            <a:r>
              <a:rPr lang="pl-PL" sz="4000" b="1" spc="6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t</a:t>
            </a:r>
            <a:r>
              <a:rPr lang="pl-PL" sz="4000" b="1" spc="-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t</a:t>
            </a:r>
            <a:r>
              <a:rPr lang="pl-PL" sz="4000" b="1" spc="-4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o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 </a:t>
            </a:r>
            <a:r>
              <a:rPr lang="pl-PL" sz="4000" b="1" spc="-2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w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 </a:t>
            </a:r>
            <a:r>
              <a:rPr lang="pl-PL" sz="4000" b="1" spc="4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g</a:t>
            </a:r>
            <a:r>
              <a:rPr lang="pl-PL" sz="4000" b="1" spc="6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r</a:t>
            </a:r>
            <a:r>
              <a:rPr lang="pl-PL" sz="4000" b="1" spc="7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u</a:t>
            </a:r>
            <a:r>
              <a:rPr lang="pl-PL" sz="4000" b="1" spc="-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pi</a:t>
            </a:r>
            <a:r>
              <a:rPr lang="pl-PL" sz="4000" b="1" spc="-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e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 </a:t>
            </a:r>
            <a:r>
              <a:rPr lang="pl-PL" sz="4000" b="1" spc="14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B</a:t>
            </a:r>
            <a:r>
              <a:rPr lang="pl-PL" sz="4000" b="1" spc="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u</a:t>
            </a:r>
            <a:r>
              <a:rPr lang="pl-PL" sz="4000" b="1" spc="-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d</a:t>
            </a:r>
            <a:r>
              <a:rPr lang="pl-PL" sz="4000" b="1" spc="-4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i</a:t>
            </a:r>
            <a:r>
              <a:rPr lang="pl-PL" sz="4000" b="1" spc="-6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m</a:t>
            </a:r>
            <a:r>
              <a:rPr lang="pl-PL" sz="4000" b="1" spc="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e</a:t>
            </a:r>
            <a:r>
              <a:rPr lang="pl-PL" sz="4000" b="1" spc="-9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x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 </a:t>
            </a:r>
            <a:r>
              <a:rPr lang="pl-PL" sz="4000" b="1" spc="-1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(</a:t>
            </a:r>
            <a:r>
              <a:rPr lang="pl-PL" sz="4000" b="1" spc="-5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m</a:t>
            </a:r>
            <a:r>
              <a:rPr lang="pl-PL" sz="4000" b="1" spc="3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ld</a:t>
            </a:r>
            <a:r>
              <a:rPr lang="pl-PL" sz="4000" b="1" spc="-11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 </a:t>
            </a:r>
            <a:r>
              <a:rPr lang="pl-PL" sz="4000" b="1" spc="19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P</a:t>
            </a:r>
            <a:r>
              <a:rPr lang="pl-PL" sz="4000" b="1" spc="17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L</a:t>
            </a:r>
            <a:r>
              <a:rPr lang="pl-PL" sz="4000" b="1" spc="-13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N</a:t>
            </a:r>
            <a:r>
              <a:rPr lang="pl-PL" sz="4000" b="1" spc="-12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)</a:t>
            </a:r>
            <a:endParaRPr lang="pl-PL" sz="4000" dirty="0">
              <a:solidFill>
                <a:schemeClr val="bg1"/>
              </a:solidFill>
              <a:latin typeface="FERROVIALNEW-LIGHT" panose="02000506040000020003" pitchFamily="2" charset="0"/>
              <a:cs typeface="Calibri"/>
            </a:endParaRP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C2D288C3-2FC2-4E8E-510C-E2E6755F9872}"/>
              </a:ext>
            </a:extLst>
          </p:cNvPr>
          <p:cNvGraphicFramePr>
            <a:graphicFrameLocks/>
          </p:cNvGraphicFramePr>
          <p:nvPr/>
        </p:nvGraphicFramePr>
        <p:xfrm>
          <a:off x="1486153" y="2238766"/>
          <a:ext cx="21879260" cy="10327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0101773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0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pc="120" dirty="0">
                <a:latin typeface="FERROVIALNEW-LIGHT" panose="02000506040000020003" pitchFamily="2" charset="0"/>
              </a:rPr>
              <a:t>Dywizja infrastruktury (hydro + drogi)</a:t>
            </a:r>
            <a:endParaRPr lang="pl-PL" sz="6000" b="0" spc="-119" dirty="0">
              <a:solidFill>
                <a:srgbClr val="FFFFFF"/>
              </a:solidFill>
              <a:latin typeface="FERROVIALNEW-LIGHT" panose="02000506040000020003" pitchFamily="2" charset="0"/>
              <a:ea typeface="FerrovialNew-Light"/>
              <a:cs typeface="FerrovialNew-Light"/>
              <a:sym typeface="Ferrovial New Light"/>
            </a:endParaRP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0212715-10AF-67F6-0559-275AE45A04A5}"/>
              </a:ext>
            </a:extLst>
          </p:cNvPr>
          <p:cNvSpPr txBox="1"/>
          <p:nvPr/>
        </p:nvSpPr>
        <p:spPr>
          <a:xfrm>
            <a:off x="1164096" y="2274427"/>
            <a:ext cx="5867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Przychody ze sprzedaży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F068FB7-4D59-FC20-DAE2-C25B50176E2D}"/>
              </a:ext>
            </a:extLst>
          </p:cNvPr>
          <p:cNvSpPr txBox="1"/>
          <p:nvPr/>
        </p:nvSpPr>
        <p:spPr>
          <a:xfrm>
            <a:off x="1164096" y="7480540"/>
            <a:ext cx="5486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Kontraktacja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0A1544A-0D7A-A6BF-E618-954E3D8841DE}"/>
              </a:ext>
            </a:extLst>
          </p:cNvPr>
          <p:cNvSpPr txBox="1"/>
          <p:nvPr/>
        </p:nvSpPr>
        <p:spPr>
          <a:xfrm>
            <a:off x="14120447" y="2274427"/>
            <a:ext cx="5486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Portfel do realizacji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F49FB125-DEC2-BD6C-0C35-9F6E12001416}"/>
              </a:ext>
            </a:extLst>
          </p:cNvPr>
          <p:cNvGraphicFramePr>
            <a:graphicFrameLocks/>
          </p:cNvGraphicFramePr>
          <p:nvPr/>
        </p:nvGraphicFramePr>
        <p:xfrm>
          <a:off x="1018587" y="3096504"/>
          <a:ext cx="8839200" cy="407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E86691F7-2D3C-601A-FD3D-CDC55EF254D7}"/>
              </a:ext>
            </a:extLst>
          </p:cNvPr>
          <p:cNvGraphicFramePr>
            <a:graphicFrameLocks/>
          </p:cNvGraphicFramePr>
          <p:nvPr/>
        </p:nvGraphicFramePr>
        <p:xfrm>
          <a:off x="1164096" y="8653341"/>
          <a:ext cx="8839200" cy="411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FE69E124-2FBE-AFFE-A2BE-6DC4DFC8233E}"/>
              </a:ext>
            </a:extLst>
          </p:cNvPr>
          <p:cNvGraphicFramePr>
            <a:graphicFrameLocks/>
          </p:cNvGraphicFramePr>
          <p:nvPr/>
        </p:nvGraphicFramePr>
        <p:xfrm>
          <a:off x="14120447" y="2581808"/>
          <a:ext cx="8839202" cy="4075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object 3">
            <a:extLst>
              <a:ext uri="{FF2B5EF4-FFF2-40B4-BE49-F238E27FC236}">
                <a16:creationId xmlns:a16="http://schemas.microsoft.com/office/drawing/2014/main" id="{E794BFBF-C564-A663-9020-5105AD2F9C33}"/>
              </a:ext>
            </a:extLst>
          </p:cNvPr>
          <p:cNvSpPr txBox="1"/>
          <p:nvPr/>
        </p:nvSpPr>
        <p:spPr>
          <a:xfrm>
            <a:off x="14258632" y="7480540"/>
            <a:ext cx="8720066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Najważniejsze kontrakty w </a:t>
            </a:r>
            <a:r>
              <a:rPr lang="pl-PL" sz="3200" b="1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pipeline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1344FC13-4599-C501-3F16-CD9C1A8C43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036783"/>
              </p:ext>
            </p:extLst>
          </p:nvPr>
        </p:nvGraphicFramePr>
        <p:xfrm>
          <a:off x="11582714" y="8525722"/>
          <a:ext cx="14185797" cy="3312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1171F2A-66D1-B061-0D11-9DB4288E6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90247"/>
              </p:ext>
            </p:extLst>
          </p:nvPr>
        </p:nvGraphicFramePr>
        <p:xfrm>
          <a:off x="18540048" y="11759581"/>
          <a:ext cx="4394200" cy="1323526"/>
        </p:xfrm>
        <a:graphic>
          <a:graphicData uri="http://schemas.openxmlformats.org/drawingml/2006/table">
            <a:tbl>
              <a:tblPr/>
              <a:tblGrid>
                <a:gridCol w="3176760">
                  <a:extLst>
                    <a:ext uri="{9D8B030D-6E8A-4147-A177-3AD203B41FA5}">
                      <a16:colId xmlns:a16="http://schemas.microsoft.com/office/drawing/2014/main" val="3501123499"/>
                    </a:ext>
                  </a:extLst>
                </a:gridCol>
                <a:gridCol w="1217440">
                  <a:extLst>
                    <a:ext uri="{9D8B030D-6E8A-4147-A177-3AD203B41FA5}">
                      <a16:colId xmlns:a16="http://schemas.microsoft.com/office/drawing/2014/main" val="1073764913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pl-PL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Ferrovial New Regular" panose="02000506040000020003" pitchFamily="2" charset="-18"/>
                        </a:rPr>
                        <a:t>Kontrakt drogowy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48000">
                          <a:srgbClr val="E0AF3E"/>
                        </a:gs>
                        <a:gs pos="0">
                          <a:srgbClr val="FDF550"/>
                        </a:gs>
                        <a:gs pos="100000">
                          <a:srgbClr val="7C601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27373"/>
                  </a:ext>
                </a:extLst>
              </a:tr>
              <a:tr h="523426">
                <a:tc>
                  <a:txBody>
                    <a:bodyPr/>
                    <a:lstStyle/>
                    <a:p>
                      <a:pPr algn="l" fontAlgn="b"/>
                      <a:r>
                        <a:rPr lang="pl-PL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Ferrovial New Regular" panose="02000506040000020003" pitchFamily="2" charset="-18"/>
                        </a:rPr>
                        <a:t>Kontrakt hydrotechniczny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48000">
                          <a:srgbClr val="2E5087"/>
                        </a:gs>
                        <a:gs pos="0">
                          <a:srgbClr val="92ABBC"/>
                        </a:gs>
                        <a:gs pos="100000">
                          <a:srgbClr val="182945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956016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pl-PL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Ferrovial New Regular" panose="02000506040000020003" pitchFamily="2" charset="-18"/>
                        </a:rPr>
                        <a:t>Kontrakt zagraniczny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48000">
                          <a:srgbClr val="BFBFBF"/>
                        </a:gs>
                        <a:gs pos="0">
                          <a:schemeClr val="bg1"/>
                        </a:gs>
                        <a:gs pos="100000">
                          <a:srgbClr val="6A6A6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8748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9070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Dywizja kolejowa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00D5292-CA96-2DD9-19F8-9ADB7C45EFDF}"/>
              </a:ext>
            </a:extLst>
          </p:cNvPr>
          <p:cNvSpPr txBox="1"/>
          <p:nvPr/>
        </p:nvSpPr>
        <p:spPr>
          <a:xfrm>
            <a:off x="1247187" y="2278559"/>
            <a:ext cx="5867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Przychody ze sprzedaży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62E157B0-AEC4-6217-5346-0914C1A2BCB0}"/>
              </a:ext>
            </a:extLst>
          </p:cNvPr>
          <p:cNvSpPr txBox="1"/>
          <p:nvPr/>
        </p:nvSpPr>
        <p:spPr>
          <a:xfrm>
            <a:off x="1247187" y="7866352"/>
            <a:ext cx="5486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Kontraktacja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3E75538-1CAE-B3FB-CC21-261379AC3C35}"/>
              </a:ext>
            </a:extLst>
          </p:cNvPr>
          <p:cNvSpPr txBox="1"/>
          <p:nvPr/>
        </p:nvSpPr>
        <p:spPr>
          <a:xfrm>
            <a:off x="14401800" y="2276926"/>
            <a:ext cx="5486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Portfel do realizacji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79EEC4EC-A8D7-778E-6B4E-77CAF5A8A11F}"/>
              </a:ext>
            </a:extLst>
          </p:cNvPr>
          <p:cNvGraphicFramePr>
            <a:graphicFrameLocks/>
          </p:cNvGraphicFramePr>
          <p:nvPr/>
        </p:nvGraphicFramePr>
        <p:xfrm>
          <a:off x="1905000" y="3280354"/>
          <a:ext cx="8077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172BC7D4-1141-C0D4-FFCD-3E7EFC7DCC97}"/>
              </a:ext>
            </a:extLst>
          </p:cNvPr>
          <p:cNvGraphicFramePr>
            <a:graphicFrameLocks/>
          </p:cNvGraphicFramePr>
          <p:nvPr/>
        </p:nvGraphicFramePr>
        <p:xfrm>
          <a:off x="1905000" y="8716934"/>
          <a:ext cx="7924800" cy="42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0C81B0DE-A3F2-3092-EE29-009469B43028}"/>
              </a:ext>
            </a:extLst>
          </p:cNvPr>
          <p:cNvGraphicFramePr>
            <a:graphicFrameLocks/>
          </p:cNvGraphicFramePr>
          <p:nvPr/>
        </p:nvGraphicFramePr>
        <p:xfrm>
          <a:off x="14401800" y="2986493"/>
          <a:ext cx="8637476" cy="404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9BAFFCFC-95F2-49DB-CD42-5F4C4BAFB77F}"/>
              </a:ext>
            </a:extLst>
          </p:cNvPr>
          <p:cNvGraphicFramePr>
            <a:graphicFrameLocks/>
          </p:cNvGraphicFramePr>
          <p:nvPr/>
        </p:nvGraphicFramePr>
        <p:xfrm>
          <a:off x="11925695" y="8716934"/>
          <a:ext cx="10701216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object 3">
            <a:extLst>
              <a:ext uri="{FF2B5EF4-FFF2-40B4-BE49-F238E27FC236}">
                <a16:creationId xmlns:a16="http://schemas.microsoft.com/office/drawing/2014/main" id="{16CEC65C-6542-C292-9027-6FF7DB740C2A}"/>
              </a:ext>
            </a:extLst>
          </p:cNvPr>
          <p:cNvSpPr txBox="1"/>
          <p:nvPr/>
        </p:nvSpPr>
        <p:spPr>
          <a:xfrm>
            <a:off x="14401800" y="7866352"/>
            <a:ext cx="8720066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Najważniejsze kontrakty w </a:t>
            </a:r>
            <a:r>
              <a:rPr lang="pl-PL" sz="3200" b="1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pipeline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3232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Dywizja budownictwa ogólnego*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4AC43EC8-1E38-1F44-80D2-48EFA7420F8D}"/>
              </a:ext>
            </a:extLst>
          </p:cNvPr>
          <p:cNvSpPr txBox="1"/>
          <p:nvPr/>
        </p:nvSpPr>
        <p:spPr>
          <a:xfrm>
            <a:off x="1164096" y="2517690"/>
            <a:ext cx="5867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Przychody ze sprzedaży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D0C2335-210D-CB76-BCF9-5EB324324536}"/>
              </a:ext>
            </a:extLst>
          </p:cNvPr>
          <p:cNvSpPr txBox="1"/>
          <p:nvPr/>
        </p:nvSpPr>
        <p:spPr>
          <a:xfrm>
            <a:off x="1164096" y="8090027"/>
            <a:ext cx="5486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Kontraktacja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80E7EE5-A07B-AD39-03FA-8E466FDFD64A}"/>
              </a:ext>
            </a:extLst>
          </p:cNvPr>
          <p:cNvSpPr txBox="1"/>
          <p:nvPr/>
        </p:nvSpPr>
        <p:spPr>
          <a:xfrm>
            <a:off x="14173200" y="2517689"/>
            <a:ext cx="548640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Portfel do realizacji </a:t>
            </a:r>
            <a:r>
              <a:rPr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(mln PLN)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02C3FD1-63FE-22F0-2B9E-1FBC9CDCD8F5}"/>
              </a:ext>
            </a:extLst>
          </p:cNvPr>
          <p:cNvSpPr txBox="1"/>
          <p:nvPr/>
        </p:nvSpPr>
        <p:spPr>
          <a:xfrm>
            <a:off x="14173200" y="7807373"/>
            <a:ext cx="8720066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Najważniejsze kontrakty w </a:t>
            </a:r>
            <a:r>
              <a:rPr lang="pl-PL" sz="3200" b="1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pipeline</a:t>
            </a:r>
            <a:endParaRPr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0C6A1187-328F-6BDB-31DC-BB3B35F4189A}"/>
              </a:ext>
            </a:extLst>
          </p:cNvPr>
          <p:cNvGraphicFramePr>
            <a:graphicFrameLocks/>
          </p:cNvGraphicFramePr>
          <p:nvPr/>
        </p:nvGraphicFramePr>
        <p:xfrm>
          <a:off x="1018587" y="3424064"/>
          <a:ext cx="8688266" cy="379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EBC8F95E-0E60-C2B4-06AC-1E833F552B12}"/>
              </a:ext>
            </a:extLst>
          </p:cNvPr>
          <p:cNvGraphicFramePr>
            <a:graphicFrameLocks/>
          </p:cNvGraphicFramePr>
          <p:nvPr/>
        </p:nvGraphicFramePr>
        <p:xfrm>
          <a:off x="14027784" y="3275364"/>
          <a:ext cx="9010898" cy="379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2">
            <a:extLst>
              <a:ext uri="{FF2B5EF4-FFF2-40B4-BE49-F238E27FC236}">
                <a16:creationId xmlns:a16="http://schemas.microsoft.com/office/drawing/2014/main" id="{DD259985-B030-FFF6-B75E-73634E0EF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625880"/>
              </p:ext>
            </p:extLst>
          </p:nvPr>
        </p:nvGraphicFramePr>
        <p:xfrm>
          <a:off x="1164096" y="8675540"/>
          <a:ext cx="8688266" cy="409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33169795-71C2-BA96-A949-892BBED830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597786"/>
              </p:ext>
            </p:extLst>
          </p:nvPr>
        </p:nvGraphicFramePr>
        <p:xfrm>
          <a:off x="12282881" y="8035773"/>
          <a:ext cx="11517225" cy="4999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C258B44-F9CD-4AA9-0E0A-4B6DEA0E4D4C}"/>
              </a:ext>
            </a:extLst>
          </p:cNvPr>
          <p:cNvSpPr txBox="1"/>
          <p:nvPr/>
        </p:nvSpPr>
        <p:spPr>
          <a:xfrm>
            <a:off x="11975277" y="13138549"/>
            <a:ext cx="1393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pl-PL" sz="2000" kern="1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*Dotyczy tylko Budimex SA. Pozostałą część portfela zamówień w budownictwie ogólnym reprezentuje Mostostal Kraków</a:t>
            </a:r>
          </a:p>
        </p:txBody>
      </p:sp>
    </p:spTree>
    <p:extLst>
      <p:ext uri="{BB962C8B-B14F-4D97-AF65-F5344CB8AC3E}">
        <p14:creationId xmlns:p14="http://schemas.microsoft.com/office/powerpoint/2010/main" val="41496267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870" y="10403124"/>
            <a:ext cx="5874260" cy="298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371" y="8625232"/>
            <a:ext cx="5596234" cy="2996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339" y="6889536"/>
            <a:ext cx="6146842" cy="2996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283" y="5028591"/>
            <a:ext cx="5087890" cy="297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411" y="3182880"/>
            <a:ext cx="4960889" cy="299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JI_0319-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r="18761"/>
          <a:stretch/>
        </p:blipFill>
        <p:spPr>
          <a:xfrm>
            <a:off x="14139636" y="-198108"/>
            <a:ext cx="11791770" cy="14174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9641" y="0"/>
                </a:moveTo>
                <a:cubicBezTo>
                  <a:pt x="4096" y="1348"/>
                  <a:pt x="210" y="5536"/>
                  <a:pt x="8" y="10381"/>
                </a:cubicBezTo>
                <a:cubicBezTo>
                  <a:pt x="-205" y="15499"/>
                  <a:pt x="3710" y="20095"/>
                  <a:pt x="9546" y="21579"/>
                </a:cubicBezTo>
                <a:lnTo>
                  <a:pt x="21395" y="21600"/>
                </a:lnTo>
                <a:lnTo>
                  <a:pt x="21331" y="32"/>
                </a:lnTo>
                <a:lnTo>
                  <a:pt x="9641" y="0"/>
                </a:lnTo>
                <a:close/>
              </a:path>
            </a:pathLst>
          </a:custGeom>
          <a:ln w="127000">
            <a:solidFill>
              <a:srgbClr val="ECBC43"/>
            </a:solidFill>
            <a:miter lim="400000"/>
          </a:ln>
        </p:spPr>
      </p:pic>
      <p:sp>
        <p:nvSpPr>
          <p:cNvPr id="158" name="Kształt"/>
          <p:cNvSpPr/>
          <p:nvPr/>
        </p:nvSpPr>
        <p:spPr>
          <a:xfrm>
            <a:off x="13000273" y="-837826"/>
            <a:ext cx="12803966" cy="1539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0" name="Dane makroekonomiczne &amp; rynek budowlany"/>
          <p:cNvSpPr txBox="1"/>
          <p:nvPr/>
        </p:nvSpPr>
        <p:spPr>
          <a:xfrm>
            <a:off x="890929" y="3730085"/>
            <a:ext cx="8193243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ECBC43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dirty="0"/>
              <a:t>Dane </a:t>
            </a:r>
            <a:r>
              <a:rPr dirty="0" err="1"/>
              <a:t>makroekonomiczne</a:t>
            </a:r>
            <a:endParaRPr dirty="0"/>
          </a:p>
        </p:txBody>
      </p:sp>
      <p:sp>
        <p:nvSpPr>
          <p:cNvPr id="161" name="Wyniki finansowe Grupy Budimex"/>
          <p:cNvSpPr txBox="1"/>
          <p:nvPr/>
        </p:nvSpPr>
        <p:spPr>
          <a:xfrm>
            <a:off x="814522" y="5574648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Wyniki finansowe Grupy Budimex</a:t>
            </a:r>
          </a:p>
        </p:txBody>
      </p:sp>
      <p:sp>
        <p:nvSpPr>
          <p:cNvPr id="162" name="FBSerwis &amp; Mostostal Kraków"/>
          <p:cNvSpPr txBox="1"/>
          <p:nvPr/>
        </p:nvSpPr>
        <p:spPr>
          <a:xfrm>
            <a:off x="-144417" y="741921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FBSerwis &amp; Mostostal Kraków</a:t>
            </a:r>
          </a:p>
        </p:txBody>
      </p:sp>
      <p:sp>
        <p:nvSpPr>
          <p:cNvPr id="163" name="Perspektywy rynkowe"/>
          <p:cNvSpPr txBox="1"/>
          <p:nvPr/>
        </p:nvSpPr>
        <p:spPr>
          <a:xfrm>
            <a:off x="814522" y="918596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lang="pl-PL" dirty="0"/>
              <a:t>Rynek i perspektywy</a:t>
            </a:r>
            <a:endParaRPr dirty="0"/>
          </a:p>
        </p:txBody>
      </p:sp>
      <p:sp>
        <p:nvSpPr>
          <p:cNvPr id="164" name="CSR"/>
          <p:cNvSpPr txBox="1"/>
          <p:nvPr/>
        </p:nvSpPr>
        <p:spPr>
          <a:xfrm>
            <a:off x="1455783" y="10952708"/>
            <a:ext cx="7628389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CSR</a:t>
            </a:r>
          </a:p>
        </p:txBody>
      </p:sp>
      <p:sp>
        <p:nvSpPr>
          <p:cNvPr id="165" name="Kształt"/>
          <p:cNvSpPr/>
          <p:nvPr/>
        </p:nvSpPr>
        <p:spPr>
          <a:xfrm>
            <a:off x="13849072" y="-505281"/>
            <a:ext cx="12250708" cy="1472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" name="Agenda">
            <a:extLst>
              <a:ext uri="{FF2B5EF4-FFF2-40B4-BE49-F238E27FC236}">
                <a16:creationId xmlns:a16="http://schemas.microsoft.com/office/drawing/2014/main" id="{5E21D26D-4AC6-524D-8340-04AEA4D4FF40}"/>
              </a:ext>
            </a:extLst>
          </p:cNvPr>
          <p:cNvSpPr txBox="1">
            <a:spLocks/>
          </p:cNvSpPr>
          <p:nvPr/>
        </p:nvSpPr>
        <p:spPr>
          <a:xfrm>
            <a:off x="1278709" y="1056132"/>
            <a:ext cx="5112887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346786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FFFFFF"/>
                </a:solidFill>
                <a:uFillTx/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 sz="12000" dirty="0"/>
              <a:t>Agenda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" name="Wykres 20">
            <a:extLst>
              <a:ext uri="{FF2B5EF4-FFF2-40B4-BE49-F238E27FC236}">
                <a16:creationId xmlns:a16="http://schemas.microsoft.com/office/drawing/2014/main" id="{0CDF6970-6B39-E2EF-8AA2-0B7C93453961}"/>
              </a:ext>
            </a:extLst>
          </p:cNvPr>
          <p:cNvGraphicFramePr>
            <a:graphicFrameLocks/>
          </p:cNvGraphicFramePr>
          <p:nvPr/>
        </p:nvGraphicFramePr>
        <p:xfrm>
          <a:off x="1164096" y="7706439"/>
          <a:ext cx="22090019" cy="518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Historia dywidendowa grupy Budimex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6BCBB04-DF3D-E764-EFC7-AF49A496E019}"/>
              </a:ext>
            </a:extLst>
          </p:cNvPr>
          <p:cNvSpPr txBox="1"/>
          <p:nvPr/>
        </p:nvSpPr>
        <p:spPr>
          <a:xfrm>
            <a:off x="1164096" y="2517690"/>
            <a:ext cx="9622092" cy="155427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Budimex od 13 lat regularnie dzieli się zyskiem                     </a:t>
            </a:r>
          </a:p>
          <a:p>
            <a:pPr marL="25400" algn="l">
              <a:spcBef>
                <a:spcPts val="200"/>
              </a:spcBef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z akcjonariuszami</a:t>
            </a:r>
          </a:p>
          <a:p>
            <a:pPr marL="25400" algn="l">
              <a:spcBef>
                <a:spcPts val="200"/>
              </a:spcBef>
            </a:pPr>
            <a:endParaRPr lang="pl-PL"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182C899-727F-172B-558A-E050D7C3031A}"/>
              </a:ext>
            </a:extLst>
          </p:cNvPr>
          <p:cNvSpPr txBox="1"/>
          <p:nvPr/>
        </p:nvSpPr>
        <p:spPr>
          <a:xfrm>
            <a:off x="14173200" y="2517689"/>
            <a:ext cx="9046704" cy="152862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Polityka dywidendowa – wypłata 100 % dywidendy, z zastrzeżeniem:</a:t>
            </a:r>
          </a:p>
          <a:p>
            <a:pPr marL="25400" algn="l">
              <a:spcBef>
                <a:spcPts val="200"/>
              </a:spcBef>
            </a:pPr>
            <a:endParaRPr lang="pl-PL"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3543D08-3C83-99DA-DF22-D5FA02305F20}"/>
              </a:ext>
            </a:extLst>
          </p:cNvPr>
          <p:cNvSpPr/>
          <p:nvPr/>
        </p:nvSpPr>
        <p:spPr>
          <a:xfrm>
            <a:off x="1164096" y="4082735"/>
            <a:ext cx="8577063" cy="2179569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gradFill flip="none" rotWithShape="1">
            <a:gsLst>
              <a:gs pos="0">
                <a:srgbClr val="FDF450"/>
              </a:gs>
              <a:gs pos="51000">
                <a:srgbClr val="E0AF3E"/>
              </a:gs>
              <a:gs pos="100000">
                <a:srgbClr val="7C601E"/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83DA4E4-3239-90A7-586D-E4D41F65C16D}"/>
              </a:ext>
            </a:extLst>
          </p:cNvPr>
          <p:cNvSpPr txBox="1"/>
          <p:nvPr/>
        </p:nvSpPr>
        <p:spPr>
          <a:xfrm>
            <a:off x="1939517" y="4844501"/>
            <a:ext cx="3301667" cy="615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700"/>
              </a:lnSpc>
              <a:spcBef>
                <a:spcPts val="100"/>
              </a:spcBef>
            </a:pPr>
            <a:r>
              <a:rPr sz="4000" spc="-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0" b="1" spc="9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4000" b="1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4000" b="1" spc="-130" dirty="0">
                <a:solidFill>
                  <a:srgbClr val="FFFFFF"/>
                </a:solidFill>
                <a:latin typeface="Ferrovial New Bold" panose="02000806040000020003" pitchFamily="2" charset="-18"/>
                <a:cs typeface="Calibri"/>
              </a:rPr>
              <a:t>4 128 MLN</a:t>
            </a:r>
            <a:endParaRPr sz="4000" dirty="0"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8055D32B-3975-4913-87AD-BB5AA47704E5}"/>
              </a:ext>
            </a:extLst>
          </p:cNvPr>
          <p:cNvSpPr txBox="1"/>
          <p:nvPr/>
        </p:nvSpPr>
        <p:spPr>
          <a:xfrm>
            <a:off x="5165591" y="4783879"/>
            <a:ext cx="42279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l-PL"/>
            </a:defPPr>
            <a:lvl1pPr algn="ctr">
              <a:lnSpc>
                <a:spcPts val="4700"/>
              </a:lnSpc>
              <a:spcBef>
                <a:spcPts val="100"/>
              </a:spcBef>
              <a:defRPr sz="2800">
                <a:solidFill>
                  <a:srgbClr val="FFFFFF"/>
                </a:solidFill>
                <a:latin typeface="Symbol"/>
                <a:cs typeface="Symbol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4000" dirty="0">
                <a:latin typeface="Ferrovial New Bold" panose="02000806040000020003" pitchFamily="2" charset="-18"/>
              </a:rPr>
              <a:t>161, 7 </a:t>
            </a:r>
            <a:r>
              <a:rPr sz="4000" dirty="0">
                <a:latin typeface="Ferrovial New Bold" panose="02000806040000020003" pitchFamily="2" charset="-18"/>
              </a:rPr>
              <a:t>PLN/</a:t>
            </a:r>
            <a:r>
              <a:rPr lang="pl-PL" sz="4000" dirty="0">
                <a:latin typeface="Ferrovial New Bold" panose="02000806040000020003" pitchFamily="2" charset="-18"/>
              </a:rPr>
              <a:t>akcje</a:t>
            </a:r>
            <a:endParaRPr sz="4000" dirty="0">
              <a:latin typeface="Ferrovial New Bold" panose="02000806040000020003" pitchFamily="2" charset="-18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2B3CCA3D-D527-8FCE-740E-332EA0CB282C}"/>
              </a:ext>
            </a:extLst>
          </p:cNvPr>
          <p:cNvSpPr txBox="1"/>
          <p:nvPr/>
        </p:nvSpPr>
        <p:spPr>
          <a:xfrm>
            <a:off x="4619232" y="4752410"/>
            <a:ext cx="109271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l-PL"/>
            </a:defPPr>
            <a:lvl1pPr algn="ctr">
              <a:lnSpc>
                <a:spcPts val="4700"/>
              </a:lnSpc>
              <a:spcBef>
                <a:spcPts val="100"/>
              </a:spcBef>
              <a:defRPr sz="2800">
                <a:solidFill>
                  <a:srgbClr val="FFFFFF"/>
                </a:solidFill>
                <a:latin typeface="Symbol"/>
                <a:cs typeface="Symbol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4000" dirty="0">
                <a:latin typeface="Ferrovial New Bold" panose="02000806040000020003" pitchFamily="2" charset="-18"/>
              </a:rPr>
              <a:t>=</a:t>
            </a:r>
            <a:endParaRPr sz="4000" dirty="0">
              <a:latin typeface="Ferrovial New Bold" panose="02000806040000020003" pitchFamily="2" charset="-18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880B3588-6B50-3AC8-D1DA-704BFBAB35EB}"/>
              </a:ext>
            </a:extLst>
          </p:cNvPr>
          <p:cNvSpPr/>
          <p:nvPr/>
        </p:nvSpPr>
        <p:spPr>
          <a:xfrm>
            <a:off x="14173200" y="3634477"/>
            <a:ext cx="9080916" cy="2999311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gradFill flip="none" rotWithShape="1">
            <a:gsLst>
              <a:gs pos="0">
                <a:srgbClr val="7C601E"/>
              </a:gs>
              <a:gs pos="51000">
                <a:srgbClr val="E0AF3E"/>
              </a:gs>
              <a:gs pos="100000">
                <a:srgbClr val="FDF450"/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78C7965-0B20-53C4-F243-5C5F72FAA391}"/>
              </a:ext>
            </a:extLst>
          </p:cNvPr>
          <p:cNvSpPr txBox="1"/>
          <p:nvPr/>
        </p:nvSpPr>
        <p:spPr>
          <a:xfrm>
            <a:off x="14632765" y="4001223"/>
            <a:ext cx="84932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pl-PL" sz="28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stotnych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 wydatków inwestycyjnych;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wysokości wygenerowanego zysku;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niepokrycia strat z lat ubiegłych;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wygenerowania wystarczających środków pieniężnych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pl-PL" sz="28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ryzyka naruszenia kowenantów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747678"/>
              </a:solidFill>
              <a:effectLst/>
              <a:uLnTx/>
              <a:uFillTx/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A1C39C33-68BB-E4CF-0856-9B2351DC83D8}"/>
              </a:ext>
            </a:extLst>
          </p:cNvPr>
          <p:cNvSpPr txBox="1"/>
          <p:nvPr/>
        </p:nvSpPr>
        <p:spPr>
          <a:xfrm>
            <a:off x="1164096" y="6733005"/>
            <a:ext cx="33016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b="1" spc="15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PLN/akcje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052B6A60-42D2-8A83-C02C-AA20B1659CC0}"/>
              </a:ext>
            </a:extLst>
          </p:cNvPr>
          <p:cNvSpPr txBox="1"/>
          <p:nvPr/>
        </p:nvSpPr>
        <p:spPr>
          <a:xfrm>
            <a:off x="1164096" y="12815048"/>
            <a:ext cx="47929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pl-PL" sz="2800" b="1" spc="-5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Łączna dywidenda w mln PLN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F3884573-AE77-6121-6778-381D461C9B95}"/>
              </a:ext>
            </a:extLst>
          </p:cNvPr>
          <p:cNvSpPr txBox="1"/>
          <p:nvPr/>
        </p:nvSpPr>
        <p:spPr>
          <a:xfrm>
            <a:off x="444500" y="3634477"/>
            <a:ext cx="9435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5" dirty="0">
                <a:solidFill>
                  <a:srgbClr val="747678"/>
                </a:solidFill>
                <a:latin typeface="Ferrovial New Bold" panose="02000806040000020003" pitchFamily="2" charset="-18"/>
                <a:cs typeface="Calibri"/>
              </a:rPr>
              <a:t>PLN/akcje</a:t>
            </a:r>
            <a:endParaRPr sz="1400" dirty="0"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1B433E18-E6D0-8507-2ED7-6D234FF7B774}"/>
              </a:ext>
            </a:extLst>
          </p:cNvPr>
          <p:cNvSpPr/>
          <p:nvPr/>
        </p:nvSpPr>
        <p:spPr>
          <a:xfrm>
            <a:off x="1656058" y="7586340"/>
            <a:ext cx="1115606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F705714-D679-482B-804D-6CE2D7448876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5,8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BF1735CB-207E-5FF4-362A-158F84593300}"/>
              </a:ext>
            </a:extLst>
          </p:cNvPr>
          <p:cNvSpPr/>
          <p:nvPr/>
        </p:nvSpPr>
        <p:spPr>
          <a:xfrm>
            <a:off x="3179074" y="7600602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384B705-9A97-45DB-B8FE-8651E3E0EB20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6,8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Prostokąt 127">
            <a:extLst>
              <a:ext uri="{FF2B5EF4-FFF2-40B4-BE49-F238E27FC236}">
                <a16:creationId xmlns:a16="http://schemas.microsoft.com/office/drawing/2014/main" id="{58B83002-1FA2-4EC4-DF04-8A6A3722E706}"/>
              </a:ext>
            </a:extLst>
          </p:cNvPr>
          <p:cNvSpPr/>
          <p:nvPr/>
        </p:nvSpPr>
        <p:spPr>
          <a:xfrm>
            <a:off x="4711556" y="7585069"/>
            <a:ext cx="1126095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517402A-4B22-48A0-9B95-CACAE8996BEA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9,1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Prostokąt 128">
            <a:extLst>
              <a:ext uri="{FF2B5EF4-FFF2-40B4-BE49-F238E27FC236}">
                <a16:creationId xmlns:a16="http://schemas.microsoft.com/office/drawing/2014/main" id="{21B0158B-1126-B5D2-1F6D-871E5952F610}"/>
              </a:ext>
            </a:extLst>
          </p:cNvPr>
          <p:cNvSpPr/>
          <p:nvPr/>
        </p:nvSpPr>
        <p:spPr>
          <a:xfrm>
            <a:off x="6244038" y="7585069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39CF3B-766A-4CAC-A7C9-6A4CEFEE64A3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11,0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Prostokąt 129">
            <a:extLst>
              <a:ext uri="{FF2B5EF4-FFF2-40B4-BE49-F238E27FC236}">
                <a16:creationId xmlns:a16="http://schemas.microsoft.com/office/drawing/2014/main" id="{5965C6AD-B84A-7700-F51A-D1ED73C5A816}"/>
              </a:ext>
            </a:extLst>
          </p:cNvPr>
          <p:cNvSpPr/>
          <p:nvPr/>
        </p:nvSpPr>
        <p:spPr>
          <a:xfrm>
            <a:off x="7777287" y="7566520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8AC1860-A70F-41AD-B1C4-38CF45620039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4,4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Prostokąt 130">
            <a:extLst>
              <a:ext uri="{FF2B5EF4-FFF2-40B4-BE49-F238E27FC236}">
                <a16:creationId xmlns:a16="http://schemas.microsoft.com/office/drawing/2014/main" id="{AF05CB27-85C2-C967-09AD-8EBC089CBF16}"/>
              </a:ext>
            </a:extLst>
          </p:cNvPr>
          <p:cNvSpPr/>
          <p:nvPr/>
        </p:nvSpPr>
        <p:spPr>
          <a:xfrm>
            <a:off x="9308746" y="7566520"/>
            <a:ext cx="1114839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06F4FE5-29FE-4A03-BC0D-106CE7ED61A5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11,9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Prostokąt 131">
            <a:extLst>
              <a:ext uri="{FF2B5EF4-FFF2-40B4-BE49-F238E27FC236}">
                <a16:creationId xmlns:a16="http://schemas.microsoft.com/office/drawing/2014/main" id="{37D8F5BF-51DA-6FE7-793F-FF3A72AD3DAE}"/>
              </a:ext>
            </a:extLst>
          </p:cNvPr>
          <p:cNvSpPr/>
          <p:nvPr/>
        </p:nvSpPr>
        <p:spPr>
          <a:xfrm>
            <a:off x="10829077" y="7566519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2A9C0E-6D96-44A7-BBAF-02083CC01447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6,1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Prostokąt 132">
            <a:extLst>
              <a:ext uri="{FF2B5EF4-FFF2-40B4-BE49-F238E27FC236}">
                <a16:creationId xmlns:a16="http://schemas.microsoft.com/office/drawing/2014/main" id="{A16027BE-B7AC-0167-7050-7BD4DE96812A}"/>
              </a:ext>
            </a:extLst>
          </p:cNvPr>
          <p:cNvSpPr/>
          <p:nvPr/>
        </p:nvSpPr>
        <p:spPr>
          <a:xfrm>
            <a:off x="12361431" y="7566518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E98D22A-D834-4533-B4A8-9A4E350492C9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8,1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Prostokąt 133">
            <a:extLst>
              <a:ext uri="{FF2B5EF4-FFF2-40B4-BE49-F238E27FC236}">
                <a16:creationId xmlns:a16="http://schemas.microsoft.com/office/drawing/2014/main" id="{F5CD3258-73CC-768D-3FF7-0353A2706EA5}"/>
              </a:ext>
            </a:extLst>
          </p:cNvPr>
          <p:cNvSpPr/>
          <p:nvPr/>
        </p:nvSpPr>
        <p:spPr>
          <a:xfrm>
            <a:off x="13907982" y="7566517"/>
            <a:ext cx="1114839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E0F254B-B8FF-47DC-B9CF-47A0271EA999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15,0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5" name="Prostokąt 134">
            <a:extLst>
              <a:ext uri="{FF2B5EF4-FFF2-40B4-BE49-F238E27FC236}">
                <a16:creationId xmlns:a16="http://schemas.microsoft.com/office/drawing/2014/main" id="{03F9B859-9DB2-027A-3661-84E96CB96E66}"/>
              </a:ext>
            </a:extLst>
          </p:cNvPr>
          <p:cNvSpPr/>
          <p:nvPr/>
        </p:nvSpPr>
        <p:spPr>
          <a:xfrm>
            <a:off x="15424349" y="7566517"/>
            <a:ext cx="1126864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5460D595-D93C-400C-9D7C-705BC9A26B87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17,6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Prostokąt 135">
            <a:extLst>
              <a:ext uri="{FF2B5EF4-FFF2-40B4-BE49-F238E27FC236}">
                <a16:creationId xmlns:a16="http://schemas.microsoft.com/office/drawing/2014/main" id="{3F967B18-D86A-F43B-7B45-18078162297B}"/>
              </a:ext>
            </a:extLst>
          </p:cNvPr>
          <p:cNvSpPr/>
          <p:nvPr/>
        </p:nvSpPr>
        <p:spPr>
          <a:xfrm>
            <a:off x="16961562" y="7566517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1D2F2224-01C1-459B-A705-C303A1066DD2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6,3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Prostokąt 136">
            <a:extLst>
              <a:ext uri="{FF2B5EF4-FFF2-40B4-BE49-F238E27FC236}">
                <a16:creationId xmlns:a16="http://schemas.microsoft.com/office/drawing/2014/main" id="{8015B1C1-F3D7-BCE2-7C46-E49F22F16715}"/>
              </a:ext>
            </a:extLst>
          </p:cNvPr>
          <p:cNvSpPr/>
          <p:nvPr/>
        </p:nvSpPr>
        <p:spPr>
          <a:xfrm>
            <a:off x="18507218" y="7566517"/>
            <a:ext cx="1114839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32D5D3FF-5B5B-43E6-A2F0-EC8FEBBD80AE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4,6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" name="Prostokąt 137">
            <a:extLst>
              <a:ext uri="{FF2B5EF4-FFF2-40B4-BE49-F238E27FC236}">
                <a16:creationId xmlns:a16="http://schemas.microsoft.com/office/drawing/2014/main" id="{83B988DB-661B-940D-C11B-2081A43B72C5}"/>
              </a:ext>
            </a:extLst>
          </p:cNvPr>
          <p:cNvSpPr/>
          <p:nvPr/>
        </p:nvSpPr>
        <p:spPr>
          <a:xfrm>
            <a:off x="20042641" y="7566517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2FD38212-A882-4DAD-993B-752776FF9DED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31,6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9" name="Prostokąt 138">
            <a:extLst>
              <a:ext uri="{FF2B5EF4-FFF2-40B4-BE49-F238E27FC236}">
                <a16:creationId xmlns:a16="http://schemas.microsoft.com/office/drawing/2014/main" id="{072B7DA0-6362-830E-E0A4-CD83EC9DF142}"/>
              </a:ext>
            </a:extLst>
          </p:cNvPr>
          <p:cNvSpPr/>
          <p:nvPr/>
        </p:nvSpPr>
        <p:spPr>
          <a:xfrm>
            <a:off x="21590087" y="7566516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8CD8E897-7E29-4745-9463-06C21A3A4C38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23,5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1" name="pole tekstowe 140">
            <a:extLst>
              <a:ext uri="{FF2B5EF4-FFF2-40B4-BE49-F238E27FC236}">
                <a16:creationId xmlns:a16="http://schemas.microsoft.com/office/drawing/2014/main" id="{2A7A0A95-1670-53B6-E6B7-1C212EBF5B03}"/>
              </a:ext>
            </a:extLst>
          </p:cNvPr>
          <p:cNvSpPr txBox="1"/>
          <p:nvPr/>
        </p:nvSpPr>
        <p:spPr>
          <a:xfrm>
            <a:off x="1756598" y="4661101"/>
            <a:ext cx="55944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∑</a:t>
            </a:r>
          </a:p>
        </p:txBody>
      </p:sp>
    </p:spTree>
    <p:extLst>
      <p:ext uri="{BB962C8B-B14F-4D97-AF65-F5344CB8AC3E}">
        <p14:creationId xmlns:p14="http://schemas.microsoft.com/office/powerpoint/2010/main" val="182236254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93103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" name="Wykres 20">
            <a:extLst>
              <a:ext uri="{FF2B5EF4-FFF2-40B4-BE49-F238E27FC236}">
                <a16:creationId xmlns:a16="http://schemas.microsoft.com/office/drawing/2014/main" id="{0CDF6970-6B39-E2EF-8AA2-0B7C93453961}"/>
              </a:ext>
            </a:extLst>
          </p:cNvPr>
          <p:cNvGraphicFramePr>
            <a:graphicFrameLocks/>
          </p:cNvGraphicFramePr>
          <p:nvPr/>
        </p:nvGraphicFramePr>
        <p:xfrm>
          <a:off x="1164096" y="7706439"/>
          <a:ext cx="22090019" cy="518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Historia dywidendowa grupy Budimex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6BCBB04-DF3D-E764-EFC7-AF49A496E019}"/>
              </a:ext>
            </a:extLst>
          </p:cNvPr>
          <p:cNvSpPr txBox="1"/>
          <p:nvPr/>
        </p:nvSpPr>
        <p:spPr>
          <a:xfrm>
            <a:off x="1164096" y="2517690"/>
            <a:ext cx="9622092" cy="155427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Budimex od 13 lat regularnie dzieli się zyskiem                     </a:t>
            </a:r>
          </a:p>
          <a:p>
            <a:pPr marL="25400" algn="l">
              <a:spcBef>
                <a:spcPts val="200"/>
              </a:spcBef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z akcjonariuszami</a:t>
            </a:r>
          </a:p>
          <a:p>
            <a:pPr marL="25400" algn="l">
              <a:spcBef>
                <a:spcPts val="200"/>
              </a:spcBef>
            </a:pPr>
            <a:endParaRPr lang="pl-PL"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182C899-727F-172B-558A-E050D7C3031A}"/>
              </a:ext>
            </a:extLst>
          </p:cNvPr>
          <p:cNvSpPr txBox="1"/>
          <p:nvPr/>
        </p:nvSpPr>
        <p:spPr>
          <a:xfrm>
            <a:off x="14173200" y="2517689"/>
            <a:ext cx="9046704" cy="152862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algn="l">
              <a:spcBef>
                <a:spcPts val="200"/>
              </a:spcBef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Polityka dywidendowa – wypłata 100 % dywidendy, z zastrzeżeniem:</a:t>
            </a:r>
          </a:p>
          <a:p>
            <a:pPr marL="25400" algn="l">
              <a:spcBef>
                <a:spcPts val="200"/>
              </a:spcBef>
            </a:pPr>
            <a:endParaRPr lang="pl-PL" sz="32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2B3CCA3D-D527-8FCE-740E-332EA0CB282C}"/>
              </a:ext>
            </a:extLst>
          </p:cNvPr>
          <p:cNvSpPr txBox="1"/>
          <p:nvPr/>
        </p:nvSpPr>
        <p:spPr>
          <a:xfrm>
            <a:off x="5184000" y="4810889"/>
            <a:ext cx="1092719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l-PL"/>
            </a:defPPr>
            <a:lvl1pPr algn="ctr">
              <a:lnSpc>
                <a:spcPts val="4700"/>
              </a:lnSpc>
              <a:spcBef>
                <a:spcPts val="100"/>
              </a:spcBef>
              <a:defRPr sz="2800">
                <a:solidFill>
                  <a:srgbClr val="FFFFFF"/>
                </a:solidFill>
                <a:latin typeface="Symbol"/>
                <a:cs typeface="Symbol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5000" dirty="0">
                <a:latin typeface="Ferrovial New Bold" panose="02000806040000020003" pitchFamily="2" charset="-18"/>
              </a:rPr>
              <a:t>=</a:t>
            </a:r>
            <a:endParaRPr sz="5000" dirty="0">
              <a:latin typeface="Ferrovial New Bold" panose="02000806040000020003" pitchFamily="2" charset="-18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78C7965-0B20-53C4-F243-5C5F72FAA391}"/>
              </a:ext>
            </a:extLst>
          </p:cNvPr>
          <p:cNvSpPr txBox="1"/>
          <p:nvPr/>
        </p:nvSpPr>
        <p:spPr>
          <a:xfrm>
            <a:off x="14632765" y="4001223"/>
            <a:ext cx="8493222" cy="2833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0C3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stotnych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 wydatków inwestycyjnych;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0C3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wysokości wygenerowanego zysku;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0C3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niepokrycia strat z lat ubiegłych;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0C3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wygenerowania wystarczających środków pieniężnych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0C3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ryzyka naruszenia </a:t>
            </a:r>
            <a:r>
              <a:rPr lang="pl-PL" sz="2800" dirty="0" err="1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kowenantów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A1C39C33-68BB-E4CF-0856-9B2351DC83D8}"/>
              </a:ext>
            </a:extLst>
          </p:cNvPr>
          <p:cNvSpPr txBox="1"/>
          <p:nvPr/>
        </p:nvSpPr>
        <p:spPr>
          <a:xfrm>
            <a:off x="1164096" y="7149731"/>
            <a:ext cx="33016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b="1" spc="15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PLN/akcje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052B6A60-42D2-8A83-C02C-AA20B1659CC0}"/>
              </a:ext>
            </a:extLst>
          </p:cNvPr>
          <p:cNvSpPr txBox="1"/>
          <p:nvPr/>
        </p:nvSpPr>
        <p:spPr>
          <a:xfrm>
            <a:off x="1164096" y="12815048"/>
            <a:ext cx="47929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pl-PL" sz="2800" b="1" spc="-5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Łączna dywidenda w mln PLN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F3884573-AE77-6121-6778-381D461C9B95}"/>
              </a:ext>
            </a:extLst>
          </p:cNvPr>
          <p:cNvSpPr txBox="1"/>
          <p:nvPr/>
        </p:nvSpPr>
        <p:spPr>
          <a:xfrm>
            <a:off x="444500" y="3634477"/>
            <a:ext cx="9435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5" dirty="0">
                <a:solidFill>
                  <a:srgbClr val="747678"/>
                </a:solidFill>
                <a:latin typeface="Ferrovial New Bold" panose="02000806040000020003" pitchFamily="2" charset="-18"/>
                <a:cs typeface="Calibri"/>
              </a:rPr>
              <a:t>PLN/akcje</a:t>
            </a:r>
            <a:endParaRPr sz="1400" dirty="0"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1B433E18-E6D0-8507-2ED7-6D234FF7B774}"/>
              </a:ext>
            </a:extLst>
          </p:cNvPr>
          <p:cNvSpPr/>
          <p:nvPr/>
        </p:nvSpPr>
        <p:spPr>
          <a:xfrm>
            <a:off x="1656058" y="8003066"/>
            <a:ext cx="1115606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F705714-D679-482B-804D-6CE2D7448876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5,8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BF1735CB-207E-5FF4-362A-158F84593300}"/>
              </a:ext>
            </a:extLst>
          </p:cNvPr>
          <p:cNvSpPr/>
          <p:nvPr/>
        </p:nvSpPr>
        <p:spPr>
          <a:xfrm>
            <a:off x="3179074" y="8017328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384B705-9A97-45DB-B8FE-8651E3E0EB20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6,8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Prostokąt 127">
            <a:extLst>
              <a:ext uri="{FF2B5EF4-FFF2-40B4-BE49-F238E27FC236}">
                <a16:creationId xmlns:a16="http://schemas.microsoft.com/office/drawing/2014/main" id="{58B83002-1FA2-4EC4-DF04-8A6A3722E706}"/>
              </a:ext>
            </a:extLst>
          </p:cNvPr>
          <p:cNvSpPr/>
          <p:nvPr/>
        </p:nvSpPr>
        <p:spPr>
          <a:xfrm>
            <a:off x="4711556" y="8001795"/>
            <a:ext cx="1126095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517402A-4B22-48A0-9B95-CACAE8996BEA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9,1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Prostokąt 128">
            <a:extLst>
              <a:ext uri="{FF2B5EF4-FFF2-40B4-BE49-F238E27FC236}">
                <a16:creationId xmlns:a16="http://schemas.microsoft.com/office/drawing/2014/main" id="{21B0158B-1126-B5D2-1F6D-871E5952F610}"/>
              </a:ext>
            </a:extLst>
          </p:cNvPr>
          <p:cNvSpPr/>
          <p:nvPr/>
        </p:nvSpPr>
        <p:spPr>
          <a:xfrm>
            <a:off x="6244038" y="8001795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39CF3B-766A-4CAC-A7C9-6A4CEFEE64A3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11,0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Prostokąt 129">
            <a:extLst>
              <a:ext uri="{FF2B5EF4-FFF2-40B4-BE49-F238E27FC236}">
                <a16:creationId xmlns:a16="http://schemas.microsoft.com/office/drawing/2014/main" id="{5965C6AD-B84A-7700-F51A-D1ED73C5A816}"/>
              </a:ext>
            </a:extLst>
          </p:cNvPr>
          <p:cNvSpPr/>
          <p:nvPr/>
        </p:nvSpPr>
        <p:spPr>
          <a:xfrm>
            <a:off x="7777287" y="7983246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8AC1860-A70F-41AD-B1C4-38CF45620039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4,4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Prostokąt 130">
            <a:extLst>
              <a:ext uri="{FF2B5EF4-FFF2-40B4-BE49-F238E27FC236}">
                <a16:creationId xmlns:a16="http://schemas.microsoft.com/office/drawing/2014/main" id="{AF05CB27-85C2-C967-09AD-8EBC089CBF16}"/>
              </a:ext>
            </a:extLst>
          </p:cNvPr>
          <p:cNvSpPr/>
          <p:nvPr/>
        </p:nvSpPr>
        <p:spPr>
          <a:xfrm>
            <a:off x="9308746" y="7983246"/>
            <a:ext cx="1114839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06F4FE5-29FE-4A03-BC0D-106CE7ED61A5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11,9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Prostokąt 131">
            <a:extLst>
              <a:ext uri="{FF2B5EF4-FFF2-40B4-BE49-F238E27FC236}">
                <a16:creationId xmlns:a16="http://schemas.microsoft.com/office/drawing/2014/main" id="{37D8F5BF-51DA-6FE7-793F-FF3A72AD3DAE}"/>
              </a:ext>
            </a:extLst>
          </p:cNvPr>
          <p:cNvSpPr/>
          <p:nvPr/>
        </p:nvSpPr>
        <p:spPr>
          <a:xfrm>
            <a:off x="10829077" y="7983245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2A9C0E-6D96-44A7-BBAF-02083CC01447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6,1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Prostokąt 132">
            <a:extLst>
              <a:ext uri="{FF2B5EF4-FFF2-40B4-BE49-F238E27FC236}">
                <a16:creationId xmlns:a16="http://schemas.microsoft.com/office/drawing/2014/main" id="{A16027BE-B7AC-0167-7050-7BD4DE96812A}"/>
              </a:ext>
            </a:extLst>
          </p:cNvPr>
          <p:cNvSpPr/>
          <p:nvPr/>
        </p:nvSpPr>
        <p:spPr>
          <a:xfrm>
            <a:off x="12361431" y="7983244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E98D22A-D834-4533-B4A8-9A4E350492C9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8,1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Prostokąt 133">
            <a:extLst>
              <a:ext uri="{FF2B5EF4-FFF2-40B4-BE49-F238E27FC236}">
                <a16:creationId xmlns:a16="http://schemas.microsoft.com/office/drawing/2014/main" id="{F5CD3258-73CC-768D-3FF7-0353A2706EA5}"/>
              </a:ext>
            </a:extLst>
          </p:cNvPr>
          <p:cNvSpPr/>
          <p:nvPr/>
        </p:nvSpPr>
        <p:spPr>
          <a:xfrm>
            <a:off x="13907982" y="7983243"/>
            <a:ext cx="1114839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E0F254B-B8FF-47DC-B9CF-47A0271EA999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 15,0    </a:t>
            </a:fld>
            <a:endParaRPr lang="pl-PL" sz="2200" i="0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5" name="Prostokąt 134">
            <a:extLst>
              <a:ext uri="{FF2B5EF4-FFF2-40B4-BE49-F238E27FC236}">
                <a16:creationId xmlns:a16="http://schemas.microsoft.com/office/drawing/2014/main" id="{03F9B859-9DB2-027A-3661-84E96CB96E66}"/>
              </a:ext>
            </a:extLst>
          </p:cNvPr>
          <p:cNvSpPr/>
          <p:nvPr/>
        </p:nvSpPr>
        <p:spPr>
          <a:xfrm>
            <a:off x="15424349" y="7983243"/>
            <a:ext cx="1126864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5460D595-D93C-400C-9D7C-705BC9A26B87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17,6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Prostokąt 135">
            <a:extLst>
              <a:ext uri="{FF2B5EF4-FFF2-40B4-BE49-F238E27FC236}">
                <a16:creationId xmlns:a16="http://schemas.microsoft.com/office/drawing/2014/main" id="{3F967B18-D86A-F43B-7B45-18078162297B}"/>
              </a:ext>
            </a:extLst>
          </p:cNvPr>
          <p:cNvSpPr/>
          <p:nvPr/>
        </p:nvSpPr>
        <p:spPr>
          <a:xfrm>
            <a:off x="16961562" y="7983243"/>
            <a:ext cx="112507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1D2F2224-01C1-459B-A705-C303A1066DD2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6,3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Prostokąt 136">
            <a:extLst>
              <a:ext uri="{FF2B5EF4-FFF2-40B4-BE49-F238E27FC236}">
                <a16:creationId xmlns:a16="http://schemas.microsoft.com/office/drawing/2014/main" id="{8015B1C1-F3D7-BCE2-7C46-E49F22F16715}"/>
              </a:ext>
            </a:extLst>
          </p:cNvPr>
          <p:cNvSpPr/>
          <p:nvPr/>
        </p:nvSpPr>
        <p:spPr>
          <a:xfrm>
            <a:off x="18507218" y="7983243"/>
            <a:ext cx="1114839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32D5D3FF-5B5B-43E6-A2F0-EC8FEBBD80AE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4,6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" name="Prostokąt 137">
            <a:extLst>
              <a:ext uri="{FF2B5EF4-FFF2-40B4-BE49-F238E27FC236}">
                <a16:creationId xmlns:a16="http://schemas.microsoft.com/office/drawing/2014/main" id="{83B988DB-661B-940D-C11B-2081A43B72C5}"/>
              </a:ext>
            </a:extLst>
          </p:cNvPr>
          <p:cNvSpPr/>
          <p:nvPr/>
        </p:nvSpPr>
        <p:spPr>
          <a:xfrm>
            <a:off x="20042641" y="7983243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2FD38212-A882-4DAD-993B-752776FF9DED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31,6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9" name="Prostokąt 138">
            <a:extLst>
              <a:ext uri="{FF2B5EF4-FFF2-40B4-BE49-F238E27FC236}">
                <a16:creationId xmlns:a16="http://schemas.microsoft.com/office/drawing/2014/main" id="{072B7DA0-6362-830E-E0A4-CD83EC9DF142}"/>
              </a:ext>
            </a:extLst>
          </p:cNvPr>
          <p:cNvSpPr/>
          <p:nvPr/>
        </p:nvSpPr>
        <p:spPr>
          <a:xfrm>
            <a:off x="21590087" y="7983242"/>
            <a:ext cx="1126862" cy="410685"/>
          </a:xfrm>
          <a:prstGeom prst="rect">
            <a:avLst/>
          </a:prstGeom>
          <a:noFill/>
          <a:ln w="12700">
            <a:solidFill>
              <a:srgbClr val="EA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fld id="{8CD8E897-7E29-4745-9463-06C21A3A4C38}" type="TxLink">
              <a:rPr lang="en-US" sz="2200" b="0" i="0" u="none" strike="noStrike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pPr marL="0" indent="0" algn="ctr"/>
              <a:t> 23,5    </a:t>
            </a:fld>
            <a:endParaRPr lang="pl-PL" sz="2200" b="0" i="0" u="none" strike="noStrike" dirty="0">
              <a:solidFill>
                <a:schemeClr val="bg1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Koło">
            <a:extLst>
              <a:ext uri="{FF2B5EF4-FFF2-40B4-BE49-F238E27FC236}">
                <a16:creationId xmlns:a16="http://schemas.microsoft.com/office/drawing/2014/main" id="{80593CDB-3E1D-055B-4390-42739832FBBC}"/>
              </a:ext>
            </a:extLst>
          </p:cNvPr>
          <p:cNvSpPr/>
          <p:nvPr/>
        </p:nvSpPr>
        <p:spPr>
          <a:xfrm>
            <a:off x="2497869" y="3972268"/>
            <a:ext cx="2691685" cy="269168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597DFC4-B76B-AA05-546C-2E31A73C9292}"/>
              </a:ext>
            </a:extLst>
          </p:cNvPr>
          <p:cNvSpPr txBox="1"/>
          <p:nvPr/>
        </p:nvSpPr>
        <p:spPr>
          <a:xfrm>
            <a:off x="2408948" y="5192561"/>
            <a:ext cx="2863973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4000" b="1" spc="-13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rPr>
              <a:t>4 128 MLN</a:t>
            </a:r>
            <a:endParaRPr lang="pl-PL" sz="4000" dirty="0">
              <a:solidFill>
                <a:schemeClr val="bg1"/>
              </a:solidFill>
              <a:latin typeface="FERROVIALNEW-LIGHT" panose="02000506040000020003" pitchFamily="2" charset="0"/>
            </a:endParaRPr>
          </a:p>
        </p:txBody>
      </p:sp>
      <p:sp>
        <p:nvSpPr>
          <p:cNvPr id="141" name="pole tekstowe 140">
            <a:extLst>
              <a:ext uri="{FF2B5EF4-FFF2-40B4-BE49-F238E27FC236}">
                <a16:creationId xmlns:a16="http://schemas.microsoft.com/office/drawing/2014/main" id="{2A7A0A95-1670-53B6-E6B7-1C212EBF5B03}"/>
              </a:ext>
            </a:extLst>
          </p:cNvPr>
          <p:cNvSpPr txBox="1"/>
          <p:nvPr/>
        </p:nvSpPr>
        <p:spPr>
          <a:xfrm>
            <a:off x="3469538" y="4438403"/>
            <a:ext cx="73417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∑=</a:t>
            </a:r>
          </a:p>
        </p:txBody>
      </p:sp>
      <p:sp>
        <p:nvSpPr>
          <p:cNvPr id="13" name="Koło">
            <a:extLst>
              <a:ext uri="{FF2B5EF4-FFF2-40B4-BE49-F238E27FC236}">
                <a16:creationId xmlns:a16="http://schemas.microsoft.com/office/drawing/2014/main" id="{1129322C-61FB-4DE7-427C-23A338273401}"/>
              </a:ext>
            </a:extLst>
          </p:cNvPr>
          <p:cNvSpPr/>
          <p:nvPr/>
        </p:nvSpPr>
        <p:spPr>
          <a:xfrm>
            <a:off x="6224741" y="3923395"/>
            <a:ext cx="2691685" cy="269168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8055D32B-3975-4913-87AD-BB5AA47704E5}"/>
              </a:ext>
            </a:extLst>
          </p:cNvPr>
          <p:cNvSpPr txBox="1"/>
          <p:nvPr/>
        </p:nvSpPr>
        <p:spPr>
          <a:xfrm>
            <a:off x="5523276" y="4643693"/>
            <a:ext cx="4227960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l-PL"/>
            </a:defPPr>
            <a:lvl1pPr algn="ctr">
              <a:lnSpc>
                <a:spcPts val="4700"/>
              </a:lnSpc>
              <a:spcBef>
                <a:spcPts val="100"/>
              </a:spcBef>
              <a:defRPr sz="2800">
                <a:solidFill>
                  <a:srgbClr val="FFFFFF"/>
                </a:solidFill>
                <a:latin typeface="Symbol"/>
                <a:cs typeface="Symbol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4000" b="1" dirty="0">
                <a:solidFill>
                  <a:schemeClr val="bg1"/>
                </a:solidFill>
                <a:latin typeface="FERROVIALNEW-LIGHT" panose="02000506040000020003" pitchFamily="2" charset="0"/>
              </a:rPr>
              <a:t>161, 7 </a:t>
            </a:r>
            <a:r>
              <a:rPr sz="4000" b="1" dirty="0">
                <a:solidFill>
                  <a:schemeClr val="bg1"/>
                </a:solidFill>
                <a:latin typeface="FERROVIALNEW-LIGHT" panose="02000506040000020003" pitchFamily="2" charset="0"/>
              </a:rPr>
              <a:t>PLN</a:t>
            </a:r>
            <a:endParaRPr lang="pl-PL" sz="4000" b="1" dirty="0">
              <a:solidFill>
                <a:schemeClr val="bg1"/>
              </a:solidFill>
              <a:latin typeface="FERROVIALNEW-LIGHT" panose="02000506040000020003" pitchFamily="2" charset="0"/>
            </a:endParaRPr>
          </a:p>
          <a:p>
            <a:pPr>
              <a:lnSpc>
                <a:spcPct val="100000"/>
              </a:lnSpc>
            </a:pPr>
            <a:r>
              <a:rPr sz="4000" b="1" dirty="0">
                <a:solidFill>
                  <a:schemeClr val="bg1"/>
                </a:solidFill>
                <a:latin typeface="FERROVIALNEW-LIGHT" panose="02000506040000020003" pitchFamily="2" charset="0"/>
              </a:rPr>
              <a:t>/</a:t>
            </a:r>
            <a:r>
              <a:rPr lang="pl-PL" sz="4000" b="1" dirty="0">
                <a:solidFill>
                  <a:schemeClr val="bg1"/>
                </a:solidFill>
                <a:latin typeface="FERROVIALNEW-LIGHT" panose="02000506040000020003" pitchFamily="2" charset="0"/>
              </a:rPr>
              <a:t>akcje</a:t>
            </a:r>
            <a:endParaRPr sz="4000" b="1" dirty="0">
              <a:solidFill>
                <a:schemeClr val="bg1"/>
              </a:solidFill>
              <a:latin typeface="FERROVIALNEW-LIGHT" panose="02000506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4419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750" y="6877911"/>
            <a:ext cx="6131610" cy="297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CSR"/>
          <p:cNvSpPr txBox="1"/>
          <p:nvPr/>
        </p:nvSpPr>
        <p:spPr>
          <a:xfrm>
            <a:off x="1455783" y="10952708"/>
            <a:ext cx="7628389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CSR</a:t>
            </a:r>
          </a:p>
        </p:txBody>
      </p:sp>
      <p:pic>
        <p:nvPicPr>
          <p:cNvPr id="18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911" y="3190611"/>
            <a:ext cx="5087889" cy="297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870" y="10403124"/>
            <a:ext cx="5874260" cy="298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371" y="8625232"/>
            <a:ext cx="5596234" cy="2996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DJI_002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9" r="22339"/>
          <a:stretch/>
        </p:blipFill>
        <p:spPr>
          <a:xfrm>
            <a:off x="14139636" y="-198108"/>
            <a:ext cx="11791770" cy="14174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9641" y="0"/>
                </a:moveTo>
                <a:cubicBezTo>
                  <a:pt x="4096" y="1348"/>
                  <a:pt x="210" y="5536"/>
                  <a:pt x="8" y="10381"/>
                </a:cubicBezTo>
                <a:cubicBezTo>
                  <a:pt x="-205" y="15499"/>
                  <a:pt x="3710" y="20095"/>
                  <a:pt x="9546" y="21579"/>
                </a:cubicBezTo>
                <a:lnTo>
                  <a:pt x="21395" y="21600"/>
                </a:lnTo>
                <a:lnTo>
                  <a:pt x="21331" y="32"/>
                </a:lnTo>
                <a:lnTo>
                  <a:pt x="9641" y="0"/>
                </a:lnTo>
                <a:close/>
              </a:path>
            </a:pathLst>
          </a:custGeom>
          <a:ln w="127000">
            <a:solidFill>
              <a:srgbClr val="ECBC43"/>
            </a:solidFill>
            <a:miter lim="400000"/>
          </a:ln>
        </p:spPr>
      </p:pic>
      <p:sp>
        <p:nvSpPr>
          <p:cNvPr id="190" name="Kształt"/>
          <p:cNvSpPr/>
          <p:nvPr/>
        </p:nvSpPr>
        <p:spPr>
          <a:xfrm>
            <a:off x="13000273" y="-837826"/>
            <a:ext cx="12803966" cy="1539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2" name="Dane makroekonomiczne &amp; rynek budowlany"/>
          <p:cNvSpPr txBox="1"/>
          <p:nvPr/>
        </p:nvSpPr>
        <p:spPr>
          <a:xfrm>
            <a:off x="890929" y="3730085"/>
            <a:ext cx="8193243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dirty="0"/>
              <a:t>Dane </a:t>
            </a:r>
            <a:r>
              <a:rPr dirty="0" err="1"/>
              <a:t>makroekonomiczne</a:t>
            </a:r>
            <a:endParaRPr dirty="0"/>
          </a:p>
        </p:txBody>
      </p:sp>
      <p:sp>
        <p:nvSpPr>
          <p:cNvPr id="193" name="Wyniki finansowe Grupy Budimex"/>
          <p:cNvSpPr txBox="1"/>
          <p:nvPr/>
        </p:nvSpPr>
        <p:spPr>
          <a:xfrm>
            <a:off x="814522" y="5574648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dirty="0" err="1"/>
              <a:t>Wyniki</a:t>
            </a:r>
            <a:r>
              <a:rPr dirty="0"/>
              <a:t> </a:t>
            </a:r>
            <a:r>
              <a:rPr dirty="0" err="1"/>
              <a:t>finansowe</a:t>
            </a:r>
            <a:r>
              <a:rPr dirty="0"/>
              <a:t> </a:t>
            </a:r>
            <a:r>
              <a:rPr dirty="0" err="1"/>
              <a:t>Grupy</a:t>
            </a:r>
            <a:r>
              <a:rPr dirty="0"/>
              <a:t> Budimex</a:t>
            </a:r>
          </a:p>
        </p:txBody>
      </p:sp>
      <p:sp>
        <p:nvSpPr>
          <p:cNvPr id="194" name="FBSerwis &amp; Mostostal Kraków"/>
          <p:cNvSpPr txBox="1"/>
          <p:nvPr/>
        </p:nvSpPr>
        <p:spPr>
          <a:xfrm>
            <a:off x="-144417" y="741921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ECBC43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t>FBSerwis &amp; Mostostal Kraków</a:t>
            </a:r>
          </a:p>
        </p:txBody>
      </p:sp>
      <p:sp>
        <p:nvSpPr>
          <p:cNvPr id="195" name="Perspektywy rynkowe"/>
          <p:cNvSpPr txBox="1"/>
          <p:nvPr/>
        </p:nvSpPr>
        <p:spPr>
          <a:xfrm>
            <a:off x="814522" y="918596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lang="pl-PL" dirty="0"/>
              <a:t>Rynek i perspektywy</a:t>
            </a:r>
            <a:endParaRPr dirty="0"/>
          </a:p>
        </p:txBody>
      </p:sp>
      <p:sp>
        <p:nvSpPr>
          <p:cNvPr id="196" name="Kształt"/>
          <p:cNvSpPr/>
          <p:nvPr/>
        </p:nvSpPr>
        <p:spPr>
          <a:xfrm>
            <a:off x="13849072" y="-505281"/>
            <a:ext cx="12250708" cy="1472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97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283" y="5028591"/>
            <a:ext cx="5087890" cy="29764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genda">
            <a:extLst>
              <a:ext uri="{FF2B5EF4-FFF2-40B4-BE49-F238E27FC236}">
                <a16:creationId xmlns:a16="http://schemas.microsoft.com/office/drawing/2014/main" id="{B7B527EF-A23D-36C9-29F2-78AEFEEC5E2E}"/>
              </a:ext>
            </a:extLst>
          </p:cNvPr>
          <p:cNvSpPr txBox="1">
            <a:spLocks/>
          </p:cNvSpPr>
          <p:nvPr/>
        </p:nvSpPr>
        <p:spPr>
          <a:xfrm>
            <a:off x="1278709" y="1056132"/>
            <a:ext cx="5112887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346786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FFFFFF"/>
                </a:solidFill>
                <a:uFillTx/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 sz="120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417667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0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" name="Wykres 44">
            <a:extLst>
              <a:ext uri="{FF2B5EF4-FFF2-40B4-BE49-F238E27FC236}">
                <a16:creationId xmlns:a16="http://schemas.microsoft.com/office/drawing/2014/main" id="{B4EB7813-7851-5148-689B-B383E4CE9CA0}"/>
              </a:ext>
            </a:extLst>
          </p:cNvPr>
          <p:cNvGraphicFramePr>
            <a:graphicFrameLocks/>
          </p:cNvGraphicFramePr>
          <p:nvPr/>
        </p:nvGraphicFramePr>
        <p:xfrm>
          <a:off x="469566" y="8237147"/>
          <a:ext cx="12910025" cy="514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Wykres 40">
            <a:extLst>
              <a:ext uri="{FF2B5EF4-FFF2-40B4-BE49-F238E27FC236}">
                <a16:creationId xmlns:a16="http://schemas.microsoft.com/office/drawing/2014/main" id="{25A18FFB-6622-7E69-34F9-3698365A9219}"/>
              </a:ext>
            </a:extLst>
          </p:cNvPr>
          <p:cNvGraphicFramePr>
            <a:graphicFrameLocks/>
          </p:cNvGraphicFramePr>
          <p:nvPr/>
        </p:nvGraphicFramePr>
        <p:xfrm>
          <a:off x="12480936" y="1225376"/>
          <a:ext cx="13134584" cy="642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" name="object 133">
            <a:extLst>
              <a:ext uri="{FF2B5EF4-FFF2-40B4-BE49-F238E27FC236}">
                <a16:creationId xmlns:a16="http://schemas.microsoft.com/office/drawing/2014/main" id="{DD310061-938A-8202-6F06-59289BD7E2D9}"/>
              </a:ext>
            </a:extLst>
          </p:cNvPr>
          <p:cNvSpPr txBox="1"/>
          <p:nvPr/>
        </p:nvSpPr>
        <p:spPr>
          <a:xfrm>
            <a:off x="13379592" y="8549583"/>
            <a:ext cx="1735870" cy="3539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spc="-50" dirty="0">
                <a:solidFill>
                  <a:schemeClr val="bg1"/>
                </a:solidFill>
                <a:latin typeface="FerrovialNew-Light" panose="02000506040000020003" pitchFamily="2" charset="-18"/>
                <a:cs typeface="Tahoma"/>
              </a:rPr>
              <a:t>Środki</a:t>
            </a:r>
            <a:r>
              <a:rPr sz="2200" spc="-114" dirty="0">
                <a:solidFill>
                  <a:schemeClr val="bg1"/>
                </a:solidFill>
                <a:latin typeface="FerrovialNew-Light" panose="02000506040000020003" pitchFamily="2" charset="-18"/>
                <a:cs typeface="Tahoma"/>
              </a:rPr>
              <a:t> </a:t>
            </a:r>
            <a:r>
              <a:rPr sz="2200" spc="-30" dirty="0">
                <a:solidFill>
                  <a:schemeClr val="bg1"/>
                </a:solidFill>
                <a:latin typeface="FerrovialNew-Light" panose="02000506040000020003" pitchFamily="2" charset="-18"/>
                <a:cs typeface="Tahoma"/>
              </a:rPr>
              <a:t>trwałe</a:t>
            </a:r>
            <a:endParaRPr sz="2200" dirty="0">
              <a:solidFill>
                <a:schemeClr val="bg1"/>
              </a:solidFill>
              <a:latin typeface="FerrovialNew-Light" panose="02000506040000020003" pitchFamily="2" charset="-18"/>
              <a:cs typeface="Tahoma"/>
            </a:endParaRPr>
          </a:p>
        </p:txBody>
      </p:sp>
      <p:sp>
        <p:nvSpPr>
          <p:cNvPr id="32" name="object 134">
            <a:extLst>
              <a:ext uri="{FF2B5EF4-FFF2-40B4-BE49-F238E27FC236}">
                <a16:creationId xmlns:a16="http://schemas.microsoft.com/office/drawing/2014/main" id="{8789624B-8A2A-653E-470F-DCE52DEE3714}"/>
              </a:ext>
            </a:extLst>
          </p:cNvPr>
          <p:cNvSpPr txBox="1"/>
          <p:nvPr/>
        </p:nvSpPr>
        <p:spPr>
          <a:xfrm>
            <a:off x="13267626" y="8987337"/>
            <a:ext cx="3033575" cy="3539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spc="-40" dirty="0">
                <a:solidFill>
                  <a:schemeClr val="bg1"/>
                </a:solidFill>
                <a:latin typeface="FerrovialNew-Light" panose="02000506040000020003" pitchFamily="2" charset="-18"/>
                <a:cs typeface="Tahoma"/>
              </a:rPr>
              <a:t>Wartości</a:t>
            </a:r>
            <a:r>
              <a:rPr sz="2200" spc="-114" dirty="0">
                <a:solidFill>
                  <a:schemeClr val="bg1"/>
                </a:solidFill>
                <a:latin typeface="FerrovialNew-Light" panose="02000506040000020003" pitchFamily="2" charset="-18"/>
                <a:cs typeface="Tahoma"/>
              </a:rPr>
              <a:t> </a:t>
            </a:r>
            <a:r>
              <a:rPr sz="2200" spc="-30" dirty="0">
                <a:solidFill>
                  <a:schemeClr val="bg1"/>
                </a:solidFill>
                <a:latin typeface="FerrovialNew-Light" panose="02000506040000020003" pitchFamily="2" charset="-18"/>
                <a:cs typeface="Tahoma"/>
              </a:rPr>
              <a:t>niematerialne</a:t>
            </a:r>
            <a:endParaRPr sz="2200" dirty="0">
              <a:solidFill>
                <a:schemeClr val="bg1"/>
              </a:solidFill>
              <a:latin typeface="FerrovialNew-Light" panose="02000506040000020003" pitchFamily="2" charset="-18"/>
              <a:cs typeface="Tahoma"/>
            </a:endParaRPr>
          </a:p>
        </p:txBody>
      </p:sp>
      <p:sp>
        <p:nvSpPr>
          <p:cNvPr id="33" name="object 135">
            <a:extLst>
              <a:ext uri="{FF2B5EF4-FFF2-40B4-BE49-F238E27FC236}">
                <a16:creationId xmlns:a16="http://schemas.microsoft.com/office/drawing/2014/main" id="{1C3C81ED-047B-3E1C-B23C-ADC2CAC53752}"/>
              </a:ext>
            </a:extLst>
          </p:cNvPr>
          <p:cNvSpPr txBox="1">
            <a:spLocks/>
          </p:cNvSpPr>
          <p:nvPr/>
        </p:nvSpPr>
        <p:spPr>
          <a:xfrm>
            <a:off x="3945227" y="829297"/>
            <a:ext cx="1649354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2700" algn="ctr" hangingPunct="1">
              <a:lnSpc>
                <a:spcPct val="100000"/>
              </a:lnSpc>
              <a:spcBef>
                <a:spcPts val="100"/>
              </a:spcBef>
            </a:pPr>
            <a:r>
              <a:rPr lang="pl-PL" sz="6000" spc="75" dirty="0">
                <a:solidFill>
                  <a:schemeClr val="bg1"/>
                </a:solidFill>
                <a:latin typeface="FERROVIALNEW-LIGHT" panose="02000506040000020003" pitchFamily="2" charset="0"/>
              </a:rPr>
              <a:t>F</a:t>
            </a:r>
            <a:r>
              <a:rPr lang="pl-PL" sz="6000" spc="95" dirty="0">
                <a:solidFill>
                  <a:schemeClr val="bg1"/>
                </a:solidFill>
                <a:latin typeface="FERROVIALNEW-LIGHT" panose="02000506040000020003" pitchFamily="2" charset="0"/>
              </a:rPr>
              <a:t>B</a:t>
            </a:r>
            <a:r>
              <a:rPr lang="pl-PL" sz="6000" spc="105" dirty="0">
                <a:solidFill>
                  <a:schemeClr val="bg1"/>
                </a:solidFill>
                <a:latin typeface="FERROVIALNEW-LIGHT" panose="02000506040000020003" pitchFamily="2" charset="0"/>
              </a:rPr>
              <a:t>S</a:t>
            </a:r>
            <a:r>
              <a:rPr lang="pl-PL" sz="6000" spc="-30" dirty="0">
                <a:solidFill>
                  <a:schemeClr val="bg1"/>
                </a:solidFill>
                <a:latin typeface="FERROVIALNEW-LIGHT" panose="02000506040000020003" pitchFamily="2" charset="0"/>
              </a:rPr>
              <a:t>e</a:t>
            </a:r>
            <a:r>
              <a:rPr lang="pl-PL" sz="6000" spc="20" dirty="0">
                <a:solidFill>
                  <a:schemeClr val="bg1"/>
                </a:solidFill>
                <a:latin typeface="FERROVIALNEW-LIGHT" panose="02000506040000020003" pitchFamily="2" charset="0"/>
              </a:rPr>
              <a:t>r</a:t>
            </a:r>
            <a:r>
              <a:rPr lang="pl-PL" sz="6000" spc="-185" dirty="0">
                <a:solidFill>
                  <a:schemeClr val="bg1"/>
                </a:solidFill>
                <a:latin typeface="FERROVIALNEW-LIGHT" panose="02000506040000020003" pitchFamily="2" charset="0"/>
              </a:rPr>
              <a:t>w</a:t>
            </a:r>
            <a:r>
              <a:rPr lang="pl-PL" sz="6000" spc="-50" dirty="0">
                <a:solidFill>
                  <a:schemeClr val="bg1"/>
                </a:solidFill>
                <a:latin typeface="FERROVIALNEW-LIGHT" panose="02000506040000020003" pitchFamily="2" charset="0"/>
              </a:rPr>
              <a:t>is</a:t>
            </a:r>
            <a:r>
              <a:rPr lang="pl-PL" sz="6000" spc="-95" dirty="0">
                <a:solidFill>
                  <a:schemeClr val="bg1"/>
                </a:solidFill>
                <a:latin typeface="FERROVIALNEW-LIGHT" panose="02000506040000020003" pitchFamily="2" charset="0"/>
              </a:rPr>
              <a:t> </a:t>
            </a:r>
            <a:r>
              <a:rPr lang="pl-PL" sz="6000" spc="365" dirty="0">
                <a:solidFill>
                  <a:schemeClr val="bg1"/>
                </a:solidFill>
                <a:latin typeface="FERROVIALNEW-LIGHT" panose="02000506040000020003" pitchFamily="2" charset="0"/>
              </a:rPr>
              <a:t>-</a:t>
            </a:r>
            <a:r>
              <a:rPr lang="pl-PL" sz="6000" spc="-95" dirty="0">
                <a:solidFill>
                  <a:schemeClr val="bg1"/>
                </a:solidFill>
                <a:latin typeface="FERROVIALNEW-LIGHT" panose="02000506040000020003" pitchFamily="2" charset="0"/>
              </a:rPr>
              <a:t> </a:t>
            </a:r>
            <a:r>
              <a:rPr lang="pl-PL" sz="6000" spc="-110" dirty="0">
                <a:solidFill>
                  <a:schemeClr val="bg1"/>
                </a:solidFill>
                <a:latin typeface="FERROVIALNEW-LIGHT" panose="02000506040000020003" pitchFamily="2" charset="0"/>
              </a:rPr>
              <a:t>w</a:t>
            </a:r>
            <a:r>
              <a:rPr lang="pl-PL" sz="6000" spc="-50" dirty="0">
                <a:solidFill>
                  <a:schemeClr val="bg1"/>
                </a:solidFill>
                <a:latin typeface="FERROVIALNEW-LIGHT" panose="02000506040000020003" pitchFamily="2" charset="0"/>
              </a:rPr>
              <a:t>y</a:t>
            </a:r>
            <a:r>
              <a:rPr lang="pl-PL" sz="6000" spc="-20" dirty="0">
                <a:solidFill>
                  <a:schemeClr val="bg1"/>
                </a:solidFill>
                <a:latin typeface="FERROVIALNEW-LIGHT" panose="02000506040000020003" pitchFamily="2" charset="0"/>
              </a:rPr>
              <a:t>n</a:t>
            </a:r>
            <a:r>
              <a:rPr lang="pl-PL" sz="6000" spc="-40" dirty="0">
                <a:solidFill>
                  <a:schemeClr val="bg1"/>
                </a:solidFill>
                <a:latin typeface="FERROVIALNEW-LIGHT" panose="02000506040000020003" pitchFamily="2" charset="0"/>
              </a:rPr>
              <a:t>i</a:t>
            </a:r>
            <a:r>
              <a:rPr lang="pl-PL" sz="6000" spc="-45" dirty="0">
                <a:solidFill>
                  <a:schemeClr val="bg1"/>
                </a:solidFill>
                <a:latin typeface="FERROVIALNEW-LIGHT" panose="02000506040000020003" pitchFamily="2" charset="0"/>
              </a:rPr>
              <a:t>k</a:t>
            </a:r>
            <a:r>
              <a:rPr lang="pl-PL" sz="6000" spc="-25" dirty="0">
                <a:solidFill>
                  <a:schemeClr val="bg1"/>
                </a:solidFill>
                <a:latin typeface="FERROVIALNEW-LIGHT" panose="02000506040000020003" pitchFamily="2" charset="0"/>
              </a:rPr>
              <a:t>i</a:t>
            </a:r>
            <a:r>
              <a:rPr lang="pl-PL" sz="6000" spc="-95" dirty="0">
                <a:solidFill>
                  <a:schemeClr val="bg1"/>
                </a:solidFill>
                <a:latin typeface="FERROVIALNEW-LIGHT" panose="02000506040000020003" pitchFamily="2" charset="0"/>
              </a:rPr>
              <a:t> </a:t>
            </a:r>
            <a:r>
              <a:rPr lang="pl-PL" sz="6000" spc="-5" dirty="0">
                <a:solidFill>
                  <a:schemeClr val="bg1"/>
                </a:solidFill>
                <a:latin typeface="FERROVIALNEW-LIGHT" panose="02000506040000020003" pitchFamily="2" charset="0"/>
              </a:rPr>
              <a:t>f</a:t>
            </a:r>
            <a:r>
              <a:rPr lang="pl-PL" sz="6000" spc="-10" dirty="0">
                <a:solidFill>
                  <a:schemeClr val="bg1"/>
                </a:solidFill>
                <a:latin typeface="FERROVIALNEW-LIGHT" panose="02000506040000020003" pitchFamily="2" charset="0"/>
              </a:rPr>
              <a:t>i</a:t>
            </a:r>
            <a:r>
              <a:rPr lang="pl-PL" sz="6000" spc="-20" dirty="0">
                <a:solidFill>
                  <a:schemeClr val="bg1"/>
                </a:solidFill>
                <a:latin typeface="FERROVIALNEW-LIGHT" panose="02000506040000020003" pitchFamily="2" charset="0"/>
              </a:rPr>
              <a:t>n</a:t>
            </a:r>
            <a:r>
              <a:rPr lang="pl-PL" sz="6000" spc="160" dirty="0">
                <a:solidFill>
                  <a:schemeClr val="bg1"/>
                </a:solidFill>
                <a:latin typeface="FERROVIALNEW-LIGHT" panose="02000506040000020003" pitchFamily="2" charset="0"/>
              </a:rPr>
              <a:t>a</a:t>
            </a:r>
            <a:r>
              <a:rPr lang="pl-PL" sz="6000" spc="-25" dirty="0">
                <a:solidFill>
                  <a:schemeClr val="bg1"/>
                </a:solidFill>
                <a:latin typeface="FERROVIALNEW-LIGHT" panose="02000506040000020003" pitchFamily="2" charset="0"/>
              </a:rPr>
              <a:t>n</a:t>
            </a:r>
            <a:r>
              <a:rPr lang="pl-PL" sz="6000" spc="-60" dirty="0">
                <a:solidFill>
                  <a:schemeClr val="bg1"/>
                </a:solidFill>
                <a:latin typeface="FERROVIALNEW-LIGHT" panose="02000506040000020003" pitchFamily="2" charset="0"/>
              </a:rPr>
              <a:t>s</a:t>
            </a:r>
            <a:r>
              <a:rPr lang="pl-PL" sz="6000" spc="-100" dirty="0">
                <a:solidFill>
                  <a:schemeClr val="bg1"/>
                </a:solidFill>
                <a:latin typeface="FERROVIALNEW-LIGHT" panose="02000506040000020003" pitchFamily="2" charset="0"/>
              </a:rPr>
              <a:t>owe</a:t>
            </a:r>
          </a:p>
        </p:txBody>
      </p:sp>
      <p:sp>
        <p:nvSpPr>
          <p:cNvPr id="36" name="object 138">
            <a:extLst>
              <a:ext uri="{FF2B5EF4-FFF2-40B4-BE49-F238E27FC236}">
                <a16:creationId xmlns:a16="http://schemas.microsoft.com/office/drawing/2014/main" id="{D524B9A5-8875-0E3D-BC8A-61055A883EBF}"/>
              </a:ext>
            </a:extLst>
          </p:cNvPr>
          <p:cNvSpPr txBox="1"/>
          <p:nvPr/>
        </p:nvSpPr>
        <p:spPr>
          <a:xfrm>
            <a:off x="12360652" y="8452719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Amortyzacja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  <p:graphicFrame>
        <p:nvGraphicFramePr>
          <p:cNvPr id="40" name="Wykres 39">
            <a:extLst>
              <a:ext uri="{FF2B5EF4-FFF2-40B4-BE49-F238E27FC236}">
                <a16:creationId xmlns:a16="http://schemas.microsoft.com/office/drawing/2014/main" id="{19C3DD55-FCCD-7A41-B3AA-1B2A4989AE89}"/>
              </a:ext>
            </a:extLst>
          </p:cNvPr>
          <p:cNvGraphicFramePr>
            <a:graphicFrameLocks/>
          </p:cNvGraphicFramePr>
          <p:nvPr/>
        </p:nvGraphicFramePr>
        <p:xfrm>
          <a:off x="1513238" y="3456685"/>
          <a:ext cx="10329708" cy="392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2" name="Wykres 41">
            <a:extLst>
              <a:ext uri="{FF2B5EF4-FFF2-40B4-BE49-F238E27FC236}">
                <a16:creationId xmlns:a16="http://schemas.microsoft.com/office/drawing/2014/main" id="{2B663F88-1519-507B-5D89-CE6E322A13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116982"/>
              </p:ext>
            </p:extLst>
          </p:nvPr>
        </p:nvGraphicFramePr>
        <p:xfrm>
          <a:off x="12940701" y="7566219"/>
          <a:ext cx="11443299" cy="6498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4D4B7F90-CD4C-6D3B-00D2-A1860F8D731E}"/>
              </a:ext>
            </a:extLst>
          </p:cNvPr>
          <p:cNvCxnSpPr>
            <a:cxnSpLocks/>
          </p:cNvCxnSpPr>
          <p:nvPr/>
        </p:nvCxnSpPr>
        <p:spPr>
          <a:xfrm>
            <a:off x="12954435" y="8434058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Prostokąt 51">
            <a:extLst>
              <a:ext uri="{FF2B5EF4-FFF2-40B4-BE49-F238E27FC236}">
                <a16:creationId xmlns:a16="http://schemas.microsoft.com/office/drawing/2014/main" id="{D2E41469-9617-F3E5-973C-28D9EE312D29}"/>
              </a:ext>
            </a:extLst>
          </p:cNvPr>
          <p:cNvSpPr/>
          <p:nvPr/>
        </p:nvSpPr>
        <p:spPr>
          <a:xfrm>
            <a:off x="13222469" y="8636306"/>
            <a:ext cx="234000" cy="234000"/>
          </a:xfrm>
          <a:prstGeom prst="rect">
            <a:avLst/>
          </a:prstGeom>
          <a:solidFill>
            <a:srgbClr val="EAB4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7FE59FAA-4C1D-F1B9-F46D-20C15F808B10}"/>
              </a:ext>
            </a:extLst>
          </p:cNvPr>
          <p:cNvSpPr/>
          <p:nvPr/>
        </p:nvSpPr>
        <p:spPr>
          <a:xfrm>
            <a:off x="13226014" y="9022621"/>
            <a:ext cx="234000" cy="234000"/>
          </a:xfrm>
          <a:prstGeom prst="rect">
            <a:avLst/>
          </a:prstGeom>
          <a:solidFill>
            <a:srgbClr val="BBBC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4C5FC866-2CD9-E7C2-785E-29602F2EBA35}"/>
              </a:ext>
            </a:extLst>
          </p:cNvPr>
          <p:cNvCxnSpPr>
            <a:cxnSpLocks/>
          </p:cNvCxnSpPr>
          <p:nvPr/>
        </p:nvCxnSpPr>
        <p:spPr>
          <a:xfrm>
            <a:off x="12947356" y="2588722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object 138">
            <a:extLst>
              <a:ext uri="{FF2B5EF4-FFF2-40B4-BE49-F238E27FC236}">
                <a16:creationId xmlns:a16="http://schemas.microsoft.com/office/drawing/2014/main" id="{363EBD90-32E0-042C-82AC-57CA6C1A2AEF}"/>
              </a:ext>
            </a:extLst>
          </p:cNvPr>
          <p:cNvSpPr txBox="1"/>
          <p:nvPr/>
        </p:nvSpPr>
        <p:spPr>
          <a:xfrm>
            <a:off x="12360652" y="2634087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EBITDA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8172CC04-C353-7884-C847-C4B6452B6A41}"/>
              </a:ext>
            </a:extLst>
          </p:cNvPr>
          <p:cNvCxnSpPr>
            <a:cxnSpLocks/>
          </p:cNvCxnSpPr>
          <p:nvPr/>
        </p:nvCxnSpPr>
        <p:spPr>
          <a:xfrm>
            <a:off x="1056270" y="2588722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object 138">
            <a:extLst>
              <a:ext uri="{FF2B5EF4-FFF2-40B4-BE49-F238E27FC236}">
                <a16:creationId xmlns:a16="http://schemas.microsoft.com/office/drawing/2014/main" id="{95375BB2-445E-309C-DF4A-BF353A61A241}"/>
              </a:ext>
            </a:extLst>
          </p:cNvPr>
          <p:cNvSpPr txBox="1"/>
          <p:nvPr/>
        </p:nvSpPr>
        <p:spPr>
          <a:xfrm>
            <a:off x="469566" y="2634087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Przychody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5CE3A9-C869-BA7C-ABF3-B0D0487D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" y="-183996"/>
            <a:ext cx="2527905" cy="21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A5DD5CEF-06DA-3BF8-E208-DED221248C26}"/>
              </a:ext>
            </a:extLst>
          </p:cNvPr>
          <p:cNvCxnSpPr>
            <a:cxnSpLocks/>
          </p:cNvCxnSpPr>
          <p:nvPr/>
        </p:nvCxnSpPr>
        <p:spPr>
          <a:xfrm>
            <a:off x="1056270" y="8311416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object 138">
            <a:extLst>
              <a:ext uri="{FF2B5EF4-FFF2-40B4-BE49-F238E27FC236}">
                <a16:creationId xmlns:a16="http://schemas.microsoft.com/office/drawing/2014/main" id="{D1EDEDD5-FC48-3188-48BB-96F8F1F060AE}"/>
              </a:ext>
            </a:extLst>
          </p:cNvPr>
          <p:cNvSpPr txBox="1"/>
          <p:nvPr/>
        </p:nvSpPr>
        <p:spPr>
          <a:xfrm>
            <a:off x="512350" y="8357000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EBIT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02766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707C55E5-9F29-1A16-35B5-B2AE1884ECCE}"/>
              </a:ext>
            </a:extLst>
          </p:cNvPr>
          <p:cNvSpPr/>
          <p:nvPr/>
        </p:nvSpPr>
        <p:spPr>
          <a:xfrm>
            <a:off x="15707724" y="6630124"/>
            <a:ext cx="6073807" cy="6559200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solidFill>
            <a:srgbClr val="EA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0101BEE8-3E90-965A-59C4-D4C7F06CDE90}"/>
              </a:ext>
            </a:extLst>
          </p:cNvPr>
          <p:cNvSpPr/>
          <p:nvPr/>
        </p:nvSpPr>
        <p:spPr>
          <a:xfrm>
            <a:off x="15707724" y="5214465"/>
            <a:ext cx="6073807" cy="1116900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solidFill>
            <a:srgbClr val="EA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BAFC4028-7B82-50E2-F294-661F08BB62ED}"/>
              </a:ext>
            </a:extLst>
          </p:cNvPr>
          <p:cNvSpPr/>
          <p:nvPr/>
        </p:nvSpPr>
        <p:spPr>
          <a:xfrm>
            <a:off x="2591426" y="6659453"/>
            <a:ext cx="6073807" cy="6559200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solidFill>
            <a:srgbClr val="EA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ADE0F39F-A018-07BA-9A16-2321275D6C0F}"/>
              </a:ext>
            </a:extLst>
          </p:cNvPr>
          <p:cNvSpPr/>
          <p:nvPr/>
        </p:nvSpPr>
        <p:spPr>
          <a:xfrm>
            <a:off x="9155092" y="6630124"/>
            <a:ext cx="6073807" cy="6559200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solidFill>
            <a:srgbClr val="EA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B0C658-1889-B18F-15CB-E3BBD6F5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" y="-183996"/>
            <a:ext cx="2527905" cy="21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928149B-44FD-5E4C-87E9-754231332320}"/>
              </a:ext>
            </a:extLst>
          </p:cNvPr>
          <p:cNvSpPr txBox="1">
            <a:spLocks/>
          </p:cNvSpPr>
          <p:nvPr/>
        </p:nvSpPr>
        <p:spPr>
          <a:xfrm>
            <a:off x="2481863" y="1612118"/>
            <a:ext cx="19420261" cy="4321547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just" hangingPunct="1">
              <a:buNone/>
            </a:pPr>
            <a:r>
              <a:rPr lang="pl-PL" sz="4400" dirty="0">
                <a:solidFill>
                  <a:schemeClr val="bg1"/>
                </a:solidFill>
                <a:latin typeface="FERROVIALNEW-LIGHT" panose="02000506040000020003" pitchFamily="2" charset="0"/>
              </a:rPr>
              <a:t>Inwestycje w nowe aktywa do przetwarzania obejmą produkcję paliw do alternatywnych źródeł energii oraz odzysk odpadów. Ważną niszą będzie neutralizacja odpadów niebezpiecznych.</a:t>
            </a:r>
            <a:endParaRPr lang="en-US" sz="4400" dirty="0">
              <a:solidFill>
                <a:schemeClr val="bg1"/>
              </a:solidFill>
              <a:latin typeface="FERROVIALNEW-LIGHT" panose="02000506040000020003" pitchFamily="2" charset="0"/>
            </a:endParaRPr>
          </a:p>
        </p:txBody>
      </p:sp>
      <p:sp>
        <p:nvSpPr>
          <p:cNvPr id="8" name="Title77">
            <a:extLst>
              <a:ext uri="{FF2B5EF4-FFF2-40B4-BE49-F238E27FC236}">
                <a16:creationId xmlns:a16="http://schemas.microsoft.com/office/drawing/2014/main" id="{2E215907-AC66-5E25-4AD3-9AAC17321A27}"/>
              </a:ext>
            </a:extLst>
          </p:cNvPr>
          <p:cNvSpPr txBox="1">
            <a:spLocks/>
          </p:cNvSpPr>
          <p:nvPr/>
        </p:nvSpPr>
        <p:spPr>
          <a:xfrm>
            <a:off x="15726385" y="5273291"/>
            <a:ext cx="6073807" cy="102592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fontAlgn="base">
              <a:lnSpc>
                <a:spcPts val="4000"/>
              </a:lnSpc>
              <a:spcAft>
                <a:spcPct val="0"/>
              </a:spcAft>
              <a:defRPr/>
            </a:pPr>
            <a:r>
              <a:rPr lang="pl-PL" sz="3800" dirty="0">
                <a:solidFill>
                  <a:srgbClr val="595959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Neutralizacja odpadów niebezpiecznych</a:t>
            </a:r>
          </a:p>
        </p:txBody>
      </p:sp>
      <p:sp>
        <p:nvSpPr>
          <p:cNvPr id="9" name="Title77">
            <a:extLst>
              <a:ext uri="{FF2B5EF4-FFF2-40B4-BE49-F238E27FC236}">
                <a16:creationId xmlns:a16="http://schemas.microsoft.com/office/drawing/2014/main" id="{122E5118-9256-AE83-2F54-63F351A9CDD9}"/>
              </a:ext>
            </a:extLst>
          </p:cNvPr>
          <p:cNvSpPr txBox="1">
            <a:spLocks/>
          </p:cNvSpPr>
          <p:nvPr/>
        </p:nvSpPr>
        <p:spPr>
          <a:xfrm>
            <a:off x="3505777" y="7436272"/>
            <a:ext cx="4245101" cy="393954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Szkła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Plastiku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Papieru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Metali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Materiałów budowlanych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Drewna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Produkcja kompostu jako nawozu dla rolnictwa</a:t>
            </a:r>
          </a:p>
        </p:txBody>
      </p:sp>
      <p:sp>
        <p:nvSpPr>
          <p:cNvPr id="10" name="Title77">
            <a:extLst>
              <a:ext uri="{FF2B5EF4-FFF2-40B4-BE49-F238E27FC236}">
                <a16:creationId xmlns:a16="http://schemas.microsoft.com/office/drawing/2014/main" id="{7FB0E27B-ED8B-69A7-2FC2-75AC1F02C204}"/>
              </a:ext>
            </a:extLst>
          </p:cNvPr>
          <p:cNvSpPr txBox="1">
            <a:spLocks/>
          </p:cNvSpPr>
          <p:nvPr/>
        </p:nvSpPr>
        <p:spPr>
          <a:xfrm>
            <a:off x="9546978" y="7436272"/>
            <a:ext cx="5290034" cy="4980851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Spalanie nie nadającego się do recyklingu papieru, tworzyw sztucznych, drewna itp. jako RDF i pre-RDF w specjalnych spalarniach lub piecach cementowych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Spalanie osadów ściekowych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Wytwarzanie energii w oparciu    o gaz pochodzący z bioodpadów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Wytwarzanie biometanu (paliwa) z bioodpadów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8D8D7A-92C6-BDD3-1977-79A4A4FDF490}"/>
              </a:ext>
            </a:extLst>
          </p:cNvPr>
          <p:cNvSpPr/>
          <p:nvPr/>
        </p:nvSpPr>
        <p:spPr>
          <a:xfrm>
            <a:off x="3117928" y="4204510"/>
            <a:ext cx="18148137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189">
              <a:lnSpc>
                <a:spcPct val="90000"/>
              </a:lnSpc>
              <a:defRPr/>
            </a:pPr>
            <a:r>
              <a:rPr lang="pl-PL" sz="3400" dirty="0">
                <a:solidFill>
                  <a:srgbClr val="EBB700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Rodzaje aktywów związanych z przetwarzaniem odpadów, które wygenerują najwięcej wartości</a:t>
            </a:r>
            <a:endParaRPr lang="en-US" sz="3400" dirty="0">
              <a:solidFill>
                <a:srgbClr val="EBB700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77">
            <a:extLst>
              <a:ext uri="{FF2B5EF4-FFF2-40B4-BE49-F238E27FC236}">
                <a16:creationId xmlns:a16="http://schemas.microsoft.com/office/drawing/2014/main" id="{74B3E712-960D-B6F7-E925-F187F2E9EBAA}"/>
              </a:ext>
            </a:extLst>
          </p:cNvPr>
          <p:cNvSpPr txBox="1">
            <a:spLocks/>
          </p:cNvSpPr>
          <p:nvPr/>
        </p:nvSpPr>
        <p:spPr>
          <a:xfrm>
            <a:off x="16099610" y="7436272"/>
            <a:ext cx="5290034" cy="259558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Spalanie lub składowanie wszystkich *zaznaczonych strumieni odpadów</a:t>
            </a:r>
          </a:p>
          <a:p>
            <a:pPr marL="457200" indent="-4572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Stabilizacja popiołów powstających w wyniku spalania odpadów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81DF0C3-F04F-0659-12AC-CC46C92CAA49}"/>
              </a:ext>
            </a:extLst>
          </p:cNvPr>
          <p:cNvSpPr/>
          <p:nvPr/>
        </p:nvSpPr>
        <p:spPr>
          <a:xfrm>
            <a:off x="9155092" y="5214465"/>
            <a:ext cx="6073807" cy="1116900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solidFill>
            <a:srgbClr val="EA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77">
            <a:extLst>
              <a:ext uri="{FF2B5EF4-FFF2-40B4-BE49-F238E27FC236}">
                <a16:creationId xmlns:a16="http://schemas.microsoft.com/office/drawing/2014/main" id="{25F415E4-30AF-9EC2-3A8B-F499D67EB5F7}"/>
              </a:ext>
            </a:extLst>
          </p:cNvPr>
          <p:cNvSpPr txBox="1">
            <a:spLocks/>
          </p:cNvSpPr>
          <p:nvPr/>
        </p:nvSpPr>
        <p:spPr>
          <a:xfrm>
            <a:off x="9792974" y="5541829"/>
            <a:ext cx="4798041" cy="5262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3800" dirty="0">
                <a:solidFill>
                  <a:srgbClr val="595959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Odzysk energii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529259F8-471A-F4DC-1424-EA58EDDC4C60}"/>
              </a:ext>
            </a:extLst>
          </p:cNvPr>
          <p:cNvSpPr/>
          <p:nvPr/>
        </p:nvSpPr>
        <p:spPr>
          <a:xfrm>
            <a:off x="2591426" y="5217196"/>
            <a:ext cx="6073807" cy="1116900"/>
          </a:xfrm>
          <a:custGeom>
            <a:avLst/>
            <a:gdLst/>
            <a:ahLst/>
            <a:cxnLst/>
            <a:rect l="l" t="t" r="r" b="b"/>
            <a:pathLst>
              <a:path w="5525135" h="1170305">
                <a:moveTo>
                  <a:pt x="5524550" y="0"/>
                </a:moveTo>
                <a:lnTo>
                  <a:pt x="0" y="0"/>
                </a:lnTo>
                <a:lnTo>
                  <a:pt x="0" y="1170266"/>
                </a:lnTo>
                <a:lnTo>
                  <a:pt x="5524550" y="1170266"/>
                </a:lnTo>
                <a:lnTo>
                  <a:pt x="5524550" y="0"/>
                </a:lnTo>
                <a:close/>
              </a:path>
            </a:pathLst>
          </a:custGeom>
          <a:solidFill>
            <a:srgbClr val="EA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itle77">
            <a:extLst>
              <a:ext uri="{FF2B5EF4-FFF2-40B4-BE49-F238E27FC236}">
                <a16:creationId xmlns:a16="http://schemas.microsoft.com/office/drawing/2014/main" id="{4EBCD173-EE8A-C002-E8AA-AB6616368802}"/>
              </a:ext>
            </a:extLst>
          </p:cNvPr>
          <p:cNvSpPr txBox="1">
            <a:spLocks/>
          </p:cNvSpPr>
          <p:nvPr/>
        </p:nvSpPr>
        <p:spPr>
          <a:xfrm>
            <a:off x="3229306" y="5555292"/>
            <a:ext cx="4798041" cy="5262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3800" dirty="0">
                <a:solidFill>
                  <a:srgbClr val="595959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Odzysk materiałów</a:t>
            </a:r>
          </a:p>
        </p:txBody>
      </p:sp>
    </p:spTree>
    <p:extLst>
      <p:ext uri="{BB962C8B-B14F-4D97-AF65-F5344CB8AC3E}">
        <p14:creationId xmlns:p14="http://schemas.microsoft.com/office/powerpoint/2010/main" val="24227335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B0C658-1889-B18F-15CB-E3BBD6F5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" y="-183996"/>
            <a:ext cx="2527905" cy="21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928149B-44FD-5E4C-87E9-754231332320}"/>
              </a:ext>
            </a:extLst>
          </p:cNvPr>
          <p:cNvSpPr txBox="1">
            <a:spLocks/>
          </p:cNvSpPr>
          <p:nvPr/>
        </p:nvSpPr>
        <p:spPr>
          <a:xfrm>
            <a:off x="2481861" y="1404896"/>
            <a:ext cx="19420261" cy="4321547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just" hangingPunct="1">
              <a:buNone/>
            </a:pPr>
            <a:r>
              <a:rPr lang="pl-PL" sz="4400" dirty="0">
                <a:solidFill>
                  <a:schemeClr val="bg1"/>
                </a:solidFill>
                <a:latin typeface="FERROVIALNEW-LIGHT" panose="02000506040000020003" pitchFamily="2" charset="0"/>
              </a:rPr>
              <a:t>Inwestycje w nowe aktywa do przetwarzania obejmą produkcję paliw do alternatywnych źródeł energii oraz odzysk odpadów. Ważną niszą będzie neutralizacja odpadów niebezpiecznych.</a:t>
            </a:r>
            <a:endParaRPr lang="en-US" sz="4400" dirty="0">
              <a:solidFill>
                <a:schemeClr val="bg1"/>
              </a:solidFill>
              <a:latin typeface="FERROVIALNEW-LIGHT" panose="02000506040000020003" pitchFamily="2" charset="0"/>
            </a:endParaRPr>
          </a:p>
        </p:txBody>
      </p:sp>
      <p:sp>
        <p:nvSpPr>
          <p:cNvPr id="9" name="Title77">
            <a:extLst>
              <a:ext uri="{FF2B5EF4-FFF2-40B4-BE49-F238E27FC236}">
                <a16:creationId xmlns:a16="http://schemas.microsoft.com/office/drawing/2014/main" id="{122E5118-9256-AE83-2F54-63F351A9CDD9}"/>
              </a:ext>
            </a:extLst>
          </p:cNvPr>
          <p:cNvSpPr txBox="1">
            <a:spLocks/>
          </p:cNvSpPr>
          <p:nvPr/>
        </p:nvSpPr>
        <p:spPr>
          <a:xfrm>
            <a:off x="2920662" y="8620347"/>
            <a:ext cx="4245101" cy="393954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Szkła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Plastiku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Papieru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Metali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Materiałów budowlanych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Drewna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Produkcja kompostu jako nawozu dla rolnictwa</a:t>
            </a:r>
          </a:p>
        </p:txBody>
      </p:sp>
      <p:sp>
        <p:nvSpPr>
          <p:cNvPr id="10" name="Title77">
            <a:extLst>
              <a:ext uri="{FF2B5EF4-FFF2-40B4-BE49-F238E27FC236}">
                <a16:creationId xmlns:a16="http://schemas.microsoft.com/office/drawing/2014/main" id="{7FB0E27B-ED8B-69A7-2FC2-75AC1F02C204}"/>
              </a:ext>
            </a:extLst>
          </p:cNvPr>
          <p:cNvSpPr txBox="1">
            <a:spLocks/>
          </p:cNvSpPr>
          <p:nvPr/>
        </p:nvSpPr>
        <p:spPr>
          <a:xfrm>
            <a:off x="9326424" y="8620347"/>
            <a:ext cx="6357028" cy="446276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Spalanie nie nadającego się do recyklingu papieru, tworzyw sztucznych, drewna itp. jako RDF i </a:t>
            </a:r>
            <a:r>
              <a:rPr lang="pl-PL" sz="3000" dirty="0" err="1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pre</a:t>
            </a: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-RDF               w specjalnych spalarniach lub piecach cementowych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Spalanie osadów ściekowych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Wytwarzanie energii w oparciu  o gaz pochodzący z bioodpadów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Wytwarzanie biometanu (paliwa)            z bioodpadów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8D8D7A-92C6-BDD3-1977-79A4A4FDF490}"/>
              </a:ext>
            </a:extLst>
          </p:cNvPr>
          <p:cNvSpPr/>
          <p:nvPr/>
        </p:nvSpPr>
        <p:spPr>
          <a:xfrm>
            <a:off x="3117924" y="3762324"/>
            <a:ext cx="18148137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189">
              <a:lnSpc>
                <a:spcPct val="90000"/>
              </a:lnSpc>
              <a:defRPr/>
            </a:pPr>
            <a:r>
              <a:rPr lang="pl-PL" sz="3400" dirty="0">
                <a:solidFill>
                  <a:srgbClr val="EBB700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Rodzaje aktywów związanych z przetwarzaniem odpadów, które wygenerują najwięcej wartości</a:t>
            </a:r>
            <a:endParaRPr lang="en-US" sz="3400" dirty="0">
              <a:solidFill>
                <a:srgbClr val="EBB700"/>
              </a:solidFill>
              <a:latin typeface="Ferrovial New Bold" panose="020008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77">
            <a:extLst>
              <a:ext uri="{FF2B5EF4-FFF2-40B4-BE49-F238E27FC236}">
                <a16:creationId xmlns:a16="http://schemas.microsoft.com/office/drawing/2014/main" id="{74B3E712-960D-B6F7-E925-F187F2E9EBAA}"/>
              </a:ext>
            </a:extLst>
          </p:cNvPr>
          <p:cNvSpPr txBox="1">
            <a:spLocks/>
          </p:cNvSpPr>
          <p:nvPr/>
        </p:nvSpPr>
        <p:spPr>
          <a:xfrm>
            <a:off x="17283534" y="8620347"/>
            <a:ext cx="5290034" cy="259558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Spalanie lub składowanie wszystkich *zaznaczonych strumieni odpadów</a:t>
            </a:r>
          </a:p>
          <a:p>
            <a:pPr marL="457200" indent="-45720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Stabilizacja popiołów powstających w wyniku spalania odpadów</a:t>
            </a:r>
          </a:p>
        </p:txBody>
      </p:sp>
      <p:sp>
        <p:nvSpPr>
          <p:cNvPr id="2" name="Koło">
            <a:extLst>
              <a:ext uri="{FF2B5EF4-FFF2-40B4-BE49-F238E27FC236}">
                <a16:creationId xmlns:a16="http://schemas.microsoft.com/office/drawing/2014/main" id="{033E580B-ADE3-F6D1-D3C0-E673ECD45392}"/>
              </a:ext>
            </a:extLst>
          </p:cNvPr>
          <p:cNvSpPr/>
          <p:nvPr/>
        </p:nvSpPr>
        <p:spPr>
          <a:xfrm>
            <a:off x="3478608" y="4705010"/>
            <a:ext cx="3129208" cy="3129208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2" name="Koło">
            <a:extLst>
              <a:ext uri="{FF2B5EF4-FFF2-40B4-BE49-F238E27FC236}">
                <a16:creationId xmlns:a16="http://schemas.microsoft.com/office/drawing/2014/main" id="{527559F2-F723-09F2-D4D6-B071779AFEFD}"/>
              </a:ext>
            </a:extLst>
          </p:cNvPr>
          <p:cNvSpPr/>
          <p:nvPr/>
        </p:nvSpPr>
        <p:spPr>
          <a:xfrm>
            <a:off x="17755818" y="4819241"/>
            <a:ext cx="3129208" cy="3129208"/>
          </a:xfrm>
          <a:prstGeom prst="ellipse">
            <a:avLst/>
          </a:prstGeom>
          <a:gradFill>
            <a:gsLst>
              <a:gs pos="51000">
                <a:srgbClr val="BFBFBF"/>
              </a:gs>
              <a:gs pos="0">
                <a:schemeClr val="bg1"/>
              </a:gs>
              <a:gs pos="100000">
                <a:srgbClr val="494949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1" name="Title77">
            <a:extLst>
              <a:ext uri="{FF2B5EF4-FFF2-40B4-BE49-F238E27FC236}">
                <a16:creationId xmlns:a16="http://schemas.microsoft.com/office/drawing/2014/main" id="{CF36FBA6-4A29-1833-EF57-13C2875524B5}"/>
              </a:ext>
            </a:extLst>
          </p:cNvPr>
          <p:cNvSpPr txBox="1">
            <a:spLocks/>
          </p:cNvSpPr>
          <p:nvPr/>
        </p:nvSpPr>
        <p:spPr>
          <a:xfrm>
            <a:off x="17439600" y="5500173"/>
            <a:ext cx="3826461" cy="153888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fontAlgn="base">
              <a:lnSpc>
                <a:spcPts val="4000"/>
              </a:lnSpc>
              <a:spcAft>
                <a:spcPct val="0"/>
              </a:spcAft>
              <a:defRPr/>
            </a:pPr>
            <a:r>
              <a:rPr lang="pl-PL" sz="3200" dirty="0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Neutralizacja odpadów niebezpiecznych</a:t>
            </a:r>
          </a:p>
        </p:txBody>
      </p:sp>
      <p:sp>
        <p:nvSpPr>
          <p:cNvPr id="49" name="Koło">
            <a:extLst>
              <a:ext uri="{FF2B5EF4-FFF2-40B4-BE49-F238E27FC236}">
                <a16:creationId xmlns:a16="http://schemas.microsoft.com/office/drawing/2014/main" id="{F88D3CE1-3692-06C7-150E-5D3E0D68AD32}"/>
              </a:ext>
            </a:extLst>
          </p:cNvPr>
          <p:cNvSpPr/>
          <p:nvPr/>
        </p:nvSpPr>
        <p:spPr>
          <a:xfrm>
            <a:off x="10940334" y="4839131"/>
            <a:ext cx="3129208" cy="3129208"/>
          </a:xfrm>
          <a:prstGeom prst="ellipse">
            <a:avLst/>
          </a:prstGeom>
          <a:gradFill>
            <a:gsLst>
              <a:gs pos="50000">
                <a:srgbClr val="A4AC38"/>
              </a:gs>
              <a:gs pos="0">
                <a:srgbClr val="CDD846"/>
              </a:gs>
              <a:gs pos="100000">
                <a:srgbClr val="4D531C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7" name="Title77">
            <a:extLst>
              <a:ext uri="{FF2B5EF4-FFF2-40B4-BE49-F238E27FC236}">
                <a16:creationId xmlns:a16="http://schemas.microsoft.com/office/drawing/2014/main" id="{25F415E4-30AF-9EC2-3A8B-F499D67EB5F7}"/>
              </a:ext>
            </a:extLst>
          </p:cNvPr>
          <p:cNvSpPr txBox="1">
            <a:spLocks/>
          </p:cNvSpPr>
          <p:nvPr/>
        </p:nvSpPr>
        <p:spPr>
          <a:xfrm>
            <a:off x="11256125" y="5818441"/>
            <a:ext cx="2497625" cy="105259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3800" dirty="0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Odzysk energii</a:t>
            </a:r>
          </a:p>
        </p:txBody>
      </p:sp>
      <p:sp>
        <p:nvSpPr>
          <p:cNvPr id="17" name="Title77">
            <a:extLst>
              <a:ext uri="{FF2B5EF4-FFF2-40B4-BE49-F238E27FC236}">
                <a16:creationId xmlns:a16="http://schemas.microsoft.com/office/drawing/2014/main" id="{4EBCD173-EE8A-C002-E8AA-AB6616368802}"/>
              </a:ext>
            </a:extLst>
          </p:cNvPr>
          <p:cNvSpPr txBox="1">
            <a:spLocks/>
          </p:cNvSpPr>
          <p:nvPr/>
        </p:nvSpPr>
        <p:spPr>
          <a:xfrm>
            <a:off x="3665011" y="5759268"/>
            <a:ext cx="2756401" cy="105259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3800" dirty="0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Odzysk materiałów</a:t>
            </a:r>
          </a:p>
        </p:txBody>
      </p:sp>
    </p:spTree>
    <p:extLst>
      <p:ext uri="{BB962C8B-B14F-4D97-AF65-F5344CB8AC3E}">
        <p14:creationId xmlns:p14="http://schemas.microsoft.com/office/powerpoint/2010/main" val="8656729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91B492-54D4-C87F-D8E2-A3A667298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1" y="483834"/>
            <a:ext cx="2527905" cy="813058"/>
          </a:xfrm>
          <a:prstGeom prst="rect">
            <a:avLst/>
          </a:prstGeom>
        </p:spPr>
      </p:pic>
      <p:sp>
        <p:nvSpPr>
          <p:cNvPr id="6" name="object 135">
            <a:extLst>
              <a:ext uri="{FF2B5EF4-FFF2-40B4-BE49-F238E27FC236}">
                <a16:creationId xmlns:a16="http://schemas.microsoft.com/office/drawing/2014/main" id="{BEC533B3-EE02-3BDD-B086-CCDEFEA8B75C}"/>
              </a:ext>
            </a:extLst>
          </p:cNvPr>
          <p:cNvSpPr txBox="1">
            <a:spLocks/>
          </p:cNvSpPr>
          <p:nvPr/>
        </p:nvSpPr>
        <p:spPr>
          <a:xfrm>
            <a:off x="3945226" y="1111410"/>
            <a:ext cx="1649354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2700" algn="ctr" hangingPunct="1">
              <a:lnSpc>
                <a:spcPct val="100000"/>
              </a:lnSpc>
              <a:spcBef>
                <a:spcPts val="100"/>
              </a:spcBef>
            </a:pPr>
            <a:r>
              <a:rPr lang="pl-PL" sz="6000" spc="75" dirty="0">
                <a:solidFill>
                  <a:schemeClr val="bg1"/>
                </a:solidFill>
                <a:latin typeface="Ferrovial New Bold" panose="02000806040000020003" pitchFamily="2" charset="-18"/>
              </a:rPr>
              <a:t>Mostostal Kraków</a:t>
            </a:r>
            <a:r>
              <a:rPr lang="pl-PL" sz="6000" spc="-95" dirty="0">
                <a:solidFill>
                  <a:schemeClr val="bg1"/>
                </a:solidFill>
                <a:latin typeface="Ferrovial New Bold" panose="02000806040000020003" pitchFamily="2" charset="-18"/>
              </a:rPr>
              <a:t> </a:t>
            </a:r>
            <a:r>
              <a:rPr lang="pl-PL" sz="6000" spc="365" dirty="0">
                <a:solidFill>
                  <a:schemeClr val="bg1"/>
                </a:solidFill>
                <a:latin typeface="Ferrovial New Bold" panose="02000806040000020003" pitchFamily="2" charset="-18"/>
              </a:rPr>
              <a:t>-</a:t>
            </a:r>
            <a:r>
              <a:rPr lang="pl-PL" sz="6000" spc="-95" dirty="0">
                <a:solidFill>
                  <a:schemeClr val="bg1"/>
                </a:solidFill>
                <a:latin typeface="Ferrovial New Bold" panose="02000806040000020003" pitchFamily="2" charset="-18"/>
              </a:rPr>
              <a:t> </a:t>
            </a:r>
            <a:r>
              <a:rPr lang="pl-PL" sz="6000" spc="-110" dirty="0">
                <a:solidFill>
                  <a:schemeClr val="bg1"/>
                </a:solidFill>
                <a:latin typeface="Ferrovial New Bold" panose="02000806040000020003" pitchFamily="2" charset="-18"/>
              </a:rPr>
              <a:t>w</a:t>
            </a:r>
            <a:r>
              <a:rPr lang="pl-PL" sz="6000" spc="-50" dirty="0">
                <a:solidFill>
                  <a:schemeClr val="bg1"/>
                </a:solidFill>
                <a:latin typeface="Ferrovial New Bold" panose="02000806040000020003" pitchFamily="2" charset="-18"/>
              </a:rPr>
              <a:t>y</a:t>
            </a:r>
            <a:r>
              <a:rPr lang="pl-PL" sz="6000" spc="-20" dirty="0">
                <a:solidFill>
                  <a:schemeClr val="bg1"/>
                </a:solidFill>
                <a:latin typeface="Ferrovial New Bold" panose="02000806040000020003" pitchFamily="2" charset="-18"/>
              </a:rPr>
              <a:t>n</a:t>
            </a:r>
            <a:r>
              <a:rPr lang="pl-PL" sz="6000" spc="-40" dirty="0">
                <a:solidFill>
                  <a:schemeClr val="bg1"/>
                </a:solidFill>
                <a:latin typeface="Ferrovial New Bold" panose="02000806040000020003" pitchFamily="2" charset="-18"/>
              </a:rPr>
              <a:t>i</a:t>
            </a:r>
            <a:r>
              <a:rPr lang="pl-PL" sz="6000" spc="-45" dirty="0">
                <a:solidFill>
                  <a:schemeClr val="bg1"/>
                </a:solidFill>
                <a:latin typeface="Ferrovial New Bold" panose="02000806040000020003" pitchFamily="2" charset="-18"/>
              </a:rPr>
              <a:t>k</a:t>
            </a:r>
            <a:r>
              <a:rPr lang="pl-PL" sz="6000" spc="-25" dirty="0">
                <a:solidFill>
                  <a:schemeClr val="bg1"/>
                </a:solidFill>
                <a:latin typeface="Ferrovial New Bold" panose="02000806040000020003" pitchFamily="2" charset="-18"/>
              </a:rPr>
              <a:t>i</a:t>
            </a:r>
            <a:r>
              <a:rPr lang="pl-PL" sz="6000" spc="-95" dirty="0">
                <a:solidFill>
                  <a:schemeClr val="bg1"/>
                </a:solidFill>
                <a:latin typeface="Ferrovial New Bold" panose="02000806040000020003" pitchFamily="2" charset="-18"/>
              </a:rPr>
              <a:t> </a:t>
            </a:r>
            <a:r>
              <a:rPr lang="pl-PL" sz="6000" spc="-5" dirty="0">
                <a:solidFill>
                  <a:schemeClr val="bg1"/>
                </a:solidFill>
                <a:latin typeface="Ferrovial New Bold" panose="02000806040000020003" pitchFamily="2" charset="-18"/>
              </a:rPr>
              <a:t>f</a:t>
            </a:r>
            <a:r>
              <a:rPr lang="pl-PL" sz="6000" spc="-10" dirty="0">
                <a:solidFill>
                  <a:schemeClr val="bg1"/>
                </a:solidFill>
                <a:latin typeface="Ferrovial New Bold" panose="02000806040000020003" pitchFamily="2" charset="-18"/>
              </a:rPr>
              <a:t>i</a:t>
            </a:r>
            <a:r>
              <a:rPr lang="pl-PL" sz="6000" spc="-20" dirty="0">
                <a:solidFill>
                  <a:schemeClr val="bg1"/>
                </a:solidFill>
                <a:latin typeface="Ferrovial New Bold" panose="02000806040000020003" pitchFamily="2" charset="-18"/>
              </a:rPr>
              <a:t>n</a:t>
            </a:r>
            <a:r>
              <a:rPr lang="pl-PL" sz="6000" spc="160" dirty="0">
                <a:solidFill>
                  <a:schemeClr val="bg1"/>
                </a:solidFill>
                <a:latin typeface="Ferrovial New Bold" panose="02000806040000020003" pitchFamily="2" charset="-18"/>
              </a:rPr>
              <a:t>a</a:t>
            </a:r>
            <a:r>
              <a:rPr lang="pl-PL" sz="6000" spc="-25" dirty="0">
                <a:solidFill>
                  <a:schemeClr val="bg1"/>
                </a:solidFill>
                <a:latin typeface="Ferrovial New Bold" panose="02000806040000020003" pitchFamily="2" charset="-18"/>
              </a:rPr>
              <a:t>n</a:t>
            </a:r>
            <a:r>
              <a:rPr lang="pl-PL" sz="6000" spc="-60" dirty="0">
                <a:solidFill>
                  <a:schemeClr val="bg1"/>
                </a:solidFill>
                <a:latin typeface="Ferrovial New Bold" panose="02000806040000020003" pitchFamily="2" charset="-18"/>
              </a:rPr>
              <a:t>s</a:t>
            </a:r>
            <a:r>
              <a:rPr lang="pl-PL" sz="6000" spc="-100" dirty="0">
                <a:solidFill>
                  <a:schemeClr val="bg1"/>
                </a:solidFill>
                <a:latin typeface="Ferrovial New Bold" panose="02000806040000020003" pitchFamily="2" charset="-18"/>
              </a:rPr>
              <a:t>owe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B1006CFC-3CFF-2B1C-A154-62FF83140A55}"/>
              </a:ext>
            </a:extLst>
          </p:cNvPr>
          <p:cNvGraphicFramePr>
            <a:graphicFrameLocks/>
          </p:cNvGraphicFramePr>
          <p:nvPr/>
        </p:nvGraphicFramePr>
        <p:xfrm>
          <a:off x="2286216" y="2971604"/>
          <a:ext cx="9178493" cy="38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4D14C65E-20E9-D718-54B7-CE2A84607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749601"/>
              </p:ext>
            </p:extLst>
          </p:nvPr>
        </p:nvGraphicFramePr>
        <p:xfrm>
          <a:off x="13854053" y="2583100"/>
          <a:ext cx="9310613" cy="5015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D89F10B4-9DEF-D8FA-4C4D-5FDBBBB49C90}"/>
              </a:ext>
            </a:extLst>
          </p:cNvPr>
          <p:cNvGraphicFramePr>
            <a:graphicFrameLocks/>
          </p:cNvGraphicFramePr>
          <p:nvPr/>
        </p:nvGraphicFramePr>
        <p:xfrm>
          <a:off x="2143342" y="9292401"/>
          <a:ext cx="9178495" cy="3396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E057DB96-2FCF-C9DA-23CE-38F4EED9C39B}"/>
              </a:ext>
            </a:extLst>
          </p:cNvPr>
          <p:cNvGraphicFramePr>
            <a:graphicFrameLocks/>
          </p:cNvGraphicFramePr>
          <p:nvPr/>
        </p:nvGraphicFramePr>
        <p:xfrm>
          <a:off x="13854052" y="7226107"/>
          <a:ext cx="9310614" cy="548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object 138">
            <a:extLst>
              <a:ext uri="{FF2B5EF4-FFF2-40B4-BE49-F238E27FC236}">
                <a16:creationId xmlns:a16="http://schemas.microsoft.com/office/drawing/2014/main" id="{99D64822-8109-3167-A7BE-7F30284A5740}"/>
              </a:ext>
            </a:extLst>
          </p:cNvPr>
          <p:cNvSpPr txBox="1"/>
          <p:nvPr/>
        </p:nvSpPr>
        <p:spPr>
          <a:xfrm>
            <a:off x="12360652" y="8388924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Marża brutto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9A68C14D-765A-1DCB-E43C-B74030509A84}"/>
              </a:ext>
            </a:extLst>
          </p:cNvPr>
          <p:cNvCxnSpPr>
            <a:cxnSpLocks/>
          </p:cNvCxnSpPr>
          <p:nvPr/>
        </p:nvCxnSpPr>
        <p:spPr>
          <a:xfrm>
            <a:off x="12954435" y="8327733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DCFD24F-5573-ECA7-EEE2-51BEF9927820}"/>
              </a:ext>
            </a:extLst>
          </p:cNvPr>
          <p:cNvCxnSpPr>
            <a:cxnSpLocks/>
          </p:cNvCxnSpPr>
          <p:nvPr/>
        </p:nvCxnSpPr>
        <p:spPr>
          <a:xfrm>
            <a:off x="12947356" y="2588722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ject 138">
            <a:extLst>
              <a:ext uri="{FF2B5EF4-FFF2-40B4-BE49-F238E27FC236}">
                <a16:creationId xmlns:a16="http://schemas.microsoft.com/office/drawing/2014/main" id="{D4A206CE-E094-2E67-E903-0206630CA5F3}"/>
              </a:ext>
            </a:extLst>
          </p:cNvPr>
          <p:cNvSpPr txBox="1"/>
          <p:nvPr/>
        </p:nvSpPr>
        <p:spPr>
          <a:xfrm>
            <a:off x="12360652" y="2634087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Gotówka netto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  <p:sp>
        <p:nvSpPr>
          <p:cNvPr id="19" name="object 138">
            <a:extLst>
              <a:ext uri="{FF2B5EF4-FFF2-40B4-BE49-F238E27FC236}">
                <a16:creationId xmlns:a16="http://schemas.microsoft.com/office/drawing/2014/main" id="{69139A7F-816C-9CAB-8255-A2B47C0A06E0}"/>
              </a:ext>
            </a:extLst>
          </p:cNvPr>
          <p:cNvSpPr txBox="1"/>
          <p:nvPr/>
        </p:nvSpPr>
        <p:spPr>
          <a:xfrm>
            <a:off x="554902" y="8385953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Kontraktacja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CDB3E6DE-0D42-23EF-88C0-6284F0AC6D21}"/>
              </a:ext>
            </a:extLst>
          </p:cNvPr>
          <p:cNvCxnSpPr>
            <a:cxnSpLocks/>
          </p:cNvCxnSpPr>
          <p:nvPr/>
        </p:nvCxnSpPr>
        <p:spPr>
          <a:xfrm>
            <a:off x="1141606" y="8385952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1DA40400-9406-DDD3-5AFC-8544F66775C8}"/>
              </a:ext>
            </a:extLst>
          </p:cNvPr>
          <p:cNvCxnSpPr>
            <a:cxnSpLocks/>
          </p:cNvCxnSpPr>
          <p:nvPr/>
        </p:nvCxnSpPr>
        <p:spPr>
          <a:xfrm>
            <a:off x="1141606" y="2534111"/>
            <a:ext cx="0" cy="38430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object 138">
            <a:extLst>
              <a:ext uri="{FF2B5EF4-FFF2-40B4-BE49-F238E27FC236}">
                <a16:creationId xmlns:a16="http://schemas.microsoft.com/office/drawing/2014/main" id="{680220DD-6066-BD22-1F0F-D2223FD44179}"/>
              </a:ext>
            </a:extLst>
          </p:cNvPr>
          <p:cNvSpPr txBox="1"/>
          <p:nvPr/>
        </p:nvSpPr>
        <p:spPr>
          <a:xfrm>
            <a:off x="554902" y="2583100"/>
            <a:ext cx="461665" cy="3843061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0"/>
              </a:spcBef>
            </a:pPr>
            <a:r>
              <a:rPr lang="pl-PL" sz="3000" b="1" spc="-10" dirty="0">
                <a:solidFill>
                  <a:schemeClr val="bg1"/>
                </a:solidFill>
                <a:latin typeface="Ferrovial New Regular" panose="02000506040000020003" charset="-18"/>
                <a:cs typeface="Calibri"/>
              </a:rPr>
              <a:t>Przychody 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(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m</a:t>
            </a:r>
            <a:r>
              <a:rPr sz="3000" b="1" spc="10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l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spc="-5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PL</a:t>
            </a:r>
            <a:r>
              <a:rPr sz="3000" b="1" spc="5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N</a:t>
            </a:r>
            <a:r>
              <a:rPr sz="3000" b="1" dirty="0">
                <a:solidFill>
                  <a:schemeClr val="bg1"/>
                </a:solidFill>
                <a:latin typeface="FerrovialNew-Light" panose="02000506040000020003" pitchFamily="2" charset="-18"/>
                <a:cs typeface="Calibri"/>
              </a:rPr>
              <a:t>)</a:t>
            </a:r>
            <a:endParaRPr sz="3000" dirty="0">
              <a:solidFill>
                <a:schemeClr val="bg1"/>
              </a:solidFill>
              <a:latin typeface="FerrovialNew-Light" panose="02000506040000020003" pitchFamily="2" charset="-1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37170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" name="pole tekstowe 126">
            <a:extLst>
              <a:ext uri="{FF2B5EF4-FFF2-40B4-BE49-F238E27FC236}">
                <a16:creationId xmlns:a16="http://schemas.microsoft.com/office/drawing/2014/main" id="{03D99484-BF2A-513E-25EB-4F4564E6C418}"/>
              </a:ext>
            </a:extLst>
          </p:cNvPr>
          <p:cNvSpPr txBox="1"/>
          <p:nvPr/>
        </p:nvSpPr>
        <p:spPr>
          <a:xfrm>
            <a:off x="16151481" y="2678350"/>
            <a:ext cx="7648623" cy="393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‎W 2022 roku, wraz z wybuchem wojny zostały ograniczone dostawy stali z Ukrainy, Białorusi, a z Rosji całkowicie zamknięte z powodu sankcji, a to w sumie około 25% polskiego importu stali w 2021 roku.               W ciągu ostatnich dwóch miesięcy ceny stali spadły          o około 30%, mimo to są wciąż średnio o 20% droższe niż przed wybuchem wojny na Ukrainie.</a:t>
            </a:r>
          </a:p>
          <a:p>
            <a: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26" name="pole tekstowe 128">
            <a:extLst>
              <a:ext uri="{FF2B5EF4-FFF2-40B4-BE49-F238E27FC236}">
                <a16:creationId xmlns:a16="http://schemas.microsoft.com/office/drawing/2014/main" id="{DC54549D-2AC0-D30F-C59D-1783579586BD}"/>
              </a:ext>
            </a:extLst>
          </p:cNvPr>
          <p:cNvSpPr txBox="1"/>
          <p:nvPr/>
        </p:nvSpPr>
        <p:spPr>
          <a:xfrm>
            <a:off x="16151481" y="7645162"/>
            <a:ext cx="7648622" cy="162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>
              <a:lnSpc>
                <a:spcPts val="3600"/>
              </a:lnSpc>
            </a:pPr>
            <a:r>
              <a:rPr lang="pl-PL" dirty="0"/>
              <a:t>Wytwórnie konstrukcji stalowych są wrażliwe na jednoczesne wzrosty i zmienność cen surowca. </a:t>
            </a:r>
          </a:p>
          <a:p>
            <a:endParaRPr lang="pl-PL" dirty="0"/>
          </a:p>
        </p:txBody>
      </p:sp>
      <p:sp>
        <p:nvSpPr>
          <p:cNvPr id="27" name="pole tekstowe 131">
            <a:extLst>
              <a:ext uri="{FF2B5EF4-FFF2-40B4-BE49-F238E27FC236}">
                <a16:creationId xmlns:a16="http://schemas.microsoft.com/office/drawing/2014/main" id="{70F30D15-FCFB-6B6C-4DBA-EBDD3F69442A}"/>
              </a:ext>
            </a:extLst>
          </p:cNvPr>
          <p:cNvSpPr txBox="1"/>
          <p:nvPr/>
        </p:nvSpPr>
        <p:spPr>
          <a:xfrm>
            <a:off x="16151481" y="9984398"/>
            <a:ext cx="7648619" cy="2083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Równowaga cenowa prawdopodobnie będzie na wyższych poziomach aniżeli przed szokami cenowymi </a:t>
            </a:r>
          </a:p>
          <a:p>
            <a:pPr algn="l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w 2020 i 2022 roku. </a:t>
            </a:r>
          </a:p>
          <a:p>
            <a: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28" name="Linia">
            <a:extLst>
              <a:ext uri="{FF2B5EF4-FFF2-40B4-BE49-F238E27FC236}">
                <a16:creationId xmlns:a16="http://schemas.microsoft.com/office/drawing/2014/main" id="{118343D1-4091-88EF-96B8-0F2AFFCF6B3F}"/>
              </a:ext>
            </a:extLst>
          </p:cNvPr>
          <p:cNvSpPr/>
          <p:nvPr/>
        </p:nvSpPr>
        <p:spPr>
          <a:xfrm flipV="1">
            <a:off x="15136733" y="936064"/>
            <a:ext cx="1" cy="12015542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" name="Koło">
            <a:extLst>
              <a:ext uri="{FF2B5EF4-FFF2-40B4-BE49-F238E27FC236}">
                <a16:creationId xmlns:a16="http://schemas.microsoft.com/office/drawing/2014/main" id="{D59A8110-BC00-F8A7-33F1-6B821FEC7930}"/>
              </a:ext>
            </a:extLst>
          </p:cNvPr>
          <p:cNvSpPr/>
          <p:nvPr/>
        </p:nvSpPr>
        <p:spPr>
          <a:xfrm>
            <a:off x="14688907" y="4195743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30" name="Koło">
            <a:extLst>
              <a:ext uri="{FF2B5EF4-FFF2-40B4-BE49-F238E27FC236}">
                <a16:creationId xmlns:a16="http://schemas.microsoft.com/office/drawing/2014/main" id="{DDC843BC-60D3-5F22-9A34-1B5083F8E953}"/>
              </a:ext>
            </a:extLst>
          </p:cNvPr>
          <p:cNvSpPr/>
          <p:nvPr/>
        </p:nvSpPr>
        <p:spPr>
          <a:xfrm>
            <a:off x="14688906" y="7803972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31" name="Koło">
            <a:extLst>
              <a:ext uri="{FF2B5EF4-FFF2-40B4-BE49-F238E27FC236}">
                <a16:creationId xmlns:a16="http://schemas.microsoft.com/office/drawing/2014/main" id="{1A92C8D9-9D6F-2D37-D304-B7349125A3DD}"/>
              </a:ext>
            </a:extLst>
          </p:cNvPr>
          <p:cNvSpPr/>
          <p:nvPr/>
        </p:nvSpPr>
        <p:spPr>
          <a:xfrm>
            <a:off x="14713524" y="10377789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CB0B9322-1066-8F5B-AB9F-1F829170B8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1" y="483834"/>
            <a:ext cx="2527905" cy="813058"/>
          </a:xfrm>
          <a:prstGeom prst="rect">
            <a:avLst/>
          </a:prstGeom>
        </p:spPr>
      </p:pic>
      <p:graphicFrame>
        <p:nvGraphicFramePr>
          <p:cNvPr id="35" name="Wykres 34">
            <a:extLst>
              <a:ext uri="{FF2B5EF4-FFF2-40B4-BE49-F238E27FC236}">
                <a16:creationId xmlns:a16="http://schemas.microsoft.com/office/drawing/2014/main" id="{E2EB05A3-2BB1-198B-CBE1-22DBEDBD3E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344566"/>
              </p:ext>
            </p:extLst>
          </p:nvPr>
        </p:nvGraphicFramePr>
        <p:xfrm>
          <a:off x="196852" y="2678350"/>
          <a:ext cx="14209612" cy="852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0115035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609" y="8626966"/>
            <a:ext cx="5589757" cy="299314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SR"/>
          <p:cNvSpPr txBox="1"/>
          <p:nvPr/>
        </p:nvSpPr>
        <p:spPr>
          <a:xfrm>
            <a:off x="1455783" y="10952708"/>
            <a:ext cx="7628389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CSR</a:t>
            </a:r>
          </a:p>
        </p:txBody>
      </p:sp>
      <p:pic>
        <p:nvPicPr>
          <p:cNvPr id="20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911" y="3190611"/>
            <a:ext cx="5087889" cy="297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870" y="10403124"/>
            <a:ext cx="5874260" cy="298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39" y="6889536"/>
            <a:ext cx="6146842" cy="2996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5DS_0363-HD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18767"/>
          <a:stretch/>
        </p:blipFill>
        <p:spPr>
          <a:xfrm>
            <a:off x="14139637" y="-198108"/>
            <a:ext cx="11791769" cy="14143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6" h="21600" extrusionOk="0">
                <a:moveTo>
                  <a:pt x="9641" y="0"/>
                </a:moveTo>
                <a:cubicBezTo>
                  <a:pt x="4096" y="1351"/>
                  <a:pt x="210" y="5548"/>
                  <a:pt x="8" y="10404"/>
                </a:cubicBezTo>
                <a:cubicBezTo>
                  <a:pt x="-204" y="15504"/>
                  <a:pt x="3667" y="20087"/>
                  <a:pt x="9449" y="21600"/>
                </a:cubicBezTo>
                <a:lnTo>
                  <a:pt x="21396" y="21600"/>
                </a:lnTo>
                <a:lnTo>
                  <a:pt x="21332" y="32"/>
                </a:lnTo>
                <a:lnTo>
                  <a:pt x="9641" y="0"/>
                </a:lnTo>
                <a:close/>
              </a:path>
            </a:pathLst>
          </a:custGeom>
          <a:ln w="127000">
            <a:solidFill>
              <a:srgbClr val="ECBC43"/>
            </a:solidFill>
            <a:miter lim="400000"/>
          </a:ln>
        </p:spPr>
      </p:pic>
      <p:sp>
        <p:nvSpPr>
          <p:cNvPr id="206" name="Kształt"/>
          <p:cNvSpPr/>
          <p:nvPr/>
        </p:nvSpPr>
        <p:spPr>
          <a:xfrm>
            <a:off x="13000273" y="-837826"/>
            <a:ext cx="12803966" cy="1539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8" name="Dane makroekonomiczne &amp; rynek budowlany"/>
          <p:cNvSpPr txBox="1"/>
          <p:nvPr/>
        </p:nvSpPr>
        <p:spPr>
          <a:xfrm>
            <a:off x="890929" y="3730085"/>
            <a:ext cx="8193243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dirty="0"/>
              <a:t>Dane </a:t>
            </a:r>
            <a:r>
              <a:rPr dirty="0" err="1"/>
              <a:t>makroekonomiczne</a:t>
            </a:r>
            <a:endParaRPr dirty="0"/>
          </a:p>
        </p:txBody>
      </p:sp>
      <p:sp>
        <p:nvSpPr>
          <p:cNvPr id="209" name="Wyniki finansowe Grupy Budimex"/>
          <p:cNvSpPr txBox="1"/>
          <p:nvPr/>
        </p:nvSpPr>
        <p:spPr>
          <a:xfrm>
            <a:off x="814522" y="5574648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Wyniki finansowe Grupy Budimex</a:t>
            </a:r>
          </a:p>
        </p:txBody>
      </p:sp>
      <p:sp>
        <p:nvSpPr>
          <p:cNvPr id="210" name="FBSerwis &amp; Mostostal Kraków"/>
          <p:cNvSpPr txBox="1"/>
          <p:nvPr/>
        </p:nvSpPr>
        <p:spPr>
          <a:xfrm>
            <a:off x="-144417" y="741921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FBSerwis &amp; Mostostal Kraków</a:t>
            </a:r>
          </a:p>
        </p:txBody>
      </p:sp>
      <p:sp>
        <p:nvSpPr>
          <p:cNvPr id="211" name="Perspektywy rynkowe"/>
          <p:cNvSpPr txBox="1"/>
          <p:nvPr/>
        </p:nvSpPr>
        <p:spPr>
          <a:xfrm>
            <a:off x="814522" y="918596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ECBC43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lang="pl-PL" dirty="0"/>
              <a:t>Rynek i perspektywy</a:t>
            </a:r>
            <a:endParaRPr dirty="0"/>
          </a:p>
        </p:txBody>
      </p:sp>
      <p:sp>
        <p:nvSpPr>
          <p:cNvPr id="212" name="Kształt"/>
          <p:cNvSpPr/>
          <p:nvPr/>
        </p:nvSpPr>
        <p:spPr>
          <a:xfrm>
            <a:off x="13849072" y="-505281"/>
            <a:ext cx="12250708" cy="1472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1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283" y="5028591"/>
            <a:ext cx="5087890" cy="29764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genda">
            <a:extLst>
              <a:ext uri="{FF2B5EF4-FFF2-40B4-BE49-F238E27FC236}">
                <a16:creationId xmlns:a16="http://schemas.microsoft.com/office/drawing/2014/main" id="{A02905E4-7DD5-C8F2-C956-CFBD7701395D}"/>
              </a:ext>
            </a:extLst>
          </p:cNvPr>
          <p:cNvSpPr txBox="1">
            <a:spLocks/>
          </p:cNvSpPr>
          <p:nvPr/>
        </p:nvSpPr>
        <p:spPr>
          <a:xfrm>
            <a:off x="1278709" y="1056132"/>
            <a:ext cx="5112887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346786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FFFFFF"/>
                </a:solidFill>
                <a:uFillTx/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 sz="120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0404418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Kształt">
            <a:extLst>
              <a:ext uri="{FF2B5EF4-FFF2-40B4-BE49-F238E27FC236}">
                <a16:creationId xmlns:a16="http://schemas.microsoft.com/office/drawing/2014/main" id="{0C4BED8D-34BA-79DD-F7FC-F5C5F49BA6F4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" name="pole tekstowe 126">
            <a:extLst>
              <a:ext uri="{FF2B5EF4-FFF2-40B4-BE49-F238E27FC236}">
                <a16:creationId xmlns:a16="http://schemas.microsoft.com/office/drawing/2014/main" id="{385829C8-B392-208A-4888-C46330870900}"/>
              </a:ext>
            </a:extLst>
          </p:cNvPr>
          <p:cNvSpPr txBox="1"/>
          <p:nvPr/>
        </p:nvSpPr>
        <p:spPr>
          <a:xfrm>
            <a:off x="16151481" y="2715672"/>
            <a:ext cx="7801560" cy="107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W 2022 roku GDDKiA ogłosiła przetargi dla 20 odcinków o długości ponad 226,8 km o wartości blisko 10,3 mld zł. </a:t>
            </a:r>
          </a:p>
        </p:txBody>
      </p:sp>
      <p:sp>
        <p:nvSpPr>
          <p:cNvPr id="6" name="pole tekstowe 128">
            <a:extLst>
              <a:ext uri="{FF2B5EF4-FFF2-40B4-BE49-F238E27FC236}">
                <a16:creationId xmlns:a16="http://schemas.microsoft.com/office/drawing/2014/main" id="{CAF63EF7-2CE9-DF8B-D86B-97912878E480}"/>
              </a:ext>
            </a:extLst>
          </p:cNvPr>
          <p:cNvSpPr txBox="1"/>
          <p:nvPr/>
        </p:nvSpPr>
        <p:spPr>
          <a:xfrm>
            <a:off x="16151481" y="5200540"/>
            <a:ext cx="7801560" cy="346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 algn="just">
              <a:lnSpc>
                <a:spcPts val="3600"/>
              </a:lnSpc>
            </a:pPr>
            <a:r>
              <a:rPr lang="pl-PL" dirty="0"/>
              <a:t>W 2023 roku GDDKiA planuje ogłosić przetargi na 565 km o łącznej wartości około 28,6 mld zł, z czego 480 km w ramach zaktualizowanego PBDK oraz około 85 km        w ramach Programu Budowy 100 Obwodnic. Najważniejsze planowane inwestycje to rozbudowa dróg S7, S8, S11, S12, S19 oraz S74.</a:t>
            </a:r>
          </a:p>
          <a:p>
            <a:pPr algn="just"/>
            <a:endParaRPr lang="pl-PL" dirty="0"/>
          </a:p>
        </p:txBody>
      </p:sp>
      <p:sp>
        <p:nvSpPr>
          <p:cNvPr id="7" name="pole tekstowe 131">
            <a:extLst>
              <a:ext uri="{FF2B5EF4-FFF2-40B4-BE49-F238E27FC236}">
                <a16:creationId xmlns:a16="http://schemas.microsoft.com/office/drawing/2014/main" id="{0C546DDF-3499-F2DD-EF14-CA9484E60E7A}"/>
              </a:ext>
            </a:extLst>
          </p:cNvPr>
          <p:cNvSpPr txBox="1"/>
          <p:nvPr/>
        </p:nvSpPr>
        <p:spPr>
          <a:xfrm>
            <a:off x="16151481" y="9984398"/>
            <a:ext cx="7801562" cy="2083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Kluczowym wydarzeniem dla branży w 2022 roku był dialog z GDDKiA i w konsekwencji podniesienie limitu waloryzacji z 5% do 10%.</a:t>
            </a:r>
          </a:p>
          <a:p>
            <a: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8" name="Linia">
            <a:extLst>
              <a:ext uri="{FF2B5EF4-FFF2-40B4-BE49-F238E27FC236}">
                <a16:creationId xmlns:a16="http://schemas.microsoft.com/office/drawing/2014/main" id="{0B021578-BCA9-BACD-AE9D-BACA9AE2D2E8}"/>
              </a:ext>
            </a:extLst>
          </p:cNvPr>
          <p:cNvSpPr/>
          <p:nvPr/>
        </p:nvSpPr>
        <p:spPr>
          <a:xfrm flipV="1">
            <a:off x="15136733" y="936064"/>
            <a:ext cx="1" cy="12015542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" name="Koło">
            <a:extLst>
              <a:ext uri="{FF2B5EF4-FFF2-40B4-BE49-F238E27FC236}">
                <a16:creationId xmlns:a16="http://schemas.microsoft.com/office/drawing/2014/main" id="{56916896-B04E-44D7-6B41-371C2786D958}"/>
              </a:ext>
            </a:extLst>
          </p:cNvPr>
          <p:cNvSpPr/>
          <p:nvPr/>
        </p:nvSpPr>
        <p:spPr>
          <a:xfrm>
            <a:off x="14688907" y="2972834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0" name="Koło">
            <a:extLst>
              <a:ext uri="{FF2B5EF4-FFF2-40B4-BE49-F238E27FC236}">
                <a16:creationId xmlns:a16="http://schemas.microsoft.com/office/drawing/2014/main" id="{D07358C4-1BC9-4651-1889-E87ADFE50AF4}"/>
              </a:ext>
            </a:extLst>
          </p:cNvPr>
          <p:cNvSpPr/>
          <p:nvPr/>
        </p:nvSpPr>
        <p:spPr>
          <a:xfrm>
            <a:off x="14688907" y="6682109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1" name="Koło">
            <a:extLst>
              <a:ext uri="{FF2B5EF4-FFF2-40B4-BE49-F238E27FC236}">
                <a16:creationId xmlns:a16="http://schemas.microsoft.com/office/drawing/2014/main" id="{ED003EFF-0039-C7DD-93B1-CA76310375DE}"/>
              </a:ext>
            </a:extLst>
          </p:cNvPr>
          <p:cNvSpPr/>
          <p:nvPr/>
        </p:nvSpPr>
        <p:spPr>
          <a:xfrm>
            <a:off x="14688907" y="10452601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3" name="Otoczenie makroekonomiczne">
            <a:extLst>
              <a:ext uri="{FF2B5EF4-FFF2-40B4-BE49-F238E27FC236}">
                <a16:creationId xmlns:a16="http://schemas.microsoft.com/office/drawing/2014/main" id="{35C16C8F-94CF-28C9-95E6-80452258F152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Analiza rynku drogowego w 2022 roku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7FEA9A-C414-6CDA-1079-A46F5C4F3E2B}"/>
              </a:ext>
            </a:extLst>
          </p:cNvPr>
          <p:cNvSpPr txBox="1"/>
          <p:nvPr/>
        </p:nvSpPr>
        <p:spPr>
          <a:xfrm>
            <a:off x="14435787" y="13076431"/>
            <a:ext cx="1042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pl-PL" sz="2000" kern="1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*Kontrakt S1 Kosztowy - Bieruń został ogłoszony w 2021 roku.</a:t>
            </a: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22E40E83-F118-5F59-CFA7-3149A73232A7}"/>
              </a:ext>
            </a:extLst>
          </p:cNvPr>
          <p:cNvSpPr txBox="1"/>
          <p:nvPr/>
        </p:nvSpPr>
        <p:spPr>
          <a:xfrm>
            <a:off x="1007155" y="2554395"/>
            <a:ext cx="9941337" cy="913068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Oferty złożone w znaczących przetargach GDDKiA (MLD PLN)</a:t>
            </a:r>
          </a:p>
          <a:p>
            <a:pPr marL="25399" algn="l">
              <a:spcBef>
                <a:spcPts val="200"/>
              </a:spcBef>
              <a:defRPr/>
            </a:pPr>
            <a:endParaRPr lang="pl-PL"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DD08D3BE-50F5-D1ED-9C1B-48A3EA01990C}"/>
              </a:ext>
            </a:extLst>
          </p:cNvPr>
          <p:cNvSpPr txBox="1"/>
          <p:nvPr/>
        </p:nvSpPr>
        <p:spPr>
          <a:xfrm>
            <a:off x="1018587" y="8476437"/>
            <a:ext cx="13434599" cy="913068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Kontrakty podpisane przez Budimex w 2022 roku oraz najkorzystniejsze oferty* (MLN PLN)</a:t>
            </a:r>
          </a:p>
          <a:p>
            <a:pPr marL="25399" algn="l">
              <a:spcBef>
                <a:spcPts val="200"/>
              </a:spcBef>
              <a:defRPr/>
            </a:pPr>
            <a:endParaRPr lang="pl-PL"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22" name="Wykres 21">
            <a:extLst>
              <a:ext uri="{FF2B5EF4-FFF2-40B4-BE49-F238E27FC236}">
                <a16:creationId xmlns:a16="http://schemas.microsoft.com/office/drawing/2014/main" id="{FC0CC6E8-DBDC-7432-6B33-3360C2F87F61}"/>
              </a:ext>
            </a:extLst>
          </p:cNvPr>
          <p:cNvGraphicFramePr>
            <a:graphicFrameLocks/>
          </p:cNvGraphicFramePr>
          <p:nvPr/>
        </p:nvGraphicFramePr>
        <p:xfrm>
          <a:off x="1007155" y="3355910"/>
          <a:ext cx="12428352" cy="444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Wykres 22">
            <a:extLst>
              <a:ext uri="{FF2B5EF4-FFF2-40B4-BE49-F238E27FC236}">
                <a16:creationId xmlns:a16="http://schemas.microsoft.com/office/drawing/2014/main" id="{203E8FCC-48C8-BB98-07F0-4B407904D437}"/>
              </a:ext>
            </a:extLst>
          </p:cNvPr>
          <p:cNvGraphicFramePr>
            <a:graphicFrameLocks/>
          </p:cNvGraphicFramePr>
          <p:nvPr/>
        </p:nvGraphicFramePr>
        <p:xfrm>
          <a:off x="1007154" y="9185860"/>
          <a:ext cx="10413513" cy="3429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D0BC7B6A-6360-55D0-B1A5-691F35AB2930}"/>
              </a:ext>
            </a:extLst>
          </p:cNvPr>
          <p:cNvGraphicFramePr>
            <a:graphicFrameLocks noGrp="1"/>
          </p:cNvGraphicFramePr>
          <p:nvPr/>
        </p:nvGraphicFramePr>
        <p:xfrm>
          <a:off x="5961095" y="12762106"/>
          <a:ext cx="4177318" cy="628650"/>
        </p:xfrm>
        <a:graphic>
          <a:graphicData uri="http://schemas.openxmlformats.org/drawingml/2006/table">
            <a:tbl>
              <a:tblPr/>
              <a:tblGrid>
                <a:gridCol w="1432224">
                  <a:extLst>
                    <a:ext uri="{9D8B030D-6E8A-4147-A177-3AD203B41FA5}">
                      <a16:colId xmlns:a16="http://schemas.microsoft.com/office/drawing/2014/main" val="3326202517"/>
                    </a:ext>
                  </a:extLst>
                </a:gridCol>
                <a:gridCol w="2745094">
                  <a:extLst>
                    <a:ext uri="{9D8B030D-6E8A-4147-A177-3AD203B41FA5}">
                      <a16:colId xmlns:a16="http://schemas.microsoft.com/office/drawing/2014/main" val="2387086481"/>
                    </a:ext>
                  </a:extLst>
                </a:gridCol>
              </a:tblGrid>
              <a:tr h="21841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Ferrovial New Regular" panose="02000506040000020003" pitchFamily="2" charset="-18"/>
                        </a:rPr>
                        <a:t>    Kontrakty podpisane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9876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6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Ferrovial New Regular" panose="02000506040000020003" pitchFamily="2" charset="-18"/>
                        </a:rPr>
                        <a:t>    Najkorzystniejsza oferta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660836"/>
                  </a:ext>
                </a:extLst>
              </a:tr>
            </a:tbl>
          </a:graphicData>
        </a:graphic>
      </p:graphicFrame>
      <p:sp>
        <p:nvSpPr>
          <p:cNvPr id="25" name="Prostokąt 24">
            <a:extLst>
              <a:ext uri="{FF2B5EF4-FFF2-40B4-BE49-F238E27FC236}">
                <a16:creationId xmlns:a16="http://schemas.microsoft.com/office/drawing/2014/main" id="{3F89A371-DFA6-5279-AD55-7C79181F6C58}"/>
              </a:ext>
            </a:extLst>
          </p:cNvPr>
          <p:cNvSpPr/>
          <p:nvPr/>
        </p:nvSpPr>
        <p:spPr>
          <a:xfrm>
            <a:off x="5961095" y="12762106"/>
            <a:ext cx="1484734" cy="314325"/>
          </a:xfrm>
          <a:prstGeom prst="rect">
            <a:avLst/>
          </a:prstGeom>
          <a:gradFill>
            <a:gsLst>
              <a:gs pos="0">
                <a:srgbClr val="FDF450"/>
              </a:gs>
              <a:gs pos="50000">
                <a:srgbClr val="EAB400"/>
              </a:gs>
              <a:gs pos="100000">
                <a:srgbClr val="7C601E"/>
              </a:gs>
            </a:gsLst>
            <a:lin ang="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E5B1FAAE-5AAF-3C7C-6816-27DEB433C3BE}"/>
              </a:ext>
            </a:extLst>
          </p:cNvPr>
          <p:cNvSpPr/>
          <p:nvPr/>
        </p:nvSpPr>
        <p:spPr>
          <a:xfrm>
            <a:off x="5961095" y="13086556"/>
            <a:ext cx="1484734" cy="314325"/>
          </a:xfrm>
          <a:prstGeom prst="rect">
            <a:avLst/>
          </a:prstGeom>
          <a:gradFill>
            <a:gsLst>
              <a:gs pos="0">
                <a:srgbClr val="BBBCBC"/>
              </a:gs>
              <a:gs pos="100000">
                <a:srgbClr val="6A6A6A"/>
              </a:gs>
            </a:gsLst>
            <a:lin ang="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683430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trzałka">
            <a:extLst>
              <a:ext uri="{FF2B5EF4-FFF2-40B4-BE49-F238E27FC236}">
                <a16:creationId xmlns:a16="http://schemas.microsoft.com/office/drawing/2014/main" id="{F0EA3A43-CF59-7482-7C38-D22ACC14188F}"/>
              </a:ext>
            </a:extLst>
          </p:cNvPr>
          <p:cNvSpPr/>
          <p:nvPr/>
        </p:nvSpPr>
        <p:spPr>
          <a:xfrm>
            <a:off x="-468881" y="4934092"/>
            <a:ext cx="24604267" cy="5931189"/>
          </a:xfrm>
          <a:prstGeom prst="rightArrow">
            <a:avLst>
              <a:gd name="adj1" fmla="val 56235"/>
              <a:gd name="adj2" fmla="val 28270"/>
            </a:avLst>
          </a:prstGeom>
          <a:gradFill>
            <a:gsLst>
              <a:gs pos="0">
                <a:srgbClr val="000000">
                  <a:alpha val="55916"/>
                </a:srgbClr>
              </a:gs>
              <a:gs pos="100000">
                <a:srgbClr val="B7BF3A">
                  <a:alpha val="55916"/>
                </a:srgbClr>
              </a:gs>
            </a:gsLst>
            <a:path>
              <a:fillToRect l="121" t="56954" r="99878" b="43045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7" name="Budimex – kluczowe wskaźniki finansowe w 2022"/>
          <p:cNvSpPr txBox="1">
            <a:spLocks noGrp="1"/>
          </p:cNvSpPr>
          <p:nvPr>
            <p:ph type="title" idx="4294967295"/>
          </p:nvPr>
        </p:nvSpPr>
        <p:spPr>
          <a:xfrm>
            <a:off x="1018587" y="252000"/>
            <a:ext cx="15216018" cy="1718442"/>
          </a:xfrm>
          <a:prstGeom prst="rect">
            <a:avLst/>
          </a:prstGeom>
        </p:spPr>
        <p:txBody>
          <a:bodyPr lIns="64722" tIns="64722" rIns="64722" bIns="64722" anchor="ctr"/>
          <a:lstStyle>
            <a:lvl1pPr defTabSz="3467860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dirty="0" err="1"/>
              <a:t>Budimex</a:t>
            </a:r>
            <a:r>
              <a:rPr dirty="0"/>
              <a:t> – </a:t>
            </a:r>
            <a:r>
              <a:rPr dirty="0" err="1"/>
              <a:t>kluczowe</a:t>
            </a:r>
            <a:r>
              <a:rPr dirty="0"/>
              <a:t> </a:t>
            </a:r>
            <a:r>
              <a:rPr dirty="0" err="1"/>
              <a:t>wskaźniki</a:t>
            </a:r>
            <a:r>
              <a:rPr dirty="0"/>
              <a:t> </a:t>
            </a:r>
            <a:r>
              <a:rPr dirty="0" err="1"/>
              <a:t>finansowe</a:t>
            </a:r>
            <a:r>
              <a:rPr dirty="0"/>
              <a:t> w 2022</a:t>
            </a:r>
          </a:p>
        </p:txBody>
      </p:sp>
      <p:sp>
        <p:nvSpPr>
          <p:cNvPr id="178" name="object 44"/>
          <p:cNvSpPr txBox="1"/>
          <p:nvPr/>
        </p:nvSpPr>
        <p:spPr>
          <a:xfrm>
            <a:off x="17474676" y="3101819"/>
            <a:ext cx="6196860" cy="154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Zapewnia</a:t>
            </a:r>
            <a:r>
              <a:rPr dirty="0"/>
              <a:t> </a:t>
            </a:r>
            <a:r>
              <a:rPr dirty="0" err="1"/>
              <a:t>pracę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cały</a:t>
            </a:r>
            <a:r>
              <a:rPr dirty="0"/>
              <a:t> 2023 i </a:t>
            </a:r>
            <a:r>
              <a:rPr dirty="0" err="1"/>
              <a:t>większość</a:t>
            </a:r>
            <a:r>
              <a:rPr dirty="0"/>
              <a:t> 2024</a:t>
            </a:r>
            <a:endParaRPr lang="pl-PL" dirty="0"/>
          </a:p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Wzrost</a:t>
            </a:r>
            <a:r>
              <a:rPr dirty="0"/>
              <a:t> </a:t>
            </a:r>
            <a:r>
              <a:rPr dirty="0" err="1"/>
              <a:t>backlogu</a:t>
            </a:r>
            <a:r>
              <a:rPr dirty="0"/>
              <a:t> o 2,3% </a:t>
            </a:r>
            <a:r>
              <a:rPr dirty="0" err="1"/>
              <a:t>rdr</a:t>
            </a:r>
            <a:r>
              <a:rPr dirty="0"/>
              <a:t> </a:t>
            </a:r>
            <a:r>
              <a:rPr dirty="0" err="1"/>
              <a:t>pomimo</a:t>
            </a:r>
            <a:r>
              <a:rPr lang="pl-PL" dirty="0"/>
              <a:t> trudnej sytuacji rynkowej</a:t>
            </a:r>
            <a:endParaRPr dirty="0"/>
          </a:p>
        </p:txBody>
      </p:sp>
      <p:sp>
        <p:nvSpPr>
          <p:cNvPr id="179" name="object 44"/>
          <p:cNvSpPr txBox="1"/>
          <p:nvPr/>
        </p:nvSpPr>
        <p:spPr>
          <a:xfrm>
            <a:off x="9691535" y="3020176"/>
            <a:ext cx="6859577" cy="154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Wysoki</a:t>
            </a:r>
            <a:r>
              <a:rPr dirty="0"/>
              <a:t> </a:t>
            </a:r>
            <a:r>
              <a:rPr dirty="0" err="1"/>
              <a:t>poziom</a:t>
            </a:r>
            <a:r>
              <a:rPr dirty="0"/>
              <a:t> </a:t>
            </a:r>
            <a:r>
              <a:rPr dirty="0" err="1"/>
              <a:t>gotówki</a:t>
            </a:r>
            <a:r>
              <a:rPr dirty="0"/>
              <a:t> </a:t>
            </a:r>
            <a:r>
              <a:rPr dirty="0" err="1"/>
              <a:t>wspiera</a:t>
            </a:r>
            <a:r>
              <a:rPr dirty="0"/>
              <a:t> </a:t>
            </a:r>
            <a:r>
              <a:rPr dirty="0" err="1"/>
              <a:t>przychody</a:t>
            </a:r>
            <a:r>
              <a:rPr dirty="0"/>
              <a:t> </a:t>
            </a:r>
            <a:r>
              <a:rPr dirty="0" err="1"/>
              <a:t>finansowe</a:t>
            </a:r>
            <a:endParaRPr lang="pl-PL" dirty="0"/>
          </a:p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Wsparcie do dalszego rozwoju OZE i projektów M&amp;A</a:t>
            </a:r>
          </a:p>
        </p:txBody>
      </p:sp>
      <p:sp>
        <p:nvSpPr>
          <p:cNvPr id="180" name="object 44"/>
          <p:cNvSpPr txBox="1"/>
          <p:nvPr/>
        </p:nvSpPr>
        <p:spPr>
          <a:xfrm>
            <a:off x="10423963" y="11795919"/>
            <a:ext cx="6637256" cy="108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Utrzymanie</a:t>
            </a:r>
            <a:r>
              <a:rPr dirty="0"/>
              <a:t> </a:t>
            </a:r>
            <a:r>
              <a:rPr dirty="0" err="1"/>
              <a:t>pozycji</a:t>
            </a:r>
            <a:r>
              <a:rPr dirty="0"/>
              <a:t> </a:t>
            </a:r>
            <a:r>
              <a:rPr dirty="0" err="1"/>
              <a:t>lidera</a:t>
            </a:r>
            <a:r>
              <a:rPr dirty="0"/>
              <a:t> </a:t>
            </a:r>
            <a:r>
              <a:rPr dirty="0" err="1"/>
              <a:t>budowlanego</a:t>
            </a:r>
            <a:r>
              <a:rPr dirty="0"/>
              <a:t> w </a:t>
            </a:r>
            <a:r>
              <a:rPr dirty="0" err="1"/>
              <a:t>kraju</a:t>
            </a:r>
            <a:endParaRPr lang="pl-PL" dirty="0"/>
          </a:p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Wysoka</a:t>
            </a:r>
            <a:r>
              <a:rPr dirty="0"/>
              <a:t> </a:t>
            </a:r>
            <a:r>
              <a:rPr dirty="0" err="1"/>
              <a:t>sprzedaż</a:t>
            </a:r>
            <a:r>
              <a:rPr dirty="0"/>
              <a:t> </a:t>
            </a:r>
            <a:r>
              <a:rPr dirty="0" err="1"/>
              <a:t>wszystkich</a:t>
            </a:r>
            <a:r>
              <a:rPr dirty="0"/>
              <a:t> </a:t>
            </a:r>
            <a:r>
              <a:rPr dirty="0" err="1"/>
              <a:t>spółek</a:t>
            </a:r>
            <a:r>
              <a:rPr dirty="0"/>
              <a:t> z </a:t>
            </a:r>
            <a:r>
              <a:rPr dirty="0" err="1"/>
              <a:t>grupy</a:t>
            </a:r>
            <a:endParaRPr dirty="0"/>
          </a:p>
        </p:txBody>
      </p:sp>
      <p:sp>
        <p:nvSpPr>
          <p:cNvPr id="181" name="object 44"/>
          <p:cNvSpPr txBox="1"/>
          <p:nvPr/>
        </p:nvSpPr>
        <p:spPr>
          <a:xfrm>
            <a:off x="5747949" y="11801645"/>
            <a:ext cx="3343442" cy="880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Utrzymanie stabilnej rentowności</a:t>
            </a:r>
            <a:endParaRPr dirty="0"/>
          </a:p>
        </p:txBody>
      </p:sp>
      <p:sp>
        <p:nvSpPr>
          <p:cNvPr id="182" name="object 44"/>
          <p:cNvSpPr txBox="1"/>
          <p:nvPr/>
        </p:nvSpPr>
        <p:spPr>
          <a:xfrm>
            <a:off x="1014980" y="11970094"/>
            <a:ext cx="3697450" cy="880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51367" indent="-342900" algn="l" defTabSz="1219259">
              <a:lnSpc>
                <a:spcPct val="120000"/>
              </a:lnSpc>
              <a:spcBef>
                <a:spcPts val="1600"/>
              </a:spcBef>
              <a:buSzPct val="100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Ponad 5 mld PLN w kontraktach w poczekalni</a:t>
            </a:r>
            <a:endParaRPr dirty="0"/>
          </a:p>
        </p:txBody>
      </p:sp>
      <p:sp>
        <p:nvSpPr>
          <p:cNvPr id="183" name="Kontraktacja 7,9 MLD PLN"/>
          <p:cNvSpPr txBox="1"/>
          <p:nvPr/>
        </p:nvSpPr>
        <p:spPr>
          <a:xfrm>
            <a:off x="1014980" y="10738924"/>
            <a:ext cx="29250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sz="3300" dirty="0" err="1"/>
              <a:t>Kontraktacja</a:t>
            </a:r>
            <a:r>
              <a:rPr sz="3300" dirty="0"/>
              <a:t> 7,9 MLD PLN</a:t>
            </a:r>
          </a:p>
        </p:txBody>
      </p:sp>
      <p:sp>
        <p:nvSpPr>
          <p:cNvPr id="184" name="EBIT 562 MLN"/>
          <p:cNvSpPr txBox="1"/>
          <p:nvPr/>
        </p:nvSpPr>
        <p:spPr>
          <a:xfrm>
            <a:off x="5747948" y="10951305"/>
            <a:ext cx="2541080" cy="62581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sz="3300" dirty="0"/>
              <a:t>EBIT 562 MLN</a:t>
            </a:r>
          </a:p>
        </p:txBody>
      </p:sp>
      <p:sp>
        <p:nvSpPr>
          <p:cNvPr id="185" name="Rekordowe przychody 8,6 MLD PLN"/>
          <p:cNvSpPr txBox="1"/>
          <p:nvPr/>
        </p:nvSpPr>
        <p:spPr>
          <a:xfrm>
            <a:off x="10321822" y="10945626"/>
            <a:ext cx="6429965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sz="3300" dirty="0" err="1"/>
              <a:t>Rekordowe</a:t>
            </a:r>
            <a:r>
              <a:rPr sz="3300" dirty="0"/>
              <a:t> </a:t>
            </a:r>
            <a:r>
              <a:rPr sz="3300" dirty="0" err="1"/>
              <a:t>przychody</a:t>
            </a:r>
            <a:r>
              <a:rPr sz="3300" dirty="0"/>
              <a:t> 8,6 MLD PLN</a:t>
            </a:r>
          </a:p>
        </p:txBody>
      </p:sp>
      <p:sp>
        <p:nvSpPr>
          <p:cNvPr id="186" name="Rekordowy poziom gotówki 3,1 MLD PLN"/>
          <p:cNvSpPr txBox="1"/>
          <p:nvPr/>
        </p:nvSpPr>
        <p:spPr>
          <a:xfrm>
            <a:off x="9595361" y="2279001"/>
            <a:ext cx="7311617" cy="625812"/>
          </a:xfrm>
          <a:prstGeom prst="rect">
            <a:avLst/>
          </a:prstGeom>
          <a:ln w="12700">
            <a:miter lim="400000"/>
          </a:ln>
          <a:effectLst>
            <a:outerShdw blurRad="215900" dir="5400000" rotWithShape="0">
              <a:srgbClr val="000000">
                <a:alpha val="4145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sz="3300" dirty="0" err="1"/>
              <a:t>Rekordowy</a:t>
            </a:r>
            <a:r>
              <a:rPr sz="3300" dirty="0"/>
              <a:t> </a:t>
            </a:r>
            <a:r>
              <a:rPr sz="3300" dirty="0" err="1"/>
              <a:t>poziom</a:t>
            </a:r>
            <a:r>
              <a:rPr sz="3300" dirty="0"/>
              <a:t> </a:t>
            </a:r>
            <a:r>
              <a:rPr sz="3300" dirty="0" err="1"/>
              <a:t>gotówki</a:t>
            </a:r>
            <a:r>
              <a:rPr sz="3300" dirty="0"/>
              <a:t> 3,1 MLD PLN</a:t>
            </a:r>
          </a:p>
        </p:txBody>
      </p:sp>
      <p:sp>
        <p:nvSpPr>
          <p:cNvPr id="187" name="Rekordowy backlog 13,3 MLD PLN"/>
          <p:cNvSpPr txBox="1"/>
          <p:nvPr/>
        </p:nvSpPr>
        <p:spPr>
          <a:xfrm>
            <a:off x="17433230" y="2276926"/>
            <a:ext cx="6122189" cy="625812"/>
          </a:xfrm>
          <a:prstGeom prst="rect">
            <a:avLst/>
          </a:prstGeom>
          <a:ln w="12700">
            <a:miter lim="400000"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sz="3300" dirty="0" err="1"/>
              <a:t>Rekordowy</a:t>
            </a:r>
            <a:r>
              <a:rPr sz="3300" dirty="0"/>
              <a:t> backlog 13,3 MLD PLN</a:t>
            </a:r>
          </a:p>
        </p:txBody>
      </p:sp>
      <p:sp>
        <p:nvSpPr>
          <p:cNvPr id="2" name="Kształt">
            <a:extLst>
              <a:ext uri="{FF2B5EF4-FFF2-40B4-BE49-F238E27FC236}">
                <a16:creationId xmlns:a16="http://schemas.microsoft.com/office/drawing/2014/main" id="{9ADECDE3-3179-D12D-117F-F4EE443D5A8C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66ECA4EF-F6D3-FFFF-2191-3ECD532F6B17}"/>
              </a:ext>
            </a:extLst>
          </p:cNvPr>
          <p:cNvCxnSpPr>
            <a:cxnSpLocks/>
          </p:cNvCxnSpPr>
          <p:nvPr/>
        </p:nvCxnSpPr>
        <p:spPr>
          <a:xfrm>
            <a:off x="10453167" y="10567879"/>
            <a:ext cx="5892463" cy="0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AF7D393-D3E4-9759-641E-365BD3ADF6B7}"/>
              </a:ext>
            </a:extLst>
          </p:cNvPr>
          <p:cNvCxnSpPr>
            <a:cxnSpLocks/>
          </p:cNvCxnSpPr>
          <p:nvPr/>
        </p:nvCxnSpPr>
        <p:spPr>
          <a:xfrm>
            <a:off x="1076289" y="10626677"/>
            <a:ext cx="2260462" cy="0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DAA40EB-03F0-4ACB-0BBD-FD051DA87FC6}"/>
              </a:ext>
            </a:extLst>
          </p:cNvPr>
          <p:cNvCxnSpPr>
            <a:cxnSpLocks/>
          </p:cNvCxnSpPr>
          <p:nvPr/>
        </p:nvCxnSpPr>
        <p:spPr>
          <a:xfrm>
            <a:off x="5747948" y="10625261"/>
            <a:ext cx="2541080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9E49C57-CF99-0D65-08E1-8C60C5006F94}"/>
              </a:ext>
            </a:extLst>
          </p:cNvPr>
          <p:cNvCxnSpPr>
            <a:cxnSpLocks/>
          </p:cNvCxnSpPr>
          <p:nvPr/>
        </p:nvCxnSpPr>
        <p:spPr>
          <a:xfrm flipV="1">
            <a:off x="2477528" y="9087493"/>
            <a:ext cx="0" cy="1537768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8AA905D5-4A17-AEEB-87ED-182BE21D0BE0}"/>
              </a:ext>
            </a:extLst>
          </p:cNvPr>
          <p:cNvCxnSpPr>
            <a:cxnSpLocks/>
          </p:cNvCxnSpPr>
          <p:nvPr/>
        </p:nvCxnSpPr>
        <p:spPr>
          <a:xfrm flipV="1">
            <a:off x="6612568" y="9060591"/>
            <a:ext cx="0" cy="1537768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FE0B2D83-683B-B95A-D429-2A684111631C}"/>
              </a:ext>
            </a:extLst>
          </p:cNvPr>
          <p:cNvCxnSpPr>
            <a:cxnSpLocks/>
          </p:cNvCxnSpPr>
          <p:nvPr/>
        </p:nvCxnSpPr>
        <p:spPr>
          <a:xfrm flipV="1">
            <a:off x="11219209" y="9030111"/>
            <a:ext cx="0" cy="1537768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6E53F753-67F8-31C2-521D-B765D0FBA2F7}"/>
              </a:ext>
            </a:extLst>
          </p:cNvPr>
          <p:cNvCxnSpPr>
            <a:cxnSpLocks/>
          </p:cNvCxnSpPr>
          <p:nvPr/>
        </p:nvCxnSpPr>
        <p:spPr>
          <a:xfrm>
            <a:off x="17662956" y="4816277"/>
            <a:ext cx="5892463" cy="0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E235C389-1626-E204-494C-79C03FF49988}"/>
              </a:ext>
            </a:extLst>
          </p:cNvPr>
          <p:cNvCxnSpPr>
            <a:cxnSpLocks/>
          </p:cNvCxnSpPr>
          <p:nvPr/>
        </p:nvCxnSpPr>
        <p:spPr>
          <a:xfrm flipV="1">
            <a:off x="20846115" y="4816277"/>
            <a:ext cx="0" cy="2220731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6D61D206-29A1-EE64-396A-25085CE5F267}"/>
              </a:ext>
            </a:extLst>
          </p:cNvPr>
          <p:cNvCxnSpPr>
            <a:cxnSpLocks/>
          </p:cNvCxnSpPr>
          <p:nvPr/>
        </p:nvCxnSpPr>
        <p:spPr>
          <a:xfrm>
            <a:off x="9656677" y="4816277"/>
            <a:ext cx="7095110" cy="0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2A32C1A8-F643-C454-E3BF-C9CF4A65C766}"/>
              </a:ext>
            </a:extLst>
          </p:cNvPr>
          <p:cNvCxnSpPr>
            <a:cxnSpLocks/>
          </p:cNvCxnSpPr>
          <p:nvPr/>
        </p:nvCxnSpPr>
        <p:spPr>
          <a:xfrm flipV="1">
            <a:off x="15791515" y="4816277"/>
            <a:ext cx="0" cy="2220731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3" name="Koło"/>
          <p:cNvSpPr/>
          <p:nvPr/>
        </p:nvSpPr>
        <p:spPr>
          <a:xfrm>
            <a:off x="9877586" y="6558064"/>
            <a:ext cx="2683246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94" name="Koło"/>
          <p:cNvSpPr/>
          <p:nvPr/>
        </p:nvSpPr>
        <p:spPr>
          <a:xfrm>
            <a:off x="5265546" y="6558064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95" name="Koło"/>
          <p:cNvSpPr/>
          <p:nvPr/>
        </p:nvSpPr>
        <p:spPr>
          <a:xfrm>
            <a:off x="1135907" y="6558064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19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08" y="7040465"/>
            <a:ext cx="1718443" cy="171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948" y="7040465"/>
            <a:ext cx="1718442" cy="171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988" y="7040465"/>
            <a:ext cx="1718442" cy="171844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Koło"/>
          <p:cNvSpPr/>
          <p:nvPr/>
        </p:nvSpPr>
        <p:spPr>
          <a:xfrm>
            <a:off x="14489626" y="6558064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00" name="Koło"/>
          <p:cNvSpPr/>
          <p:nvPr/>
        </p:nvSpPr>
        <p:spPr>
          <a:xfrm>
            <a:off x="19584068" y="6558064"/>
            <a:ext cx="2683246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201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2029" y="7040465"/>
            <a:ext cx="1718442" cy="171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8440" y="7042436"/>
            <a:ext cx="1714501" cy="1714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507989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toczenie makroekonomiczne">
            <a:extLst>
              <a:ext uri="{FF2B5EF4-FFF2-40B4-BE49-F238E27FC236}">
                <a16:creationId xmlns:a16="http://schemas.microsoft.com/office/drawing/2014/main" id="{1F65A4B5-5A33-2915-AEB0-B5D69EDC68E1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4302278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Ekspansja zagraniczna dywizji infrastruktury</a:t>
            </a:r>
          </a:p>
        </p:txBody>
      </p:sp>
      <p:sp>
        <p:nvSpPr>
          <p:cNvPr id="5" name="Arrow: Pentagon 54">
            <a:extLst>
              <a:ext uri="{FF2B5EF4-FFF2-40B4-BE49-F238E27FC236}">
                <a16:creationId xmlns:a16="http://schemas.microsoft.com/office/drawing/2014/main" id="{C50A545D-DC4C-1C42-20FC-AC971AF06235}"/>
              </a:ext>
            </a:extLst>
          </p:cNvPr>
          <p:cNvSpPr/>
          <p:nvPr/>
        </p:nvSpPr>
        <p:spPr>
          <a:xfrm>
            <a:off x="1018587" y="2511801"/>
            <a:ext cx="11478764" cy="4542141"/>
          </a:xfrm>
          <a:prstGeom prst="homePlate">
            <a:avLst>
              <a:gd name="adj" fmla="val 14973"/>
            </a:avLst>
          </a:prstGeom>
          <a:noFill/>
          <a:ln w="28575">
            <a:solidFill>
              <a:srgbClr val="EAB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305" rtlCol="0" anchor="ctr"/>
          <a:lstStyle/>
          <a:p>
            <a:pPr algn="l" defTabSz="729051" eaLnBrk="1" fontAlgn="auto" hangingPunct="1">
              <a:lnSpc>
                <a:spcPts val="255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pl-PL" sz="1600" b="1" u="none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600" b="1" u="none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rrow: Pentagon 54">
            <a:extLst>
              <a:ext uri="{FF2B5EF4-FFF2-40B4-BE49-F238E27FC236}">
                <a16:creationId xmlns:a16="http://schemas.microsoft.com/office/drawing/2014/main" id="{4A3AB866-C391-A914-8676-182C8EA894B0}"/>
              </a:ext>
            </a:extLst>
          </p:cNvPr>
          <p:cNvSpPr/>
          <p:nvPr/>
        </p:nvSpPr>
        <p:spPr>
          <a:xfrm>
            <a:off x="1018586" y="7595301"/>
            <a:ext cx="11478765" cy="4542141"/>
          </a:xfrm>
          <a:prstGeom prst="homePlate">
            <a:avLst>
              <a:gd name="adj" fmla="val 14973"/>
            </a:avLst>
          </a:prstGeom>
          <a:noFill/>
          <a:ln w="28575">
            <a:solidFill>
              <a:srgbClr val="EAB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305" rtlCol="0" anchor="ctr"/>
          <a:lstStyle/>
          <a:p>
            <a:pPr algn="l" defTabSz="729051" eaLnBrk="1" fontAlgn="auto" hangingPunct="1">
              <a:lnSpc>
                <a:spcPts val="2551"/>
              </a:lnSpc>
              <a:spcBef>
                <a:spcPts val="0"/>
              </a:spcBef>
              <a:spcAft>
                <a:spcPts val="0"/>
              </a:spcAft>
            </a:pPr>
            <a:endParaRPr kumimoji="0" lang="pl-PL" u="none" dirty="0">
              <a:solidFill>
                <a:schemeClr val="tx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3394" indent="-273394" algn="l" defTabSz="729051" eaLnBrk="1" fontAlgn="auto" hangingPunct="1">
              <a:lnSpc>
                <a:spcPts val="2551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kumimoji="0" lang="en-US" sz="2200" u="none" dirty="0">
              <a:solidFill>
                <a:schemeClr val="tx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F7888F5-6E1D-D56A-AAFD-E667815B3E80}"/>
              </a:ext>
            </a:extLst>
          </p:cNvPr>
          <p:cNvSpPr txBox="1"/>
          <p:nvPr/>
        </p:nvSpPr>
        <p:spPr>
          <a:xfrm>
            <a:off x="1465526" y="2780609"/>
            <a:ext cx="9616415" cy="4503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Podjęte działania w latach 2020-2022: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Budowa struktur organizacyjnych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Budowa relacji z podwykonawcami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Rozwój kompetencji na rynku niemieckim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51 złożonych ofert o wartości ok. 8,1 MLD PLN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Podpisanie kontraktu D1 Bratysłava Triblavina za 519 M PLN </a:t>
            </a:r>
          </a:p>
          <a:p>
            <a:pPr marL="0" marR="0" indent="0" algn="ctr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3B45487-4DE2-199C-106D-261D26FBEB0F}"/>
              </a:ext>
            </a:extLst>
          </p:cNvPr>
          <p:cNvSpPr txBox="1"/>
          <p:nvPr/>
        </p:nvSpPr>
        <p:spPr>
          <a:xfrm>
            <a:off x="1465526" y="8407160"/>
            <a:ext cx="10421123" cy="330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Oczekiwania na 2023: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Zwiększenie efektywności ofert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Kolejny kontrakt na Słowacji w „poczekalni” o wartości 374 M PLN </a:t>
            </a:r>
          </a:p>
          <a:p>
            <a:pPr marL="457200" marR="0" indent="-457200" algn="l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Skalowanie działalności na rynku czeskim i słowackim</a:t>
            </a:r>
          </a:p>
          <a:p>
            <a:pPr marL="0" marR="0" indent="0" algn="ctr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8203FA4-7E95-26EA-74F7-56E16359F34D}"/>
              </a:ext>
            </a:extLst>
          </p:cNvPr>
          <p:cNvSpPr txBox="1"/>
          <p:nvPr/>
        </p:nvSpPr>
        <p:spPr>
          <a:xfrm>
            <a:off x="12782387" y="2382134"/>
            <a:ext cx="9941337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b="1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Wartość złożonych ofert (mld PLN) oraz ilość przetargów</a:t>
            </a:r>
            <a:endParaRPr lang="pl-PL" sz="2800" b="1" spc="-13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3A6B3FE4-4307-617D-13FB-A28E7A9E165A}"/>
              </a:ext>
            </a:extLst>
          </p:cNvPr>
          <p:cNvSpPr txBox="1"/>
          <p:nvPr/>
        </p:nvSpPr>
        <p:spPr>
          <a:xfrm>
            <a:off x="12812482" y="8407160"/>
            <a:ext cx="10421124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Wartość złożonych ofert (mld PLN) – podział geograficzny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1058C71-8DFF-6BD1-C813-CE95491D1A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373370"/>
              </p:ext>
            </p:extLst>
          </p:nvPr>
        </p:nvGraphicFramePr>
        <p:xfrm>
          <a:off x="12497352" y="3456328"/>
          <a:ext cx="10245033" cy="3955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Grafika 11" descr="Strzałka: prosta z wypełnieniem pełnym">
            <a:extLst>
              <a:ext uri="{FF2B5EF4-FFF2-40B4-BE49-F238E27FC236}">
                <a16:creationId xmlns:a16="http://schemas.microsoft.com/office/drawing/2014/main" id="{91452EE9-9CA2-E8B6-35ED-9ACAE69D9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77234">
            <a:off x="14834220" y="4770184"/>
            <a:ext cx="1773407" cy="831981"/>
          </a:xfrm>
          <a:prstGeom prst="rect">
            <a:avLst/>
          </a:prstGeom>
        </p:spPr>
      </p:pic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DD4B8F67-5D9C-D1AF-E8AE-D12B23F48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73999"/>
              </p:ext>
            </p:extLst>
          </p:nvPr>
        </p:nvGraphicFramePr>
        <p:xfrm>
          <a:off x="11316089" y="7671603"/>
          <a:ext cx="12607558" cy="6153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7882651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Otoczenie makroekonomiczne">
            <a:extLst>
              <a:ext uri="{FF2B5EF4-FFF2-40B4-BE49-F238E27FC236}">
                <a16:creationId xmlns:a16="http://schemas.microsoft.com/office/drawing/2014/main" id="{DD685CFD-4C64-621E-BB85-B8E727DC6ED7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Programy inwestycyjne - infrastruktura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Kształt">
            <a:extLst>
              <a:ext uri="{FF2B5EF4-FFF2-40B4-BE49-F238E27FC236}">
                <a16:creationId xmlns:a16="http://schemas.microsoft.com/office/drawing/2014/main" id="{B631E5A0-512F-17B2-8598-6EBE49D09368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" name="pole tekstowe 126">
            <a:extLst>
              <a:ext uri="{FF2B5EF4-FFF2-40B4-BE49-F238E27FC236}">
                <a16:creationId xmlns:a16="http://schemas.microsoft.com/office/drawing/2014/main" id="{D4004EFD-075A-B476-835F-A61D7AED14FA}"/>
              </a:ext>
            </a:extLst>
          </p:cNvPr>
          <p:cNvSpPr txBox="1"/>
          <p:nvPr/>
        </p:nvSpPr>
        <p:spPr>
          <a:xfrm>
            <a:off x="16151481" y="2669177"/>
            <a:ext cx="7648623" cy="4488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just" defTabSz="1828800">
              <a:lnSpc>
                <a:spcPct val="13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sz="2900" b="1" dirty="0"/>
              <a:t>Główne założenia zaktualizowanego PBDK: </a:t>
            </a:r>
          </a:p>
          <a:p>
            <a:pPr marL="457200" indent="-457200" algn="just" defTabSz="1828800">
              <a:lnSpc>
                <a:spcPct val="130000"/>
              </a:lnSpc>
              <a:buFont typeface="Courier New" panose="02070309020205020404" pitchFamily="49" charset="0"/>
              <a:buChar char="o"/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Największy program drogowy w historii</a:t>
            </a:r>
          </a:p>
          <a:p>
            <a:pPr marL="457200" indent="-457200" algn="just" defTabSz="1828800">
              <a:lnSpc>
                <a:spcPct val="130000"/>
              </a:lnSpc>
              <a:buFont typeface="Courier New" panose="02070309020205020404" pitchFamily="49" charset="0"/>
              <a:buChar char="o"/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Łączna wartość inwestycji to </a:t>
            </a:r>
            <a:r>
              <a:rPr lang="pl-PL" b="1" dirty="0"/>
              <a:t>294,4 mld zł</a:t>
            </a:r>
          </a:p>
          <a:p>
            <a:pPr marL="457200" indent="-457200" algn="just" defTabSz="1828800">
              <a:lnSpc>
                <a:spcPct val="130000"/>
              </a:lnSpc>
              <a:buFont typeface="Courier New" panose="02070309020205020404" pitchFamily="49" charset="0"/>
              <a:buChar char="o"/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Realizacja inwestycji o długości ponad </a:t>
            </a:r>
            <a:r>
              <a:rPr lang="pl-PL" b="1" dirty="0"/>
              <a:t>6,1 tys. km.</a:t>
            </a:r>
          </a:p>
          <a:p>
            <a:pPr marL="457200" indent="-457200" algn="just" defTabSz="1828800">
              <a:lnSpc>
                <a:spcPct val="130000"/>
              </a:lnSpc>
              <a:buFont typeface="Courier New" panose="02070309020205020404" pitchFamily="49" charset="0"/>
              <a:buChar char="o"/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Realizacja </a:t>
            </a:r>
            <a:r>
              <a:rPr lang="pl-PL" b="1" dirty="0"/>
              <a:t>2500 km </a:t>
            </a:r>
            <a:r>
              <a:rPr lang="pl-PL" dirty="0"/>
              <a:t>nowych dróg</a:t>
            </a:r>
          </a:p>
          <a:p>
            <a:pPr marL="457200" indent="-457200" algn="just" defTabSz="1828800">
              <a:lnSpc>
                <a:spcPct val="130000"/>
              </a:lnSpc>
              <a:buFont typeface="Courier New" panose="02070309020205020404" pitchFamily="49" charset="0"/>
              <a:buChar char="o"/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b="1" dirty="0"/>
              <a:t>W 2023 </a:t>
            </a:r>
            <a:r>
              <a:rPr lang="pl-PL" dirty="0"/>
              <a:t>planowe ogłoszenie przetargów o długości </a:t>
            </a:r>
            <a:r>
              <a:rPr lang="pl-PL" b="1" dirty="0"/>
              <a:t>480 km</a:t>
            </a:r>
          </a:p>
          <a:p>
            <a:pPr algn="l" defTabSz="1828800">
              <a:lnSpc>
                <a:spcPct val="13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6" name="pole tekstowe 128">
            <a:extLst>
              <a:ext uri="{FF2B5EF4-FFF2-40B4-BE49-F238E27FC236}">
                <a16:creationId xmlns:a16="http://schemas.microsoft.com/office/drawing/2014/main" id="{F53F9550-2708-CB61-827E-3AACC2D2D216}"/>
              </a:ext>
            </a:extLst>
          </p:cNvPr>
          <p:cNvSpPr txBox="1"/>
          <p:nvPr/>
        </p:nvSpPr>
        <p:spPr>
          <a:xfrm>
            <a:off x="16151481" y="7786685"/>
            <a:ext cx="7648623" cy="444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pl-PL" dirty="0"/>
              <a:t>Głównym źródłem finansowania inwestycji ujętych w PBDK jest Krajowy Fundusz Drogowy, zasilany m.in. środkami UE. Limit finansowy nowego programu powinien pozwolić na zakończenie praktycznie całej sieci autostrad i dróg ekspresowych określonej w rozporządzeniu Rady Ministrów w sprawie sieci autostrad i dróg ekspresowych.</a:t>
            </a:r>
          </a:p>
          <a:p>
            <a:pPr algn="just">
              <a:lnSpc>
                <a:spcPct val="130000"/>
              </a:lnSpc>
            </a:pPr>
            <a:endParaRPr lang="pl-PL" dirty="0"/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F6B61B69-69C4-4D5E-B04D-C376E6A3BB10}"/>
              </a:ext>
            </a:extLst>
          </p:cNvPr>
          <p:cNvSpPr/>
          <p:nvPr/>
        </p:nvSpPr>
        <p:spPr>
          <a:xfrm flipV="1">
            <a:off x="15136733" y="936064"/>
            <a:ext cx="1" cy="12015542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Koło">
            <a:extLst>
              <a:ext uri="{FF2B5EF4-FFF2-40B4-BE49-F238E27FC236}">
                <a16:creationId xmlns:a16="http://schemas.microsoft.com/office/drawing/2014/main" id="{1E905C1F-AB1B-2072-C973-14181AEEA116}"/>
              </a:ext>
            </a:extLst>
          </p:cNvPr>
          <p:cNvSpPr/>
          <p:nvPr/>
        </p:nvSpPr>
        <p:spPr>
          <a:xfrm>
            <a:off x="14688907" y="4017863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9" name="Koło">
            <a:extLst>
              <a:ext uri="{FF2B5EF4-FFF2-40B4-BE49-F238E27FC236}">
                <a16:creationId xmlns:a16="http://schemas.microsoft.com/office/drawing/2014/main" id="{DCC2C307-0D43-6AE7-8F92-5D3784726BC5}"/>
              </a:ext>
            </a:extLst>
          </p:cNvPr>
          <p:cNvSpPr/>
          <p:nvPr/>
        </p:nvSpPr>
        <p:spPr>
          <a:xfrm>
            <a:off x="14686336" y="9115365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6630D791-E023-7D0F-BFEF-4D658250D741}"/>
              </a:ext>
            </a:extLst>
          </p:cNvPr>
          <p:cNvSpPr txBox="1"/>
          <p:nvPr/>
        </p:nvSpPr>
        <p:spPr>
          <a:xfrm>
            <a:off x="1007155" y="2554395"/>
            <a:ext cx="9941337" cy="913068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PBDK – aktualizacja programu (dane w MLD PLN)</a:t>
            </a:r>
          </a:p>
          <a:p>
            <a:pPr marL="25399" algn="l">
              <a:spcBef>
                <a:spcPts val="200"/>
              </a:spcBef>
              <a:defRPr/>
            </a:pPr>
            <a:endParaRPr lang="pl-PL"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C398EAC5-90E2-F725-6920-BEC0A2319C54}"/>
              </a:ext>
            </a:extLst>
          </p:cNvPr>
          <p:cNvSpPr txBox="1"/>
          <p:nvPr/>
        </p:nvSpPr>
        <p:spPr>
          <a:xfrm>
            <a:off x="1018587" y="8476437"/>
            <a:ext cx="13434599" cy="913068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PBDK – finansowanie programu</a:t>
            </a:r>
          </a:p>
          <a:p>
            <a:pPr marL="25399" algn="l">
              <a:spcBef>
                <a:spcPts val="200"/>
              </a:spcBef>
              <a:defRPr/>
            </a:pPr>
            <a:endParaRPr lang="pl-PL"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5CF55F8C-316A-CF1D-8590-0BA8E830335C}"/>
              </a:ext>
            </a:extLst>
          </p:cNvPr>
          <p:cNvGraphicFramePr>
            <a:graphicFrameLocks/>
          </p:cNvGraphicFramePr>
          <p:nvPr/>
        </p:nvGraphicFramePr>
        <p:xfrm>
          <a:off x="298584" y="3467463"/>
          <a:ext cx="13622689" cy="462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rójkąt równoramienny 14">
            <a:extLst>
              <a:ext uri="{FF2B5EF4-FFF2-40B4-BE49-F238E27FC236}">
                <a16:creationId xmlns:a16="http://schemas.microsoft.com/office/drawing/2014/main" id="{AD4D9EC2-BA8B-5C63-7D1C-32E8AE980C9C}"/>
              </a:ext>
            </a:extLst>
          </p:cNvPr>
          <p:cNvSpPr/>
          <p:nvPr/>
        </p:nvSpPr>
        <p:spPr>
          <a:xfrm>
            <a:off x="10742648" y="3204982"/>
            <a:ext cx="2646413" cy="913067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rgbClr val="FDF450"/>
              </a:gs>
              <a:gs pos="50000">
                <a:srgbClr val="EAB400"/>
              </a:gs>
              <a:gs pos="100000">
                <a:srgbClr val="7C601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26676D-5ECF-5D34-E13E-23ED03BF0730}"/>
              </a:ext>
            </a:extLst>
          </p:cNvPr>
          <p:cNvSpPr txBox="1"/>
          <p:nvPr/>
        </p:nvSpPr>
        <p:spPr>
          <a:xfrm>
            <a:off x="11298623" y="2580914"/>
            <a:ext cx="1534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85,2</a:t>
            </a:r>
          </a:p>
        </p:txBody>
      </p:sp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1DA5CE83-5293-408C-9F25-2D747A6114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360715"/>
              </p:ext>
            </p:extLst>
          </p:nvPr>
        </p:nvGraphicFramePr>
        <p:xfrm>
          <a:off x="741440" y="8747761"/>
          <a:ext cx="12958475" cy="420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4929305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toczenie makroekonomiczne">
            <a:extLst>
              <a:ext uri="{FF2B5EF4-FFF2-40B4-BE49-F238E27FC236}">
                <a16:creationId xmlns:a16="http://schemas.microsoft.com/office/drawing/2014/main" id="{5C652AEC-6960-D6BA-BF93-AA6A9B1D8ADA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Programy inwestycyjne - infrastruktura</a:t>
            </a:r>
          </a:p>
        </p:txBody>
      </p:sp>
      <p:sp>
        <p:nvSpPr>
          <p:cNvPr id="5" name="pole tekstowe 126">
            <a:extLst>
              <a:ext uri="{FF2B5EF4-FFF2-40B4-BE49-F238E27FC236}">
                <a16:creationId xmlns:a16="http://schemas.microsoft.com/office/drawing/2014/main" id="{F893796C-9BB6-E7B1-0CAB-9FFB50E3266D}"/>
              </a:ext>
            </a:extLst>
          </p:cNvPr>
          <p:cNvSpPr txBox="1"/>
          <p:nvPr/>
        </p:nvSpPr>
        <p:spPr>
          <a:xfrm>
            <a:off x="16151483" y="2083343"/>
            <a:ext cx="7648623" cy="2828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ct val="13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Koszt realizacji Programu Budowy 100 obwodnic został oszacowany na </a:t>
            </a:r>
            <a:r>
              <a:rPr lang="pl-PL" b="1" dirty="0"/>
              <a:t>28 mld zł</a:t>
            </a:r>
            <a:r>
              <a:rPr lang="pl-PL" dirty="0"/>
              <a:t>. Finansowanie będzie zapewnione ze środków Krajowego Funduszu Drogowego. </a:t>
            </a:r>
          </a:p>
          <a:p>
            <a:pPr algn="l" defTabSz="1828800">
              <a:lnSpc>
                <a:spcPct val="13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6" name="pole tekstowe 128">
            <a:extLst>
              <a:ext uri="{FF2B5EF4-FFF2-40B4-BE49-F238E27FC236}">
                <a16:creationId xmlns:a16="http://schemas.microsoft.com/office/drawing/2014/main" id="{51E47D2C-18F7-5CE7-1771-E9D523CF7720}"/>
              </a:ext>
            </a:extLst>
          </p:cNvPr>
          <p:cNvSpPr txBox="1"/>
          <p:nvPr/>
        </p:nvSpPr>
        <p:spPr>
          <a:xfrm>
            <a:off x="16151483" y="4760763"/>
            <a:ext cx="7648621" cy="444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>
              <a:lnSpc>
                <a:spcPct val="130000"/>
              </a:lnSpc>
            </a:pPr>
            <a:r>
              <a:rPr lang="pl-PL" dirty="0"/>
              <a:t>Zakres programu to: (i) utrzymanie strukturalne (kompleksowe przebudowy/rozbudowy odcinków dróg krajowych); (ii) utrzymanie bieżące (m. in. rutynowo wykonywane prace remontowe, naprawcze, konserwacyjne i porządkowe); (iii) wykonanie projektów nowych rozwiązań w zakresie utrzymania do sieci drogowej. </a:t>
            </a:r>
          </a:p>
          <a:p>
            <a:pPr>
              <a:lnSpc>
                <a:spcPct val="130000"/>
              </a:lnSpc>
            </a:pPr>
            <a:endParaRPr lang="pl-PL" dirty="0"/>
          </a:p>
        </p:txBody>
      </p:sp>
      <p:sp>
        <p:nvSpPr>
          <p:cNvPr id="7" name="pole tekstowe 131">
            <a:extLst>
              <a:ext uri="{FF2B5EF4-FFF2-40B4-BE49-F238E27FC236}">
                <a16:creationId xmlns:a16="http://schemas.microsoft.com/office/drawing/2014/main" id="{CE34F9F8-7403-0EB5-F881-572F3AE9FA57}"/>
              </a:ext>
            </a:extLst>
          </p:cNvPr>
          <p:cNvSpPr txBox="1"/>
          <p:nvPr/>
        </p:nvSpPr>
        <p:spPr>
          <a:xfrm>
            <a:off x="16151483" y="9016324"/>
            <a:ext cx="7648616" cy="444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ct val="13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Głównym źródłem finansowania Programu będzie budżet państwa (środki pochodzące z podatku akcyzowego od paliw silnikowych). Dopuszcza się możliwość ubiegania o środki z budżetu UE w przypadku zadań o charakterze inwestycyjnym. Pomocniczą rolę       w finansowaniu ma pełnić KFD. Niezbędna kwota na realizację to </a:t>
            </a:r>
            <a:r>
              <a:rPr lang="pl-PL" b="1" dirty="0"/>
              <a:t>58,3 mld zł. </a:t>
            </a:r>
          </a:p>
          <a:p>
            <a:pPr algn="l" defTabSz="1828800">
              <a:lnSpc>
                <a:spcPct val="13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8" name="Linia">
            <a:extLst>
              <a:ext uri="{FF2B5EF4-FFF2-40B4-BE49-F238E27FC236}">
                <a16:creationId xmlns:a16="http://schemas.microsoft.com/office/drawing/2014/main" id="{2033B039-0BED-6DAC-468B-1FF1E527D8F8}"/>
              </a:ext>
            </a:extLst>
          </p:cNvPr>
          <p:cNvSpPr/>
          <p:nvPr/>
        </p:nvSpPr>
        <p:spPr>
          <a:xfrm flipH="1" flipV="1">
            <a:off x="15136734" y="936064"/>
            <a:ext cx="0" cy="12294744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" name="Koło">
            <a:extLst>
              <a:ext uri="{FF2B5EF4-FFF2-40B4-BE49-F238E27FC236}">
                <a16:creationId xmlns:a16="http://schemas.microsoft.com/office/drawing/2014/main" id="{FE885531-DCCE-EC31-6851-D1641F43AB6B}"/>
              </a:ext>
            </a:extLst>
          </p:cNvPr>
          <p:cNvSpPr/>
          <p:nvPr/>
        </p:nvSpPr>
        <p:spPr>
          <a:xfrm>
            <a:off x="14688904" y="3010928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0" name="Koło">
            <a:extLst>
              <a:ext uri="{FF2B5EF4-FFF2-40B4-BE49-F238E27FC236}">
                <a16:creationId xmlns:a16="http://schemas.microsoft.com/office/drawing/2014/main" id="{196DF472-9C2B-76ED-4935-CE2A07FA85BE}"/>
              </a:ext>
            </a:extLst>
          </p:cNvPr>
          <p:cNvSpPr/>
          <p:nvPr/>
        </p:nvSpPr>
        <p:spPr>
          <a:xfrm>
            <a:off x="14688904" y="6020398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1" name="Koło">
            <a:extLst>
              <a:ext uri="{FF2B5EF4-FFF2-40B4-BE49-F238E27FC236}">
                <a16:creationId xmlns:a16="http://schemas.microsoft.com/office/drawing/2014/main" id="{EEC0A389-023A-12E6-5E41-4FFA0AA52519}"/>
              </a:ext>
            </a:extLst>
          </p:cNvPr>
          <p:cNvSpPr/>
          <p:nvPr/>
        </p:nvSpPr>
        <p:spPr>
          <a:xfrm>
            <a:off x="14642500" y="10508686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A3358EEB-B1ED-17FC-F090-F34BE2B163C0}"/>
              </a:ext>
            </a:extLst>
          </p:cNvPr>
          <p:cNvSpPr txBox="1"/>
          <p:nvPr/>
        </p:nvSpPr>
        <p:spPr>
          <a:xfrm>
            <a:off x="1007155" y="2554395"/>
            <a:ext cx="9941337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Program 100 obwodnic (dane w MLD PLN)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DECD5448-99D6-83BF-8C15-60A4748EE8E6}"/>
              </a:ext>
            </a:extLst>
          </p:cNvPr>
          <p:cNvSpPr txBox="1"/>
          <p:nvPr/>
        </p:nvSpPr>
        <p:spPr>
          <a:xfrm>
            <a:off x="1018587" y="8037237"/>
            <a:ext cx="13434599" cy="913068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Program Wzmocnienia Krajowej Sieci Drogowej</a:t>
            </a:r>
          </a:p>
          <a:p>
            <a:pPr marL="25399" algn="l">
              <a:spcBef>
                <a:spcPts val="200"/>
              </a:spcBef>
              <a:defRPr/>
            </a:pPr>
            <a:endParaRPr lang="pl-PL"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930FCD14-7A27-FFE3-797E-B2BD2F087D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772853"/>
              </p:ext>
            </p:extLst>
          </p:nvPr>
        </p:nvGraphicFramePr>
        <p:xfrm>
          <a:off x="1007155" y="3162575"/>
          <a:ext cx="12230881" cy="414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63C0576F-834D-8787-BDEF-405B1E3EA78A}"/>
              </a:ext>
            </a:extLst>
          </p:cNvPr>
          <p:cNvGraphicFramePr>
            <a:graphicFrameLocks/>
          </p:cNvGraphicFramePr>
          <p:nvPr/>
        </p:nvGraphicFramePr>
        <p:xfrm>
          <a:off x="998848" y="8938728"/>
          <a:ext cx="12230881" cy="4028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9997811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Otoczenie makroekonomiczne">
            <a:extLst>
              <a:ext uri="{FF2B5EF4-FFF2-40B4-BE49-F238E27FC236}">
                <a16:creationId xmlns:a16="http://schemas.microsoft.com/office/drawing/2014/main" id="{7A88FF51-1271-3691-C575-2894D7CABB0C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Analiza rynku kolejowego w 2022 roku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pole tekstowe 126">
            <a:extLst>
              <a:ext uri="{FF2B5EF4-FFF2-40B4-BE49-F238E27FC236}">
                <a16:creationId xmlns:a16="http://schemas.microsoft.com/office/drawing/2014/main" id="{07BD8FB2-C85A-C450-7CC5-9A36BF0445A3}"/>
              </a:ext>
            </a:extLst>
          </p:cNvPr>
          <p:cNvSpPr txBox="1"/>
          <p:nvPr/>
        </p:nvSpPr>
        <p:spPr>
          <a:xfrm>
            <a:off x="16177109" y="1502076"/>
            <a:ext cx="7801560" cy="512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W 2022 roku PKP PLK ogłosiła przetargi o wartości przeszło 14,2 miliardów złotych, większość z nich nie została rozstrzygnięta z uwagi na brak zabezpieczenia finansowania. Inwestycje kolejowe w dużym stopniu są zależne od finansowania UE (np. CEF2, KPO, FENiKS). Uruchomienie finansowania UE jest kluczem do efektywnej realizacji inwestycji przez PKP PLK. W roku 2023 planowana  wartość ogłoszonych przetargów przekroczy 15 miliardów złotych.</a:t>
            </a:r>
          </a:p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5" name="pole tekstowe 128">
            <a:extLst>
              <a:ext uri="{FF2B5EF4-FFF2-40B4-BE49-F238E27FC236}">
                <a16:creationId xmlns:a16="http://schemas.microsoft.com/office/drawing/2014/main" id="{84411458-FE4A-A0ED-640D-D91C7A1FEEC7}"/>
              </a:ext>
            </a:extLst>
          </p:cNvPr>
          <p:cNvSpPr txBox="1"/>
          <p:nvPr/>
        </p:nvSpPr>
        <p:spPr>
          <a:xfrm>
            <a:off x="16177109" y="6540911"/>
            <a:ext cx="7801560" cy="412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>
              <a:lnSpc>
                <a:spcPct val="120000"/>
              </a:lnSpc>
            </a:pPr>
            <a:r>
              <a:rPr lang="pl-PL" dirty="0"/>
              <a:t>Na poziomie funduszy krajowych, Rada Ministrów zwiększyła w pierwszym półroczu 2022 roku budżet programu Kolej Plus z poziomu 5,6 miliarda złotych do poziomu 11 miliardów złotych. Program będzie realizowany do 2028 roku i obejmuje 34 projekty inwestycyjne, w porównaniu z 17 projektami zakładanymi we wcześniejszej wersji programu. </a:t>
            </a:r>
          </a:p>
          <a:p>
            <a:pPr>
              <a:lnSpc>
                <a:spcPct val="120000"/>
              </a:lnSpc>
            </a:pPr>
            <a:endParaRPr lang="pl-PL" dirty="0"/>
          </a:p>
        </p:txBody>
      </p:sp>
      <p:sp>
        <p:nvSpPr>
          <p:cNvPr id="6" name="pole tekstowe 131">
            <a:extLst>
              <a:ext uri="{FF2B5EF4-FFF2-40B4-BE49-F238E27FC236}">
                <a16:creationId xmlns:a16="http://schemas.microsoft.com/office/drawing/2014/main" id="{846A7DC8-FD05-AE66-56E5-F8A020AB1415}"/>
              </a:ext>
            </a:extLst>
          </p:cNvPr>
          <p:cNvSpPr txBox="1"/>
          <p:nvPr/>
        </p:nvSpPr>
        <p:spPr>
          <a:xfrm>
            <a:off x="16177111" y="10501100"/>
            <a:ext cx="7801562" cy="3129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Średnio i długoterminowo perspektywę rynku kolejowego należy ocenić pozytywnie, dlatego zarówno rok 2022 jak    i lata kolejne przyniosą dalsze inwestycje Grupy Budimex</a:t>
            </a:r>
            <a:br>
              <a:rPr lang="pl-PL" dirty="0"/>
            </a:br>
            <a:r>
              <a:rPr lang="pl-PL" dirty="0"/>
              <a:t>w specjalistyczny sprzęt niezbędny do realizacji projektów kolejowych. </a:t>
            </a:r>
          </a:p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7B94A621-4096-9AE2-79F3-0F54E3D52850}"/>
              </a:ext>
            </a:extLst>
          </p:cNvPr>
          <p:cNvSpPr/>
          <p:nvPr/>
        </p:nvSpPr>
        <p:spPr>
          <a:xfrm flipH="1" flipV="1">
            <a:off x="15136734" y="936064"/>
            <a:ext cx="0" cy="12294744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Koło">
            <a:extLst>
              <a:ext uri="{FF2B5EF4-FFF2-40B4-BE49-F238E27FC236}">
                <a16:creationId xmlns:a16="http://schemas.microsoft.com/office/drawing/2014/main" id="{DDBA6C0C-3387-EDE6-810D-A6A792E7F1EF}"/>
              </a:ext>
            </a:extLst>
          </p:cNvPr>
          <p:cNvSpPr/>
          <p:nvPr/>
        </p:nvSpPr>
        <p:spPr>
          <a:xfrm>
            <a:off x="14688903" y="3269607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9" name="Koło">
            <a:extLst>
              <a:ext uri="{FF2B5EF4-FFF2-40B4-BE49-F238E27FC236}">
                <a16:creationId xmlns:a16="http://schemas.microsoft.com/office/drawing/2014/main" id="{7781B9F8-FCC0-6037-9148-81DB3D7601E5}"/>
              </a:ext>
            </a:extLst>
          </p:cNvPr>
          <p:cNvSpPr/>
          <p:nvPr/>
        </p:nvSpPr>
        <p:spPr>
          <a:xfrm>
            <a:off x="14688903" y="7708585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0" name="Koło">
            <a:extLst>
              <a:ext uri="{FF2B5EF4-FFF2-40B4-BE49-F238E27FC236}">
                <a16:creationId xmlns:a16="http://schemas.microsoft.com/office/drawing/2014/main" id="{18284395-59EC-1747-105C-C305DB83DAAC}"/>
              </a:ext>
            </a:extLst>
          </p:cNvPr>
          <p:cNvSpPr/>
          <p:nvPr/>
        </p:nvSpPr>
        <p:spPr>
          <a:xfrm>
            <a:off x="14688903" y="11251917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DA10EDE9-C379-BD56-1A89-9624114247FB}"/>
              </a:ext>
            </a:extLst>
          </p:cNvPr>
          <p:cNvSpPr txBox="1"/>
          <p:nvPr/>
        </p:nvSpPr>
        <p:spPr>
          <a:xfrm>
            <a:off x="997129" y="2222442"/>
            <a:ext cx="9941337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Oferty złożone w znaczących przetargach PKP PLK (MLD PLN)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9602B077-FC4C-97FA-ED21-5E2988945C30}"/>
              </a:ext>
            </a:extLst>
          </p:cNvPr>
          <p:cNvSpPr txBox="1"/>
          <p:nvPr/>
        </p:nvSpPr>
        <p:spPr>
          <a:xfrm>
            <a:off x="1018587" y="7804636"/>
            <a:ext cx="13434599" cy="913068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Najkorzystniejsze oferty złożone przez Budimex (MLN PLN)</a:t>
            </a:r>
          </a:p>
          <a:p>
            <a:pPr marL="25399" algn="l">
              <a:spcBef>
                <a:spcPts val="200"/>
              </a:spcBef>
              <a:defRPr/>
            </a:pPr>
            <a:endParaRPr lang="pl-PL"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35610BC4-B58B-5759-A439-73E081B72569}"/>
              </a:ext>
            </a:extLst>
          </p:cNvPr>
          <p:cNvGraphicFramePr>
            <a:graphicFrameLocks/>
          </p:cNvGraphicFramePr>
          <p:nvPr/>
        </p:nvGraphicFramePr>
        <p:xfrm>
          <a:off x="1007155" y="3010929"/>
          <a:ext cx="12667004" cy="419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B5D91E4F-671D-698D-A50F-7C5A83F2AB8F}"/>
              </a:ext>
            </a:extLst>
          </p:cNvPr>
          <p:cNvGraphicFramePr>
            <a:graphicFrameLocks/>
          </p:cNvGraphicFramePr>
          <p:nvPr/>
        </p:nvGraphicFramePr>
        <p:xfrm>
          <a:off x="-1080593" y="8104294"/>
          <a:ext cx="11866779" cy="512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F930179C-C77E-AB6E-E1BB-F14D5C10916A}"/>
              </a:ext>
            </a:extLst>
          </p:cNvPr>
          <p:cNvGraphicFramePr>
            <a:graphicFrameLocks noGrp="1"/>
          </p:cNvGraphicFramePr>
          <p:nvPr/>
        </p:nvGraphicFramePr>
        <p:xfrm>
          <a:off x="9660682" y="12916483"/>
          <a:ext cx="3898522" cy="314325"/>
        </p:xfrm>
        <a:graphic>
          <a:graphicData uri="http://schemas.openxmlformats.org/drawingml/2006/table">
            <a:tbl>
              <a:tblPr/>
              <a:tblGrid>
                <a:gridCol w="1336637">
                  <a:extLst>
                    <a:ext uri="{9D8B030D-6E8A-4147-A177-3AD203B41FA5}">
                      <a16:colId xmlns:a16="http://schemas.microsoft.com/office/drawing/2014/main" val="3326202517"/>
                    </a:ext>
                  </a:extLst>
                </a:gridCol>
                <a:gridCol w="2561885">
                  <a:extLst>
                    <a:ext uri="{9D8B030D-6E8A-4147-A177-3AD203B41FA5}">
                      <a16:colId xmlns:a16="http://schemas.microsoft.com/office/drawing/2014/main" val="238708648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6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Ferrovial New Regular" panose="02000506040000020003" pitchFamily="2" charset="-18"/>
                        </a:rPr>
                        <a:t>   Najkorzystniejsza oferta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660836"/>
                  </a:ext>
                </a:extLst>
              </a:tr>
            </a:tbl>
          </a:graphicData>
        </a:graphic>
      </p:graphicFrame>
      <p:sp>
        <p:nvSpPr>
          <p:cNvPr id="18" name="Prostokąt 17">
            <a:extLst>
              <a:ext uri="{FF2B5EF4-FFF2-40B4-BE49-F238E27FC236}">
                <a16:creationId xmlns:a16="http://schemas.microsoft.com/office/drawing/2014/main" id="{076FD505-37A0-7AD8-AFBA-77920134B11C}"/>
              </a:ext>
            </a:extLst>
          </p:cNvPr>
          <p:cNvSpPr/>
          <p:nvPr/>
        </p:nvSpPr>
        <p:spPr>
          <a:xfrm>
            <a:off x="9660682" y="12916483"/>
            <a:ext cx="1325132" cy="314325"/>
          </a:xfrm>
          <a:prstGeom prst="rect">
            <a:avLst/>
          </a:prstGeom>
          <a:gradFill>
            <a:gsLst>
              <a:gs pos="50000">
                <a:srgbClr val="BABABA"/>
              </a:gs>
              <a:gs pos="0">
                <a:schemeClr val="bg1"/>
              </a:gs>
              <a:gs pos="100000">
                <a:srgbClr val="6A6A6A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238234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Kształt">
            <a:extLst>
              <a:ext uri="{FF2B5EF4-FFF2-40B4-BE49-F238E27FC236}">
                <a16:creationId xmlns:a16="http://schemas.microsoft.com/office/drawing/2014/main" id="{8C672C90-39FF-683C-5023-DA5FB5E995C9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" name="Otoczenie makroekonomiczne">
            <a:extLst>
              <a:ext uri="{FF2B5EF4-FFF2-40B4-BE49-F238E27FC236}">
                <a16:creationId xmlns:a16="http://schemas.microsoft.com/office/drawing/2014/main" id="{D7356371-5984-C094-026B-729C22888DDA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4302278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Ekspansja zagraniczna dywizji kolejowej</a:t>
            </a:r>
          </a:p>
        </p:txBody>
      </p:sp>
      <p:sp>
        <p:nvSpPr>
          <p:cNvPr id="6" name="Arrow: Pentagon 54">
            <a:extLst>
              <a:ext uri="{FF2B5EF4-FFF2-40B4-BE49-F238E27FC236}">
                <a16:creationId xmlns:a16="http://schemas.microsoft.com/office/drawing/2014/main" id="{ACFA8182-F94B-AC7F-12E2-FB53280F51EF}"/>
              </a:ext>
            </a:extLst>
          </p:cNvPr>
          <p:cNvSpPr/>
          <p:nvPr/>
        </p:nvSpPr>
        <p:spPr>
          <a:xfrm>
            <a:off x="1018587" y="2511801"/>
            <a:ext cx="10868062" cy="4542141"/>
          </a:xfrm>
          <a:prstGeom prst="homePlate">
            <a:avLst>
              <a:gd name="adj" fmla="val 14973"/>
            </a:avLst>
          </a:prstGeom>
          <a:noFill/>
          <a:ln w="28575">
            <a:solidFill>
              <a:srgbClr val="EAB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305" rtlCol="0" anchor="ctr"/>
          <a:lstStyle/>
          <a:p>
            <a:pPr algn="l" defTabSz="729051" eaLnBrk="1" fontAlgn="auto" hangingPunct="1">
              <a:lnSpc>
                <a:spcPts val="255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pl-PL" sz="1600" b="1" u="none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600" b="1" u="none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Arrow: Pentagon 54">
            <a:extLst>
              <a:ext uri="{FF2B5EF4-FFF2-40B4-BE49-F238E27FC236}">
                <a16:creationId xmlns:a16="http://schemas.microsoft.com/office/drawing/2014/main" id="{4DCA474E-42BB-4C36-F82D-6D038E4E49D5}"/>
              </a:ext>
            </a:extLst>
          </p:cNvPr>
          <p:cNvSpPr/>
          <p:nvPr/>
        </p:nvSpPr>
        <p:spPr>
          <a:xfrm>
            <a:off x="1018587" y="7595301"/>
            <a:ext cx="10868062" cy="4542141"/>
          </a:xfrm>
          <a:prstGeom prst="homePlate">
            <a:avLst>
              <a:gd name="adj" fmla="val 14973"/>
            </a:avLst>
          </a:prstGeom>
          <a:noFill/>
          <a:ln w="28575">
            <a:solidFill>
              <a:srgbClr val="EAB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305" rtlCol="0" anchor="ctr"/>
          <a:lstStyle/>
          <a:p>
            <a:pPr algn="l" defTabSz="729051" eaLnBrk="1" fontAlgn="auto" hangingPunct="1">
              <a:lnSpc>
                <a:spcPts val="2551"/>
              </a:lnSpc>
              <a:spcBef>
                <a:spcPts val="0"/>
              </a:spcBef>
              <a:spcAft>
                <a:spcPts val="0"/>
              </a:spcAft>
            </a:pPr>
            <a:endParaRPr kumimoji="0" lang="pl-PL" u="none" dirty="0">
              <a:solidFill>
                <a:schemeClr val="tx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3394" indent="-273394" algn="l" defTabSz="729051" eaLnBrk="1" fontAlgn="auto" hangingPunct="1">
              <a:lnSpc>
                <a:spcPts val="2551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kumimoji="0" lang="en-US" sz="2200" u="none" dirty="0">
              <a:solidFill>
                <a:schemeClr val="tx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5438209-1557-5BA7-D6F1-0DD20A741A4A}"/>
              </a:ext>
            </a:extLst>
          </p:cNvPr>
          <p:cNvSpPr txBox="1"/>
          <p:nvPr/>
        </p:nvSpPr>
        <p:spPr>
          <a:xfrm>
            <a:off x="1465526" y="3269636"/>
            <a:ext cx="10085772" cy="3026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Podjęte działania w latach 2020-2022: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Spełnienie wymogów formalnych do składania ofert na rynkach zagranicznych 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Budowa struktury na rynku niemieckim – założenie spółki RailBX</a:t>
            </a:r>
            <a:endParaRPr lang="pl-PL" sz="3000" dirty="0">
              <a:solidFill>
                <a:schemeClr val="bg1"/>
              </a:solidFill>
              <a:latin typeface="Ferrovial New Regular" panose="02000506040000020003" charset="-18"/>
            </a:endParaRP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Zakwalifikowanie się do udziału w decydującym etapie przetargu Rail Baltica na Łotwie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E77FF85-F4E9-7D40-44EA-F3EFC5366FD4}"/>
              </a:ext>
            </a:extLst>
          </p:cNvPr>
          <p:cNvSpPr txBox="1"/>
          <p:nvPr/>
        </p:nvSpPr>
        <p:spPr>
          <a:xfrm>
            <a:off x="1465527" y="8353135"/>
            <a:ext cx="10085772" cy="3026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Oczekiwania na 2023: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Zwiększenie ilości składanych ofert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Dalszy rozwój działalności na rynku czeskim i słowackim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Rozpoczęcie działalności operacyjnej na rynku niemieckim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Udział w postępowaniach przetargowych w krajach bałtyckich (projekty Rail Baltica)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0EBD2C64-6D34-7860-29AE-DC8CA176B4DB}"/>
              </a:ext>
            </a:extLst>
          </p:cNvPr>
          <p:cNvSpPr txBox="1"/>
          <p:nvPr/>
        </p:nvSpPr>
        <p:spPr>
          <a:xfrm>
            <a:off x="12812482" y="2404014"/>
            <a:ext cx="9941337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Wartość złożonych ofert (mld PLN) oraz ilość przetargów</a:t>
            </a: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16278C47-A315-C85A-3243-ED6D58EC2E25}"/>
              </a:ext>
            </a:extLst>
          </p:cNvPr>
          <p:cNvSpPr txBox="1"/>
          <p:nvPr/>
        </p:nvSpPr>
        <p:spPr>
          <a:xfrm>
            <a:off x="12812482" y="8407160"/>
            <a:ext cx="10421124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Wartość złożonych ofert (mld PLN) – podział geograficzny</a:t>
            </a:r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EBBF8184-1348-83E7-7989-AE233AC7B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579943"/>
              </p:ext>
            </p:extLst>
          </p:nvPr>
        </p:nvGraphicFramePr>
        <p:xfrm>
          <a:off x="12542494" y="3301395"/>
          <a:ext cx="10421122" cy="414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389069D6-8CD6-EEF8-ADBA-43D5BA35DB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5218918"/>
              </p:ext>
            </p:extLst>
          </p:nvPr>
        </p:nvGraphicFramePr>
        <p:xfrm>
          <a:off x="12812482" y="9304541"/>
          <a:ext cx="9620839" cy="393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Grafika 13" descr="Strzałka: prosta z wypełnieniem pełnym">
            <a:extLst>
              <a:ext uri="{FF2B5EF4-FFF2-40B4-BE49-F238E27FC236}">
                <a16:creationId xmlns:a16="http://schemas.microsoft.com/office/drawing/2014/main" id="{42342257-B11B-2638-D775-46629D198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00899">
            <a:off x="18762305" y="3942115"/>
            <a:ext cx="2567474" cy="133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4153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" name="Wykres 31">
            <a:extLst>
              <a:ext uri="{FF2B5EF4-FFF2-40B4-BE49-F238E27FC236}">
                <a16:creationId xmlns:a16="http://schemas.microsoft.com/office/drawing/2014/main" id="{AD6CB981-29A2-08F2-C796-5E2A4BA03CB7}"/>
              </a:ext>
            </a:extLst>
          </p:cNvPr>
          <p:cNvGraphicFramePr>
            <a:graphicFrameLocks/>
          </p:cNvGraphicFramePr>
          <p:nvPr/>
        </p:nvGraphicFramePr>
        <p:xfrm>
          <a:off x="7881187" y="8927630"/>
          <a:ext cx="7521575" cy="4141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Otoczenie makroekonomiczne">
            <a:extLst>
              <a:ext uri="{FF2B5EF4-FFF2-40B4-BE49-F238E27FC236}">
                <a16:creationId xmlns:a16="http://schemas.microsoft.com/office/drawing/2014/main" id="{0B57A767-297C-2180-D656-623F23038167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4302278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Krajowe programy inwestycyjne - kolej</a:t>
            </a:r>
          </a:p>
        </p:txBody>
      </p:sp>
      <p:sp>
        <p:nvSpPr>
          <p:cNvPr id="14" name="pole tekstowe 126">
            <a:extLst>
              <a:ext uri="{FF2B5EF4-FFF2-40B4-BE49-F238E27FC236}">
                <a16:creationId xmlns:a16="http://schemas.microsoft.com/office/drawing/2014/main" id="{7FBE2CA8-3867-263E-CE61-E891878E6199}"/>
              </a:ext>
            </a:extLst>
          </p:cNvPr>
          <p:cNvSpPr txBox="1"/>
          <p:nvPr/>
        </p:nvSpPr>
        <p:spPr>
          <a:xfrm>
            <a:off x="16151479" y="1572140"/>
            <a:ext cx="7648623" cy="3804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ct val="11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Podstawowy program inwestycyjny na rynku kolejowym – Krajowy Program Kolejowy (KPK) jest corocznie aktualizowany i przedłużany (ostatnio w grudniu 2022 roku). Obecnie prowadzone są prace nad aktualizacją KPK w zakresie perspektywy 2021-2027, która obejmie planowane projekty do realizacji do 2030 roku. Planowane inwestycje to wartość ponad 100 mld zł. </a:t>
            </a:r>
          </a:p>
          <a:p>
            <a:pPr algn="l" defTabSz="1828800">
              <a:lnSpc>
                <a:spcPct val="11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16" name="pole tekstowe 131">
            <a:extLst>
              <a:ext uri="{FF2B5EF4-FFF2-40B4-BE49-F238E27FC236}">
                <a16:creationId xmlns:a16="http://schemas.microsoft.com/office/drawing/2014/main" id="{99B00F81-881E-AC87-51E7-69FBABA3D5C2}"/>
              </a:ext>
            </a:extLst>
          </p:cNvPr>
          <p:cNvSpPr txBox="1"/>
          <p:nvPr/>
        </p:nvSpPr>
        <p:spPr>
          <a:xfrm>
            <a:off x="16151479" y="5379788"/>
            <a:ext cx="7648620" cy="197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ct val="11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Docelowe źródła finansowania to Fundusz Spójności, program CEF oraz Krajowy Program Odbudowy (KPO). planowo 11 miliardów zł na projekty z KPO ma zostać przeniesione do KPK. </a:t>
            </a:r>
          </a:p>
        </p:txBody>
      </p:sp>
      <p:sp>
        <p:nvSpPr>
          <p:cNvPr id="17" name="Linia">
            <a:extLst>
              <a:ext uri="{FF2B5EF4-FFF2-40B4-BE49-F238E27FC236}">
                <a16:creationId xmlns:a16="http://schemas.microsoft.com/office/drawing/2014/main" id="{C07CF115-A511-3568-53D0-96E26CED7000}"/>
              </a:ext>
            </a:extLst>
          </p:cNvPr>
          <p:cNvSpPr/>
          <p:nvPr/>
        </p:nvSpPr>
        <p:spPr>
          <a:xfrm flipH="1" flipV="1">
            <a:off x="15136734" y="936064"/>
            <a:ext cx="0" cy="12294744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" name="Koło">
            <a:extLst>
              <a:ext uri="{FF2B5EF4-FFF2-40B4-BE49-F238E27FC236}">
                <a16:creationId xmlns:a16="http://schemas.microsoft.com/office/drawing/2014/main" id="{E2EBBF7E-8A2D-1BFD-0691-94FFB33EB5A2}"/>
              </a:ext>
            </a:extLst>
          </p:cNvPr>
          <p:cNvSpPr/>
          <p:nvPr/>
        </p:nvSpPr>
        <p:spPr>
          <a:xfrm>
            <a:off x="14661424" y="2865913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9" name="Koło">
            <a:extLst>
              <a:ext uri="{FF2B5EF4-FFF2-40B4-BE49-F238E27FC236}">
                <a16:creationId xmlns:a16="http://schemas.microsoft.com/office/drawing/2014/main" id="{3846FD0D-8D88-8C38-7260-F6B7087CB4FF}"/>
              </a:ext>
            </a:extLst>
          </p:cNvPr>
          <p:cNvSpPr/>
          <p:nvPr/>
        </p:nvSpPr>
        <p:spPr>
          <a:xfrm>
            <a:off x="14688904" y="5920183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0" name="Koło">
            <a:extLst>
              <a:ext uri="{FF2B5EF4-FFF2-40B4-BE49-F238E27FC236}">
                <a16:creationId xmlns:a16="http://schemas.microsoft.com/office/drawing/2014/main" id="{7A350C37-3DA9-CC37-6175-F404864502FE}"/>
              </a:ext>
            </a:extLst>
          </p:cNvPr>
          <p:cNvSpPr/>
          <p:nvPr/>
        </p:nvSpPr>
        <p:spPr>
          <a:xfrm>
            <a:off x="14656289" y="10345353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1" name="pole tekstowe 131">
            <a:extLst>
              <a:ext uri="{FF2B5EF4-FFF2-40B4-BE49-F238E27FC236}">
                <a16:creationId xmlns:a16="http://schemas.microsoft.com/office/drawing/2014/main" id="{672CB2F5-D555-5151-89A0-8D14922151B7}"/>
              </a:ext>
            </a:extLst>
          </p:cNvPr>
          <p:cNvSpPr txBox="1"/>
          <p:nvPr/>
        </p:nvSpPr>
        <p:spPr>
          <a:xfrm>
            <a:off x="16151479" y="7694804"/>
            <a:ext cx="7648619" cy="151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ct val="11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Uszczegółowiony do 2029 roku program Kolej + potwierdza uzależnienie inwestycyjni kolejowych od funduszy unijnych. </a:t>
            </a:r>
          </a:p>
        </p:txBody>
      </p:sp>
      <p:sp>
        <p:nvSpPr>
          <p:cNvPr id="22" name="pole tekstowe 131">
            <a:extLst>
              <a:ext uri="{FF2B5EF4-FFF2-40B4-BE49-F238E27FC236}">
                <a16:creationId xmlns:a16="http://schemas.microsoft.com/office/drawing/2014/main" id="{E35E10C9-2DB6-9C3B-9A3B-EFCD3B49FEC3}"/>
              </a:ext>
            </a:extLst>
          </p:cNvPr>
          <p:cNvSpPr txBox="1"/>
          <p:nvPr/>
        </p:nvSpPr>
        <p:spPr>
          <a:xfrm>
            <a:off x="16151483" y="9643056"/>
            <a:ext cx="7648615" cy="243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ct val="11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Spółka CPK systematycznie uruchamia kolejne projekty komponentu kolejowego. W kolejnych latach spodziewane jest rozpoczęcie robót budowlanych na pierwszych projektowanych odcinkach. </a:t>
            </a:r>
          </a:p>
          <a:p>
            <a:pPr algn="l" defTabSz="1828800">
              <a:lnSpc>
                <a:spcPct val="11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23" name="Koło">
            <a:extLst>
              <a:ext uri="{FF2B5EF4-FFF2-40B4-BE49-F238E27FC236}">
                <a16:creationId xmlns:a16="http://schemas.microsoft.com/office/drawing/2014/main" id="{B37CB329-1EC8-8182-1375-76DB1514143D}"/>
              </a:ext>
            </a:extLst>
          </p:cNvPr>
          <p:cNvSpPr/>
          <p:nvPr/>
        </p:nvSpPr>
        <p:spPr>
          <a:xfrm>
            <a:off x="14651576" y="8167174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AEA98CA9-3054-C913-AD83-398EF923B3E7}"/>
              </a:ext>
            </a:extLst>
          </p:cNvPr>
          <p:cNvSpPr txBox="1"/>
          <p:nvPr/>
        </p:nvSpPr>
        <p:spPr>
          <a:xfrm>
            <a:off x="1007155" y="2554395"/>
            <a:ext cx="9941337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Krajowy Program Kolejowy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261DA2A2-E0BA-908A-9B91-5540FAA885DC}"/>
              </a:ext>
            </a:extLst>
          </p:cNvPr>
          <p:cNvSpPr txBox="1"/>
          <p:nvPr/>
        </p:nvSpPr>
        <p:spPr>
          <a:xfrm>
            <a:off x="1018587" y="7804636"/>
            <a:ext cx="13434599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Program Kolej+ (dane w MLD PLN)</a:t>
            </a:r>
          </a:p>
        </p:txBody>
      </p:sp>
      <p:graphicFrame>
        <p:nvGraphicFramePr>
          <p:cNvPr id="26" name="Wykres 25">
            <a:extLst>
              <a:ext uri="{FF2B5EF4-FFF2-40B4-BE49-F238E27FC236}">
                <a16:creationId xmlns:a16="http://schemas.microsoft.com/office/drawing/2014/main" id="{3F4E4598-47A3-DE39-0EED-A21B7E8080D6}"/>
              </a:ext>
            </a:extLst>
          </p:cNvPr>
          <p:cNvGraphicFramePr>
            <a:graphicFrameLocks/>
          </p:cNvGraphicFramePr>
          <p:nvPr/>
        </p:nvGraphicFramePr>
        <p:xfrm>
          <a:off x="950540" y="3594881"/>
          <a:ext cx="12692346" cy="376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rójkąt równoramienny 26">
            <a:extLst>
              <a:ext uri="{FF2B5EF4-FFF2-40B4-BE49-F238E27FC236}">
                <a16:creationId xmlns:a16="http://schemas.microsoft.com/office/drawing/2014/main" id="{C94AAED6-E65A-1992-B290-0A66D0CA248A}"/>
              </a:ext>
            </a:extLst>
          </p:cNvPr>
          <p:cNvSpPr/>
          <p:nvPr/>
        </p:nvSpPr>
        <p:spPr>
          <a:xfrm>
            <a:off x="7785714" y="3584492"/>
            <a:ext cx="5533178" cy="537960"/>
          </a:xfrm>
          <a:prstGeom prst="triangle">
            <a:avLst>
              <a:gd name="adj" fmla="val 49338"/>
            </a:avLst>
          </a:prstGeom>
          <a:gradFill flip="none" rotWithShape="1">
            <a:gsLst>
              <a:gs pos="0">
                <a:srgbClr val="B7BF10">
                  <a:shade val="30000"/>
                  <a:satMod val="115000"/>
                </a:srgbClr>
              </a:gs>
              <a:gs pos="50000">
                <a:srgbClr val="B7BF10">
                  <a:shade val="67500"/>
                  <a:satMod val="115000"/>
                </a:srgbClr>
              </a:gs>
              <a:gs pos="100000">
                <a:srgbClr val="B7BF1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3861C32-67AB-DCFD-D4A6-7EB1700F71FF}"/>
              </a:ext>
            </a:extLst>
          </p:cNvPr>
          <p:cNvSpPr txBox="1"/>
          <p:nvPr/>
        </p:nvSpPr>
        <p:spPr>
          <a:xfrm>
            <a:off x="7785714" y="2418854"/>
            <a:ext cx="564979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Nowy KPK w trakcie uzgadniania (prawdopodobny przedział 10 – 15 MLD PLN rocznie) </a:t>
            </a:r>
          </a:p>
        </p:txBody>
      </p:sp>
      <p:graphicFrame>
        <p:nvGraphicFramePr>
          <p:cNvPr id="31" name="Wykres 30">
            <a:extLst>
              <a:ext uri="{FF2B5EF4-FFF2-40B4-BE49-F238E27FC236}">
                <a16:creationId xmlns:a16="http://schemas.microsoft.com/office/drawing/2014/main" id="{7A84C66E-54A9-A0CE-64FD-28E933FDB6FE}"/>
              </a:ext>
            </a:extLst>
          </p:cNvPr>
          <p:cNvGraphicFramePr>
            <a:graphicFrameLocks/>
          </p:cNvGraphicFramePr>
          <p:nvPr/>
        </p:nvGraphicFramePr>
        <p:xfrm>
          <a:off x="477818" y="7804636"/>
          <a:ext cx="8492039" cy="5193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Prostokąt 33">
            <a:extLst>
              <a:ext uri="{FF2B5EF4-FFF2-40B4-BE49-F238E27FC236}">
                <a16:creationId xmlns:a16="http://schemas.microsoft.com/office/drawing/2014/main" id="{1DE2E2EC-34EF-F57F-DA1D-F76196998937}"/>
              </a:ext>
            </a:extLst>
          </p:cNvPr>
          <p:cNvSpPr/>
          <p:nvPr/>
        </p:nvSpPr>
        <p:spPr>
          <a:xfrm>
            <a:off x="20386141" y="12502253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&gt; 100 mld zł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808ABA2-5A02-B9B8-CED7-36F7E1BDE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5571" y="11827614"/>
            <a:ext cx="3708146" cy="15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72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057FCAA2-9E17-BC61-04A6-71B8E39C6C7F}"/>
              </a:ext>
            </a:extLst>
          </p:cNvPr>
          <p:cNvSpPr/>
          <p:nvPr/>
        </p:nvSpPr>
        <p:spPr>
          <a:xfrm>
            <a:off x="671804" y="9629191"/>
            <a:ext cx="3492000" cy="3492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Rozwój elektromobilności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3D0F49-D93B-47FC-B15C-BFE45D4C2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1" r="5501" b="3294"/>
          <a:stretch/>
        </p:blipFill>
        <p:spPr>
          <a:xfrm>
            <a:off x="15624076" y="1677136"/>
            <a:ext cx="7871739" cy="11112665"/>
          </a:xfrm>
          <a:prstGeom prst="rect">
            <a:avLst/>
          </a:prstGeom>
          <a:effectLst>
            <a:softEdge rad="369053"/>
          </a:effectLst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9E6B79A4-13B4-C840-FE76-C341BC16CEB6}"/>
              </a:ext>
            </a:extLst>
          </p:cNvPr>
          <p:cNvGrpSpPr>
            <a:grpSpLocks noChangeAspect="1"/>
          </p:cNvGrpSpPr>
          <p:nvPr/>
        </p:nvGrpSpPr>
        <p:grpSpPr>
          <a:xfrm>
            <a:off x="3425627" y="1770672"/>
            <a:ext cx="8706077" cy="7527129"/>
            <a:chOff x="316854" y="882372"/>
            <a:chExt cx="3456000" cy="2988000"/>
          </a:xfr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</p:grpSpPr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id="{904AB886-5963-62F7-6EC6-E223CA758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54" y="882372"/>
              <a:ext cx="3456000" cy="2988000"/>
            </a:xfrm>
            <a:custGeom>
              <a:avLst/>
              <a:gdLst>
                <a:gd name="T0" fmla="*/ 13 w 623"/>
                <a:gd name="T1" fmla="*/ 145 h 583"/>
                <a:gd name="T2" fmla="*/ 0 w 623"/>
                <a:gd name="T3" fmla="*/ 186 h 583"/>
                <a:gd name="T4" fmla="*/ 27 w 623"/>
                <a:gd name="T5" fmla="*/ 222 h 583"/>
                <a:gd name="T6" fmla="*/ 22 w 623"/>
                <a:gd name="T7" fmla="*/ 254 h 583"/>
                <a:gd name="T8" fmla="*/ 34 w 623"/>
                <a:gd name="T9" fmla="*/ 279 h 583"/>
                <a:gd name="T10" fmla="*/ 43 w 623"/>
                <a:gd name="T11" fmla="*/ 334 h 583"/>
                <a:gd name="T12" fmla="*/ 45 w 623"/>
                <a:gd name="T13" fmla="*/ 352 h 583"/>
                <a:gd name="T14" fmla="*/ 38 w 623"/>
                <a:gd name="T15" fmla="*/ 372 h 583"/>
                <a:gd name="T16" fmla="*/ 54 w 623"/>
                <a:gd name="T17" fmla="*/ 381 h 583"/>
                <a:gd name="T18" fmla="*/ 72 w 623"/>
                <a:gd name="T19" fmla="*/ 395 h 583"/>
                <a:gd name="T20" fmla="*/ 88 w 623"/>
                <a:gd name="T21" fmla="*/ 425 h 583"/>
                <a:gd name="T22" fmla="*/ 107 w 623"/>
                <a:gd name="T23" fmla="*/ 447 h 583"/>
                <a:gd name="T24" fmla="*/ 143 w 623"/>
                <a:gd name="T25" fmla="*/ 456 h 583"/>
                <a:gd name="T26" fmla="*/ 166 w 623"/>
                <a:gd name="T27" fmla="*/ 454 h 583"/>
                <a:gd name="T28" fmla="*/ 202 w 623"/>
                <a:gd name="T29" fmla="*/ 488 h 583"/>
                <a:gd name="T30" fmla="*/ 246 w 623"/>
                <a:gd name="T31" fmla="*/ 506 h 583"/>
                <a:gd name="T32" fmla="*/ 280 w 623"/>
                <a:gd name="T33" fmla="*/ 500 h 583"/>
                <a:gd name="T34" fmla="*/ 314 w 623"/>
                <a:gd name="T35" fmla="*/ 522 h 583"/>
                <a:gd name="T36" fmla="*/ 330 w 623"/>
                <a:gd name="T37" fmla="*/ 525 h 583"/>
                <a:gd name="T38" fmla="*/ 355 w 623"/>
                <a:gd name="T39" fmla="*/ 536 h 583"/>
                <a:gd name="T40" fmla="*/ 385 w 623"/>
                <a:gd name="T41" fmla="*/ 559 h 583"/>
                <a:gd name="T42" fmla="*/ 407 w 623"/>
                <a:gd name="T43" fmla="*/ 563 h 583"/>
                <a:gd name="T44" fmla="*/ 428 w 623"/>
                <a:gd name="T45" fmla="*/ 550 h 583"/>
                <a:gd name="T46" fmla="*/ 544 w 623"/>
                <a:gd name="T47" fmla="*/ 582 h 583"/>
                <a:gd name="T48" fmla="*/ 549 w 623"/>
                <a:gd name="T49" fmla="*/ 550 h 583"/>
                <a:gd name="T50" fmla="*/ 603 w 623"/>
                <a:gd name="T51" fmla="*/ 456 h 583"/>
                <a:gd name="T52" fmla="*/ 622 w 623"/>
                <a:gd name="T53" fmla="*/ 418 h 583"/>
                <a:gd name="T54" fmla="*/ 599 w 623"/>
                <a:gd name="T55" fmla="*/ 363 h 583"/>
                <a:gd name="T56" fmla="*/ 569 w 623"/>
                <a:gd name="T57" fmla="*/ 322 h 583"/>
                <a:gd name="T58" fmla="*/ 569 w 623"/>
                <a:gd name="T59" fmla="*/ 284 h 583"/>
                <a:gd name="T60" fmla="*/ 567 w 623"/>
                <a:gd name="T61" fmla="*/ 254 h 583"/>
                <a:gd name="T62" fmla="*/ 567 w 623"/>
                <a:gd name="T63" fmla="*/ 234 h 583"/>
                <a:gd name="T64" fmla="*/ 590 w 623"/>
                <a:gd name="T65" fmla="*/ 204 h 583"/>
                <a:gd name="T66" fmla="*/ 578 w 623"/>
                <a:gd name="T67" fmla="*/ 143 h 583"/>
                <a:gd name="T68" fmla="*/ 571 w 623"/>
                <a:gd name="T69" fmla="*/ 102 h 583"/>
                <a:gd name="T70" fmla="*/ 544 w 623"/>
                <a:gd name="T71" fmla="*/ 65 h 583"/>
                <a:gd name="T72" fmla="*/ 471 w 623"/>
                <a:gd name="T73" fmla="*/ 63 h 583"/>
                <a:gd name="T74" fmla="*/ 389 w 623"/>
                <a:gd name="T75" fmla="*/ 56 h 583"/>
                <a:gd name="T76" fmla="*/ 344 w 623"/>
                <a:gd name="T77" fmla="*/ 43 h 583"/>
                <a:gd name="T78" fmla="*/ 318 w 623"/>
                <a:gd name="T79" fmla="*/ 59 h 583"/>
                <a:gd name="T80" fmla="*/ 291 w 623"/>
                <a:gd name="T81" fmla="*/ 40 h 583"/>
                <a:gd name="T82" fmla="*/ 271 w 623"/>
                <a:gd name="T83" fmla="*/ 36 h 583"/>
                <a:gd name="T84" fmla="*/ 246 w 623"/>
                <a:gd name="T85" fmla="*/ 2 h 583"/>
                <a:gd name="T86" fmla="*/ 207 w 623"/>
                <a:gd name="T87" fmla="*/ 6 h 583"/>
                <a:gd name="T88" fmla="*/ 168 w 623"/>
                <a:gd name="T89" fmla="*/ 22 h 583"/>
                <a:gd name="T90" fmla="*/ 111 w 623"/>
                <a:gd name="T91" fmla="*/ 47 h 583"/>
                <a:gd name="T92" fmla="*/ 59 w 623"/>
                <a:gd name="T93" fmla="*/ 70 h 583"/>
                <a:gd name="T94" fmla="*/ 27 w 623"/>
                <a:gd name="T95" fmla="*/ 10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583">
                  <a:moveTo>
                    <a:pt x="15" y="109"/>
                  </a:moveTo>
                  <a:lnTo>
                    <a:pt x="13" y="145"/>
                  </a:lnTo>
                  <a:lnTo>
                    <a:pt x="13" y="168"/>
                  </a:lnTo>
                  <a:lnTo>
                    <a:pt x="0" y="186"/>
                  </a:lnTo>
                  <a:lnTo>
                    <a:pt x="25" y="213"/>
                  </a:lnTo>
                  <a:lnTo>
                    <a:pt x="27" y="222"/>
                  </a:lnTo>
                  <a:lnTo>
                    <a:pt x="22" y="240"/>
                  </a:lnTo>
                  <a:lnTo>
                    <a:pt x="22" y="254"/>
                  </a:lnTo>
                  <a:lnTo>
                    <a:pt x="36" y="270"/>
                  </a:lnTo>
                  <a:lnTo>
                    <a:pt x="34" y="279"/>
                  </a:lnTo>
                  <a:lnTo>
                    <a:pt x="31" y="311"/>
                  </a:lnTo>
                  <a:lnTo>
                    <a:pt x="43" y="334"/>
                  </a:lnTo>
                  <a:lnTo>
                    <a:pt x="50" y="345"/>
                  </a:lnTo>
                  <a:lnTo>
                    <a:pt x="45" y="352"/>
                  </a:lnTo>
                  <a:lnTo>
                    <a:pt x="45" y="366"/>
                  </a:lnTo>
                  <a:lnTo>
                    <a:pt x="38" y="372"/>
                  </a:lnTo>
                  <a:lnTo>
                    <a:pt x="38" y="379"/>
                  </a:lnTo>
                  <a:lnTo>
                    <a:pt x="54" y="381"/>
                  </a:lnTo>
                  <a:lnTo>
                    <a:pt x="68" y="386"/>
                  </a:lnTo>
                  <a:lnTo>
                    <a:pt x="72" y="395"/>
                  </a:lnTo>
                  <a:lnTo>
                    <a:pt x="72" y="409"/>
                  </a:lnTo>
                  <a:lnTo>
                    <a:pt x="88" y="425"/>
                  </a:lnTo>
                  <a:lnTo>
                    <a:pt x="102" y="431"/>
                  </a:lnTo>
                  <a:lnTo>
                    <a:pt x="107" y="447"/>
                  </a:lnTo>
                  <a:lnTo>
                    <a:pt x="125" y="472"/>
                  </a:lnTo>
                  <a:lnTo>
                    <a:pt x="143" y="456"/>
                  </a:lnTo>
                  <a:lnTo>
                    <a:pt x="157" y="452"/>
                  </a:lnTo>
                  <a:lnTo>
                    <a:pt x="166" y="454"/>
                  </a:lnTo>
                  <a:lnTo>
                    <a:pt x="195" y="486"/>
                  </a:lnTo>
                  <a:lnTo>
                    <a:pt x="202" y="488"/>
                  </a:lnTo>
                  <a:lnTo>
                    <a:pt x="239" y="504"/>
                  </a:lnTo>
                  <a:lnTo>
                    <a:pt x="246" y="506"/>
                  </a:lnTo>
                  <a:lnTo>
                    <a:pt x="262" y="502"/>
                  </a:lnTo>
                  <a:lnTo>
                    <a:pt x="280" y="500"/>
                  </a:lnTo>
                  <a:lnTo>
                    <a:pt x="293" y="506"/>
                  </a:lnTo>
                  <a:lnTo>
                    <a:pt x="314" y="522"/>
                  </a:lnTo>
                  <a:lnTo>
                    <a:pt x="321" y="531"/>
                  </a:lnTo>
                  <a:lnTo>
                    <a:pt x="330" y="525"/>
                  </a:lnTo>
                  <a:lnTo>
                    <a:pt x="339" y="522"/>
                  </a:lnTo>
                  <a:lnTo>
                    <a:pt x="355" y="536"/>
                  </a:lnTo>
                  <a:lnTo>
                    <a:pt x="371" y="550"/>
                  </a:lnTo>
                  <a:lnTo>
                    <a:pt x="385" y="559"/>
                  </a:lnTo>
                  <a:lnTo>
                    <a:pt x="400" y="566"/>
                  </a:lnTo>
                  <a:lnTo>
                    <a:pt x="407" y="563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56"/>
                  </a:lnTo>
                  <a:lnTo>
                    <a:pt x="544" y="582"/>
                  </a:lnTo>
                  <a:lnTo>
                    <a:pt x="558" y="568"/>
                  </a:lnTo>
                  <a:lnTo>
                    <a:pt x="549" y="550"/>
                  </a:lnTo>
                  <a:lnTo>
                    <a:pt x="537" y="518"/>
                  </a:lnTo>
                  <a:lnTo>
                    <a:pt x="603" y="456"/>
                  </a:lnTo>
                  <a:lnTo>
                    <a:pt x="617" y="443"/>
                  </a:lnTo>
                  <a:lnTo>
                    <a:pt x="622" y="418"/>
                  </a:lnTo>
                  <a:lnTo>
                    <a:pt x="610" y="388"/>
                  </a:lnTo>
                  <a:lnTo>
                    <a:pt x="599" y="363"/>
                  </a:lnTo>
                  <a:lnTo>
                    <a:pt x="580" y="334"/>
                  </a:lnTo>
                  <a:lnTo>
                    <a:pt x="569" y="322"/>
                  </a:lnTo>
                  <a:lnTo>
                    <a:pt x="567" y="304"/>
                  </a:lnTo>
                  <a:lnTo>
                    <a:pt x="569" y="284"/>
                  </a:lnTo>
                  <a:lnTo>
                    <a:pt x="574" y="265"/>
                  </a:lnTo>
                  <a:lnTo>
                    <a:pt x="567" y="254"/>
                  </a:lnTo>
                  <a:lnTo>
                    <a:pt x="558" y="245"/>
                  </a:lnTo>
                  <a:lnTo>
                    <a:pt x="567" y="234"/>
                  </a:lnTo>
                  <a:lnTo>
                    <a:pt x="583" y="209"/>
                  </a:lnTo>
                  <a:lnTo>
                    <a:pt x="590" y="204"/>
                  </a:lnTo>
                  <a:lnTo>
                    <a:pt x="585" y="163"/>
                  </a:lnTo>
                  <a:lnTo>
                    <a:pt x="578" y="143"/>
                  </a:lnTo>
                  <a:lnTo>
                    <a:pt x="571" y="122"/>
                  </a:lnTo>
                  <a:lnTo>
                    <a:pt x="571" y="102"/>
                  </a:lnTo>
                  <a:lnTo>
                    <a:pt x="560" y="84"/>
                  </a:lnTo>
                  <a:lnTo>
                    <a:pt x="544" y="65"/>
                  </a:lnTo>
                  <a:lnTo>
                    <a:pt x="526" y="63"/>
                  </a:lnTo>
                  <a:lnTo>
                    <a:pt x="471" y="63"/>
                  </a:lnTo>
                  <a:lnTo>
                    <a:pt x="442" y="61"/>
                  </a:lnTo>
                  <a:lnTo>
                    <a:pt x="389" y="56"/>
                  </a:lnTo>
                  <a:lnTo>
                    <a:pt x="366" y="45"/>
                  </a:lnTo>
                  <a:lnTo>
                    <a:pt x="344" y="43"/>
                  </a:lnTo>
                  <a:lnTo>
                    <a:pt x="332" y="47"/>
                  </a:lnTo>
                  <a:lnTo>
                    <a:pt x="318" y="59"/>
                  </a:lnTo>
                  <a:lnTo>
                    <a:pt x="305" y="54"/>
                  </a:lnTo>
                  <a:lnTo>
                    <a:pt x="291" y="40"/>
                  </a:lnTo>
                  <a:lnTo>
                    <a:pt x="277" y="40"/>
                  </a:lnTo>
                  <a:lnTo>
                    <a:pt x="271" y="36"/>
                  </a:lnTo>
                  <a:lnTo>
                    <a:pt x="266" y="18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07" y="6"/>
                  </a:lnTo>
                  <a:lnTo>
                    <a:pt x="186" y="13"/>
                  </a:lnTo>
                  <a:lnTo>
                    <a:pt x="168" y="22"/>
                  </a:lnTo>
                  <a:lnTo>
                    <a:pt x="141" y="38"/>
                  </a:lnTo>
                  <a:lnTo>
                    <a:pt x="111" y="47"/>
                  </a:lnTo>
                  <a:lnTo>
                    <a:pt x="86" y="59"/>
                  </a:lnTo>
                  <a:lnTo>
                    <a:pt x="59" y="70"/>
                  </a:lnTo>
                  <a:lnTo>
                    <a:pt x="45" y="88"/>
                  </a:lnTo>
                  <a:lnTo>
                    <a:pt x="27" y="102"/>
                  </a:lnTo>
                  <a:lnTo>
                    <a:pt x="15" y="109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ardrop 15">
              <a:extLst>
                <a:ext uri="{FF2B5EF4-FFF2-40B4-BE49-F238E27FC236}">
                  <a16:creationId xmlns:a16="http://schemas.microsoft.com/office/drawing/2014/main" id="{1EFDEAC0-50CD-ECB2-050D-DF7774FE7603}"/>
                </a:ext>
              </a:extLst>
            </p:cNvPr>
            <p:cNvSpPr/>
            <p:nvPr/>
          </p:nvSpPr>
          <p:spPr>
            <a:xfrm rot="8117811">
              <a:off x="460051" y="1438108"/>
              <a:ext cx="180000" cy="180000"/>
            </a:xfrm>
            <a:prstGeom prst="teardrop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ardrop 16">
              <a:extLst>
                <a:ext uri="{FF2B5EF4-FFF2-40B4-BE49-F238E27FC236}">
                  <a16:creationId xmlns:a16="http://schemas.microsoft.com/office/drawing/2014/main" id="{0527CD0F-1990-E60B-0A69-E0849FE5949E}"/>
                </a:ext>
              </a:extLst>
            </p:cNvPr>
            <p:cNvSpPr/>
            <p:nvPr/>
          </p:nvSpPr>
          <p:spPr>
            <a:xfrm rot="8117811">
              <a:off x="842470" y="1824921"/>
              <a:ext cx="180000" cy="180000"/>
            </a:xfrm>
            <a:prstGeom prst="teardrop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ardrop 17">
              <a:extLst>
                <a:ext uri="{FF2B5EF4-FFF2-40B4-BE49-F238E27FC236}">
                  <a16:creationId xmlns:a16="http://schemas.microsoft.com/office/drawing/2014/main" id="{3BB602E1-F789-658E-2B83-E1482769D15D}"/>
                </a:ext>
              </a:extLst>
            </p:cNvPr>
            <p:cNvSpPr/>
            <p:nvPr/>
          </p:nvSpPr>
          <p:spPr>
            <a:xfrm rot="8117811">
              <a:off x="1697793" y="1602836"/>
              <a:ext cx="180000" cy="180000"/>
            </a:xfrm>
            <a:prstGeom prst="teardrop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ardrop 18">
              <a:extLst>
                <a:ext uri="{FF2B5EF4-FFF2-40B4-BE49-F238E27FC236}">
                  <a16:creationId xmlns:a16="http://schemas.microsoft.com/office/drawing/2014/main" id="{D104623A-A7BE-639B-E76C-C4E71E4AAF93}"/>
                </a:ext>
              </a:extLst>
            </p:cNvPr>
            <p:cNvSpPr/>
            <p:nvPr/>
          </p:nvSpPr>
          <p:spPr>
            <a:xfrm rot="8117811">
              <a:off x="1340681" y="2070436"/>
              <a:ext cx="180000" cy="180000"/>
            </a:xfrm>
            <a:prstGeom prst="teardrop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Otoczenie makroekonomiczne">
            <a:extLst>
              <a:ext uri="{FF2B5EF4-FFF2-40B4-BE49-F238E27FC236}">
                <a16:creationId xmlns:a16="http://schemas.microsoft.com/office/drawing/2014/main" id="{95EC166C-5E6E-BA77-B6C6-FCCC4AD224EA}"/>
              </a:ext>
            </a:extLst>
          </p:cNvPr>
          <p:cNvSpPr txBox="1">
            <a:spLocks/>
          </p:cNvSpPr>
          <p:nvPr/>
        </p:nvSpPr>
        <p:spPr>
          <a:xfrm>
            <a:off x="1668100" y="2954650"/>
            <a:ext cx="1757527" cy="6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SZCZECIN</a:t>
            </a:r>
          </a:p>
        </p:txBody>
      </p:sp>
      <p:sp>
        <p:nvSpPr>
          <p:cNvPr id="25" name="Otoczenie makroekonomiczne">
            <a:extLst>
              <a:ext uri="{FF2B5EF4-FFF2-40B4-BE49-F238E27FC236}">
                <a16:creationId xmlns:a16="http://schemas.microsoft.com/office/drawing/2014/main" id="{D26503A7-12AB-3182-40BA-7062EE1F9787}"/>
              </a:ext>
            </a:extLst>
          </p:cNvPr>
          <p:cNvSpPr txBox="1">
            <a:spLocks/>
          </p:cNvSpPr>
          <p:nvPr/>
        </p:nvSpPr>
        <p:spPr>
          <a:xfrm>
            <a:off x="1051238" y="3347322"/>
            <a:ext cx="2374389" cy="6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 fontScale="92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200" spc="-119" dirty="0">
                <a:solidFill>
                  <a:srgbClr val="EAB400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35</a:t>
            </a: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 ŁADOWAREK</a:t>
            </a:r>
          </a:p>
        </p:txBody>
      </p:sp>
      <p:sp>
        <p:nvSpPr>
          <p:cNvPr id="26" name="Otoczenie makroekonomiczne">
            <a:extLst>
              <a:ext uri="{FF2B5EF4-FFF2-40B4-BE49-F238E27FC236}">
                <a16:creationId xmlns:a16="http://schemas.microsoft.com/office/drawing/2014/main" id="{6E7E3E8D-EB7A-24F3-97C9-4BACD24D1D12}"/>
              </a:ext>
            </a:extLst>
          </p:cNvPr>
          <p:cNvSpPr txBox="1">
            <a:spLocks/>
          </p:cNvSpPr>
          <p:nvPr/>
        </p:nvSpPr>
        <p:spPr>
          <a:xfrm>
            <a:off x="575587" y="4019865"/>
            <a:ext cx="2813078" cy="129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GORZÓW</a:t>
            </a:r>
          </a:p>
          <a:p>
            <a:pPr algn="r"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WIELKOPOLSKI</a:t>
            </a:r>
          </a:p>
        </p:txBody>
      </p:sp>
      <p:sp>
        <p:nvSpPr>
          <p:cNvPr id="27" name="Otoczenie makroekonomiczne">
            <a:extLst>
              <a:ext uri="{FF2B5EF4-FFF2-40B4-BE49-F238E27FC236}">
                <a16:creationId xmlns:a16="http://schemas.microsoft.com/office/drawing/2014/main" id="{A502CB68-96A0-E0E8-07A1-51A37724F7FA}"/>
              </a:ext>
            </a:extLst>
          </p:cNvPr>
          <p:cNvSpPr txBox="1">
            <a:spLocks/>
          </p:cNvSpPr>
          <p:nvPr/>
        </p:nvSpPr>
        <p:spPr>
          <a:xfrm>
            <a:off x="1014276" y="4817329"/>
            <a:ext cx="2374389" cy="6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 fontScale="92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200" spc="-119" dirty="0">
                <a:solidFill>
                  <a:srgbClr val="EAB400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14</a:t>
            </a: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 ŁADOWAREK</a:t>
            </a:r>
          </a:p>
        </p:txBody>
      </p:sp>
      <p:sp>
        <p:nvSpPr>
          <p:cNvPr id="30" name="Otoczenie makroekonomiczne">
            <a:extLst>
              <a:ext uri="{FF2B5EF4-FFF2-40B4-BE49-F238E27FC236}">
                <a16:creationId xmlns:a16="http://schemas.microsoft.com/office/drawing/2014/main" id="{FD971383-116C-7E04-E75E-49EE44274F18}"/>
              </a:ext>
            </a:extLst>
          </p:cNvPr>
          <p:cNvSpPr txBox="1">
            <a:spLocks/>
          </p:cNvSpPr>
          <p:nvPr/>
        </p:nvSpPr>
        <p:spPr>
          <a:xfrm>
            <a:off x="7451726" y="3549943"/>
            <a:ext cx="2729626" cy="6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BYDGOSZCZ</a:t>
            </a:r>
          </a:p>
        </p:txBody>
      </p:sp>
      <p:sp>
        <p:nvSpPr>
          <p:cNvPr id="31" name="Otoczenie makroekonomiczne">
            <a:extLst>
              <a:ext uri="{FF2B5EF4-FFF2-40B4-BE49-F238E27FC236}">
                <a16:creationId xmlns:a16="http://schemas.microsoft.com/office/drawing/2014/main" id="{EFFDF838-D9F5-9B44-4B8B-37E046E57E06}"/>
              </a:ext>
            </a:extLst>
          </p:cNvPr>
          <p:cNvSpPr txBox="1">
            <a:spLocks/>
          </p:cNvSpPr>
          <p:nvPr/>
        </p:nvSpPr>
        <p:spPr>
          <a:xfrm>
            <a:off x="7470797" y="3978356"/>
            <a:ext cx="2374389" cy="6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 fontScale="92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200" spc="-119" dirty="0">
                <a:solidFill>
                  <a:schemeClr val="tx1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31</a:t>
            </a: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 ŁADOWAREK</a:t>
            </a:r>
          </a:p>
        </p:txBody>
      </p:sp>
      <p:sp>
        <p:nvSpPr>
          <p:cNvPr id="32" name="Otoczenie makroekonomiczne">
            <a:extLst>
              <a:ext uri="{FF2B5EF4-FFF2-40B4-BE49-F238E27FC236}">
                <a16:creationId xmlns:a16="http://schemas.microsoft.com/office/drawing/2014/main" id="{AC14F585-6E14-742C-81D1-415E47E2C78B}"/>
              </a:ext>
            </a:extLst>
          </p:cNvPr>
          <p:cNvSpPr txBox="1">
            <a:spLocks/>
          </p:cNvSpPr>
          <p:nvPr/>
        </p:nvSpPr>
        <p:spPr>
          <a:xfrm>
            <a:off x="6587994" y="4722518"/>
            <a:ext cx="2729626" cy="6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POZNAŃ</a:t>
            </a:r>
          </a:p>
        </p:txBody>
      </p:sp>
      <p:sp>
        <p:nvSpPr>
          <p:cNvPr id="33" name="Otoczenie makroekonomiczne">
            <a:extLst>
              <a:ext uri="{FF2B5EF4-FFF2-40B4-BE49-F238E27FC236}">
                <a16:creationId xmlns:a16="http://schemas.microsoft.com/office/drawing/2014/main" id="{B46B830D-B293-0BC4-5D5A-78573C717D11}"/>
              </a:ext>
            </a:extLst>
          </p:cNvPr>
          <p:cNvSpPr txBox="1">
            <a:spLocks/>
          </p:cNvSpPr>
          <p:nvPr/>
        </p:nvSpPr>
        <p:spPr>
          <a:xfrm>
            <a:off x="6607065" y="5150931"/>
            <a:ext cx="2374389" cy="6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t">
            <a:normAutofit fontScale="85000"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3200" spc="-119" dirty="0">
                <a:solidFill>
                  <a:schemeClr val="tx1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29</a:t>
            </a:r>
            <a:r>
              <a:rPr lang="pl-PL" sz="3000" spc="-119" dirty="0">
                <a:solidFill>
                  <a:srgbClr val="FFFFFF"/>
                </a:solidFill>
                <a:latin typeface="Ferrovial New Bold" panose="02000806040000020003" pitchFamily="2" charset="-18"/>
                <a:ea typeface="FerrovialNew-Light"/>
                <a:cs typeface="FerrovialNew-Light"/>
                <a:sym typeface="Ferrovial New Light"/>
              </a:rPr>
              <a:t> ŁADOWAREK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619BCA36-43E0-C9C7-5DC9-55ECAF47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7" y="9942123"/>
            <a:ext cx="2787033" cy="2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ject 64">
            <a:extLst>
              <a:ext uri="{FF2B5EF4-FFF2-40B4-BE49-F238E27FC236}">
                <a16:creationId xmlns:a16="http://schemas.microsoft.com/office/drawing/2014/main" id="{8A3DF13C-51F8-6FBB-77A3-894B7B103CB6}"/>
              </a:ext>
            </a:extLst>
          </p:cNvPr>
          <p:cNvSpPr txBox="1"/>
          <p:nvPr/>
        </p:nvSpPr>
        <p:spPr>
          <a:xfrm>
            <a:off x="4655810" y="9681824"/>
            <a:ext cx="8025225" cy="473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 algn="l">
              <a:lnSpc>
                <a:spcPct val="12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pl-PL" sz="32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Budimex </a:t>
            </a:r>
            <a:r>
              <a:rPr lang="pl-PL" sz="3200" b="1" dirty="0" err="1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Mobility</a:t>
            </a:r>
            <a:r>
              <a:rPr lang="pl-PL" sz="32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 </a:t>
            </a:r>
            <a:r>
              <a:rPr lang="pl-PL" sz="32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nabył 109 stacji ładowania elektryków od Enei Operator</a:t>
            </a:r>
          </a:p>
          <a:p>
            <a:pPr marL="584200" indent="-571500" algn="l">
              <a:lnSpc>
                <a:spcPct val="12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pl-PL" sz="32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W planie</a:t>
            </a:r>
            <a:r>
              <a:rPr lang="pl-PL" sz="32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 jest rozwój &gt;200 stacji w głównych ośrodkach miejskich</a:t>
            </a:r>
          </a:p>
          <a:p>
            <a:pPr marL="584200" indent="-571500" algn="l">
              <a:lnSpc>
                <a:spcPct val="12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pl-PL" sz="32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Uruchomienie</a:t>
            </a:r>
            <a:r>
              <a:rPr lang="pl-PL" sz="32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 stacji ładowania planowane jest w 2 kwartale 2023.</a:t>
            </a:r>
            <a:endParaRPr lang="pl-PL" sz="32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  <a:p>
            <a:pPr marL="584200" indent="-571500" algn="l">
              <a:lnSpc>
                <a:spcPct val="12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endParaRPr lang="pl-PL" sz="32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  <a:p>
            <a:pPr marL="584200" indent="-571500" algn="l">
              <a:lnSpc>
                <a:spcPct val="12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endParaRPr lang="pl-PL" sz="32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4169485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0" y="1"/>
            <a:ext cx="2460441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ED95E419-9464-E3D0-1DFF-A49F902EF2C7}"/>
              </a:ext>
            </a:extLst>
          </p:cNvPr>
          <p:cNvSpPr/>
          <p:nvPr/>
        </p:nvSpPr>
        <p:spPr>
          <a:xfrm>
            <a:off x="1597710" y="9671799"/>
            <a:ext cx="1080000" cy="1080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4675503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Pierwsza farma wiatrowa w grupie Budimex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" name="Picture 10" descr="A picture containing sky, outdoor, sunset, clouds&#10;&#10;Description automatically generated">
            <a:extLst>
              <a:ext uri="{FF2B5EF4-FFF2-40B4-BE49-F238E27FC236}">
                <a16:creationId xmlns:a16="http://schemas.microsoft.com/office/drawing/2014/main" id="{AB88FC13-2566-9E7E-3AC7-A6A66E93A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r="50205" b="10846"/>
          <a:stretch/>
        </p:blipFill>
        <p:spPr>
          <a:xfrm>
            <a:off x="15773589" y="1545775"/>
            <a:ext cx="7797812" cy="11100471"/>
          </a:xfrm>
          <a:prstGeom prst="rect">
            <a:avLst/>
          </a:prstGeom>
          <a:ln>
            <a:noFill/>
          </a:ln>
          <a:effectLst>
            <a:softEdge rad="368300"/>
          </a:effectLst>
        </p:spPr>
      </p:pic>
      <p:grpSp>
        <p:nvGrpSpPr>
          <p:cNvPr id="20" name="Grupa 19">
            <a:extLst>
              <a:ext uri="{FF2B5EF4-FFF2-40B4-BE49-F238E27FC236}">
                <a16:creationId xmlns:a16="http://schemas.microsoft.com/office/drawing/2014/main" id="{51E74A13-E06A-76F6-C4B9-8865A44FE88C}"/>
              </a:ext>
            </a:extLst>
          </p:cNvPr>
          <p:cNvGrpSpPr>
            <a:grpSpLocks noChangeAspect="1"/>
          </p:cNvGrpSpPr>
          <p:nvPr/>
        </p:nvGrpSpPr>
        <p:grpSpPr>
          <a:xfrm>
            <a:off x="1018587" y="2222441"/>
            <a:ext cx="7943595" cy="6867900"/>
            <a:chOff x="1038256" y="1970442"/>
            <a:chExt cx="8706077" cy="7527129"/>
          </a:xfr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F29265E5-E850-E9DF-595F-D0776E4F72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38256" y="1970442"/>
              <a:ext cx="8706077" cy="7527129"/>
              <a:chOff x="316854" y="882372"/>
              <a:chExt cx="3456000" cy="2988000"/>
            </a:xfrm>
            <a:grpFill/>
          </p:grpSpPr>
          <p:sp>
            <p:nvSpPr>
              <p:cNvPr id="6" name="Freeform 32">
                <a:extLst>
                  <a:ext uri="{FF2B5EF4-FFF2-40B4-BE49-F238E27FC236}">
                    <a16:creationId xmlns:a16="http://schemas.microsoft.com/office/drawing/2014/main" id="{56746DF1-CD8D-92B7-04D3-378FB6A46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54" y="882372"/>
                <a:ext cx="3456000" cy="2988000"/>
              </a:xfrm>
              <a:custGeom>
                <a:avLst/>
                <a:gdLst>
                  <a:gd name="T0" fmla="*/ 13 w 623"/>
                  <a:gd name="T1" fmla="*/ 145 h 583"/>
                  <a:gd name="T2" fmla="*/ 0 w 623"/>
                  <a:gd name="T3" fmla="*/ 186 h 583"/>
                  <a:gd name="T4" fmla="*/ 27 w 623"/>
                  <a:gd name="T5" fmla="*/ 222 h 583"/>
                  <a:gd name="T6" fmla="*/ 22 w 623"/>
                  <a:gd name="T7" fmla="*/ 254 h 583"/>
                  <a:gd name="T8" fmla="*/ 34 w 623"/>
                  <a:gd name="T9" fmla="*/ 279 h 583"/>
                  <a:gd name="T10" fmla="*/ 43 w 623"/>
                  <a:gd name="T11" fmla="*/ 334 h 583"/>
                  <a:gd name="T12" fmla="*/ 45 w 623"/>
                  <a:gd name="T13" fmla="*/ 352 h 583"/>
                  <a:gd name="T14" fmla="*/ 38 w 623"/>
                  <a:gd name="T15" fmla="*/ 372 h 583"/>
                  <a:gd name="T16" fmla="*/ 54 w 623"/>
                  <a:gd name="T17" fmla="*/ 381 h 583"/>
                  <a:gd name="T18" fmla="*/ 72 w 623"/>
                  <a:gd name="T19" fmla="*/ 395 h 583"/>
                  <a:gd name="T20" fmla="*/ 88 w 623"/>
                  <a:gd name="T21" fmla="*/ 425 h 583"/>
                  <a:gd name="T22" fmla="*/ 107 w 623"/>
                  <a:gd name="T23" fmla="*/ 447 h 583"/>
                  <a:gd name="T24" fmla="*/ 143 w 623"/>
                  <a:gd name="T25" fmla="*/ 456 h 583"/>
                  <a:gd name="T26" fmla="*/ 166 w 623"/>
                  <a:gd name="T27" fmla="*/ 454 h 583"/>
                  <a:gd name="T28" fmla="*/ 202 w 623"/>
                  <a:gd name="T29" fmla="*/ 488 h 583"/>
                  <a:gd name="T30" fmla="*/ 246 w 623"/>
                  <a:gd name="T31" fmla="*/ 506 h 583"/>
                  <a:gd name="T32" fmla="*/ 280 w 623"/>
                  <a:gd name="T33" fmla="*/ 500 h 583"/>
                  <a:gd name="T34" fmla="*/ 314 w 623"/>
                  <a:gd name="T35" fmla="*/ 522 h 583"/>
                  <a:gd name="T36" fmla="*/ 330 w 623"/>
                  <a:gd name="T37" fmla="*/ 525 h 583"/>
                  <a:gd name="T38" fmla="*/ 355 w 623"/>
                  <a:gd name="T39" fmla="*/ 536 h 583"/>
                  <a:gd name="T40" fmla="*/ 385 w 623"/>
                  <a:gd name="T41" fmla="*/ 559 h 583"/>
                  <a:gd name="T42" fmla="*/ 407 w 623"/>
                  <a:gd name="T43" fmla="*/ 563 h 583"/>
                  <a:gd name="T44" fmla="*/ 428 w 623"/>
                  <a:gd name="T45" fmla="*/ 550 h 583"/>
                  <a:gd name="T46" fmla="*/ 544 w 623"/>
                  <a:gd name="T47" fmla="*/ 582 h 583"/>
                  <a:gd name="T48" fmla="*/ 549 w 623"/>
                  <a:gd name="T49" fmla="*/ 550 h 583"/>
                  <a:gd name="T50" fmla="*/ 603 w 623"/>
                  <a:gd name="T51" fmla="*/ 456 h 583"/>
                  <a:gd name="T52" fmla="*/ 622 w 623"/>
                  <a:gd name="T53" fmla="*/ 418 h 583"/>
                  <a:gd name="T54" fmla="*/ 599 w 623"/>
                  <a:gd name="T55" fmla="*/ 363 h 583"/>
                  <a:gd name="T56" fmla="*/ 569 w 623"/>
                  <a:gd name="T57" fmla="*/ 322 h 583"/>
                  <a:gd name="T58" fmla="*/ 569 w 623"/>
                  <a:gd name="T59" fmla="*/ 284 h 583"/>
                  <a:gd name="T60" fmla="*/ 567 w 623"/>
                  <a:gd name="T61" fmla="*/ 254 h 583"/>
                  <a:gd name="T62" fmla="*/ 567 w 623"/>
                  <a:gd name="T63" fmla="*/ 234 h 583"/>
                  <a:gd name="T64" fmla="*/ 590 w 623"/>
                  <a:gd name="T65" fmla="*/ 204 h 583"/>
                  <a:gd name="T66" fmla="*/ 578 w 623"/>
                  <a:gd name="T67" fmla="*/ 143 h 583"/>
                  <a:gd name="T68" fmla="*/ 571 w 623"/>
                  <a:gd name="T69" fmla="*/ 102 h 583"/>
                  <a:gd name="T70" fmla="*/ 544 w 623"/>
                  <a:gd name="T71" fmla="*/ 65 h 583"/>
                  <a:gd name="T72" fmla="*/ 471 w 623"/>
                  <a:gd name="T73" fmla="*/ 63 h 583"/>
                  <a:gd name="T74" fmla="*/ 389 w 623"/>
                  <a:gd name="T75" fmla="*/ 56 h 583"/>
                  <a:gd name="T76" fmla="*/ 344 w 623"/>
                  <a:gd name="T77" fmla="*/ 43 h 583"/>
                  <a:gd name="T78" fmla="*/ 318 w 623"/>
                  <a:gd name="T79" fmla="*/ 59 h 583"/>
                  <a:gd name="T80" fmla="*/ 291 w 623"/>
                  <a:gd name="T81" fmla="*/ 40 h 583"/>
                  <a:gd name="T82" fmla="*/ 271 w 623"/>
                  <a:gd name="T83" fmla="*/ 36 h 583"/>
                  <a:gd name="T84" fmla="*/ 246 w 623"/>
                  <a:gd name="T85" fmla="*/ 2 h 583"/>
                  <a:gd name="T86" fmla="*/ 207 w 623"/>
                  <a:gd name="T87" fmla="*/ 6 h 583"/>
                  <a:gd name="T88" fmla="*/ 168 w 623"/>
                  <a:gd name="T89" fmla="*/ 22 h 583"/>
                  <a:gd name="T90" fmla="*/ 111 w 623"/>
                  <a:gd name="T91" fmla="*/ 47 h 583"/>
                  <a:gd name="T92" fmla="*/ 59 w 623"/>
                  <a:gd name="T93" fmla="*/ 70 h 583"/>
                  <a:gd name="T94" fmla="*/ 27 w 623"/>
                  <a:gd name="T95" fmla="*/ 102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3" h="583">
                    <a:moveTo>
                      <a:pt x="15" y="109"/>
                    </a:moveTo>
                    <a:lnTo>
                      <a:pt x="13" y="145"/>
                    </a:lnTo>
                    <a:lnTo>
                      <a:pt x="13" y="168"/>
                    </a:lnTo>
                    <a:lnTo>
                      <a:pt x="0" y="186"/>
                    </a:lnTo>
                    <a:lnTo>
                      <a:pt x="25" y="213"/>
                    </a:lnTo>
                    <a:lnTo>
                      <a:pt x="27" y="222"/>
                    </a:lnTo>
                    <a:lnTo>
                      <a:pt x="22" y="240"/>
                    </a:lnTo>
                    <a:lnTo>
                      <a:pt x="22" y="254"/>
                    </a:lnTo>
                    <a:lnTo>
                      <a:pt x="36" y="270"/>
                    </a:lnTo>
                    <a:lnTo>
                      <a:pt x="34" y="279"/>
                    </a:lnTo>
                    <a:lnTo>
                      <a:pt x="31" y="311"/>
                    </a:lnTo>
                    <a:lnTo>
                      <a:pt x="43" y="334"/>
                    </a:lnTo>
                    <a:lnTo>
                      <a:pt x="50" y="345"/>
                    </a:lnTo>
                    <a:lnTo>
                      <a:pt x="45" y="352"/>
                    </a:lnTo>
                    <a:lnTo>
                      <a:pt x="45" y="366"/>
                    </a:lnTo>
                    <a:lnTo>
                      <a:pt x="38" y="372"/>
                    </a:lnTo>
                    <a:lnTo>
                      <a:pt x="38" y="379"/>
                    </a:lnTo>
                    <a:lnTo>
                      <a:pt x="54" y="381"/>
                    </a:lnTo>
                    <a:lnTo>
                      <a:pt x="68" y="386"/>
                    </a:lnTo>
                    <a:lnTo>
                      <a:pt x="72" y="395"/>
                    </a:lnTo>
                    <a:lnTo>
                      <a:pt x="72" y="409"/>
                    </a:lnTo>
                    <a:lnTo>
                      <a:pt x="88" y="425"/>
                    </a:lnTo>
                    <a:lnTo>
                      <a:pt x="102" y="431"/>
                    </a:lnTo>
                    <a:lnTo>
                      <a:pt x="107" y="447"/>
                    </a:lnTo>
                    <a:lnTo>
                      <a:pt x="125" y="472"/>
                    </a:lnTo>
                    <a:lnTo>
                      <a:pt x="143" y="456"/>
                    </a:lnTo>
                    <a:lnTo>
                      <a:pt x="157" y="452"/>
                    </a:lnTo>
                    <a:lnTo>
                      <a:pt x="166" y="454"/>
                    </a:lnTo>
                    <a:lnTo>
                      <a:pt x="195" y="486"/>
                    </a:lnTo>
                    <a:lnTo>
                      <a:pt x="202" y="488"/>
                    </a:lnTo>
                    <a:lnTo>
                      <a:pt x="239" y="504"/>
                    </a:lnTo>
                    <a:lnTo>
                      <a:pt x="246" y="506"/>
                    </a:lnTo>
                    <a:lnTo>
                      <a:pt x="262" y="502"/>
                    </a:lnTo>
                    <a:lnTo>
                      <a:pt x="280" y="500"/>
                    </a:lnTo>
                    <a:lnTo>
                      <a:pt x="293" y="506"/>
                    </a:lnTo>
                    <a:lnTo>
                      <a:pt x="314" y="522"/>
                    </a:lnTo>
                    <a:lnTo>
                      <a:pt x="321" y="531"/>
                    </a:lnTo>
                    <a:lnTo>
                      <a:pt x="330" y="525"/>
                    </a:lnTo>
                    <a:lnTo>
                      <a:pt x="339" y="522"/>
                    </a:lnTo>
                    <a:lnTo>
                      <a:pt x="355" y="536"/>
                    </a:lnTo>
                    <a:lnTo>
                      <a:pt x="371" y="550"/>
                    </a:lnTo>
                    <a:lnTo>
                      <a:pt x="385" y="559"/>
                    </a:lnTo>
                    <a:lnTo>
                      <a:pt x="400" y="566"/>
                    </a:lnTo>
                    <a:lnTo>
                      <a:pt x="407" y="563"/>
                    </a:lnTo>
                    <a:lnTo>
                      <a:pt x="416" y="554"/>
                    </a:lnTo>
                    <a:lnTo>
                      <a:pt x="428" y="550"/>
                    </a:lnTo>
                    <a:lnTo>
                      <a:pt x="448" y="556"/>
                    </a:lnTo>
                    <a:lnTo>
                      <a:pt x="544" y="582"/>
                    </a:lnTo>
                    <a:lnTo>
                      <a:pt x="558" y="568"/>
                    </a:lnTo>
                    <a:lnTo>
                      <a:pt x="549" y="550"/>
                    </a:lnTo>
                    <a:lnTo>
                      <a:pt x="537" y="518"/>
                    </a:lnTo>
                    <a:lnTo>
                      <a:pt x="603" y="456"/>
                    </a:lnTo>
                    <a:lnTo>
                      <a:pt x="617" y="443"/>
                    </a:lnTo>
                    <a:lnTo>
                      <a:pt x="622" y="418"/>
                    </a:lnTo>
                    <a:lnTo>
                      <a:pt x="610" y="388"/>
                    </a:lnTo>
                    <a:lnTo>
                      <a:pt x="599" y="363"/>
                    </a:lnTo>
                    <a:lnTo>
                      <a:pt x="580" y="334"/>
                    </a:lnTo>
                    <a:lnTo>
                      <a:pt x="569" y="322"/>
                    </a:lnTo>
                    <a:lnTo>
                      <a:pt x="567" y="304"/>
                    </a:lnTo>
                    <a:lnTo>
                      <a:pt x="569" y="284"/>
                    </a:lnTo>
                    <a:lnTo>
                      <a:pt x="574" y="265"/>
                    </a:lnTo>
                    <a:lnTo>
                      <a:pt x="567" y="254"/>
                    </a:lnTo>
                    <a:lnTo>
                      <a:pt x="558" y="245"/>
                    </a:lnTo>
                    <a:lnTo>
                      <a:pt x="567" y="234"/>
                    </a:lnTo>
                    <a:lnTo>
                      <a:pt x="583" y="209"/>
                    </a:lnTo>
                    <a:lnTo>
                      <a:pt x="590" y="204"/>
                    </a:lnTo>
                    <a:lnTo>
                      <a:pt x="585" y="163"/>
                    </a:lnTo>
                    <a:lnTo>
                      <a:pt x="578" y="143"/>
                    </a:lnTo>
                    <a:lnTo>
                      <a:pt x="571" y="122"/>
                    </a:lnTo>
                    <a:lnTo>
                      <a:pt x="571" y="102"/>
                    </a:lnTo>
                    <a:lnTo>
                      <a:pt x="560" y="84"/>
                    </a:lnTo>
                    <a:lnTo>
                      <a:pt x="544" y="65"/>
                    </a:lnTo>
                    <a:lnTo>
                      <a:pt x="526" y="63"/>
                    </a:lnTo>
                    <a:lnTo>
                      <a:pt x="471" y="63"/>
                    </a:lnTo>
                    <a:lnTo>
                      <a:pt x="442" y="61"/>
                    </a:lnTo>
                    <a:lnTo>
                      <a:pt x="389" y="56"/>
                    </a:lnTo>
                    <a:lnTo>
                      <a:pt x="366" y="45"/>
                    </a:lnTo>
                    <a:lnTo>
                      <a:pt x="344" y="43"/>
                    </a:lnTo>
                    <a:lnTo>
                      <a:pt x="332" y="47"/>
                    </a:lnTo>
                    <a:lnTo>
                      <a:pt x="318" y="59"/>
                    </a:lnTo>
                    <a:lnTo>
                      <a:pt x="305" y="54"/>
                    </a:lnTo>
                    <a:lnTo>
                      <a:pt x="291" y="40"/>
                    </a:lnTo>
                    <a:lnTo>
                      <a:pt x="277" y="40"/>
                    </a:lnTo>
                    <a:lnTo>
                      <a:pt x="271" y="36"/>
                    </a:lnTo>
                    <a:lnTo>
                      <a:pt x="266" y="18"/>
                    </a:lnTo>
                    <a:lnTo>
                      <a:pt x="246" y="2"/>
                    </a:lnTo>
                    <a:lnTo>
                      <a:pt x="232" y="0"/>
                    </a:lnTo>
                    <a:lnTo>
                      <a:pt x="207" y="6"/>
                    </a:lnTo>
                    <a:lnTo>
                      <a:pt x="186" y="13"/>
                    </a:lnTo>
                    <a:lnTo>
                      <a:pt x="168" y="22"/>
                    </a:lnTo>
                    <a:lnTo>
                      <a:pt x="141" y="38"/>
                    </a:lnTo>
                    <a:lnTo>
                      <a:pt x="111" y="47"/>
                    </a:lnTo>
                    <a:lnTo>
                      <a:pt x="86" y="59"/>
                    </a:lnTo>
                    <a:lnTo>
                      <a:pt x="59" y="70"/>
                    </a:lnTo>
                    <a:lnTo>
                      <a:pt x="45" y="88"/>
                    </a:lnTo>
                    <a:lnTo>
                      <a:pt x="27" y="102"/>
                    </a:lnTo>
                    <a:lnTo>
                      <a:pt x="15" y="109"/>
                    </a:lnTo>
                  </a:path>
                </a:pathLst>
              </a:custGeom>
              <a:grpFill/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Teardrop 18">
                <a:extLst>
                  <a:ext uri="{FF2B5EF4-FFF2-40B4-BE49-F238E27FC236}">
                    <a16:creationId xmlns:a16="http://schemas.microsoft.com/office/drawing/2014/main" id="{8C33F30D-936E-7962-5949-2C65AF5E012E}"/>
                  </a:ext>
                </a:extLst>
              </p:cNvPr>
              <p:cNvSpPr/>
              <p:nvPr/>
            </p:nvSpPr>
            <p:spPr>
              <a:xfrm rot="8117811">
                <a:off x="1569492" y="2071468"/>
                <a:ext cx="180000" cy="180000"/>
              </a:xfrm>
              <a:prstGeom prst="teardrop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Otoczenie makroekonomiczne">
              <a:extLst>
                <a:ext uri="{FF2B5EF4-FFF2-40B4-BE49-F238E27FC236}">
                  <a16:creationId xmlns:a16="http://schemas.microsoft.com/office/drawing/2014/main" id="{D757A485-CB89-D6CC-7483-E27D2D29D892}"/>
                </a:ext>
              </a:extLst>
            </p:cNvPr>
            <p:cNvSpPr txBox="1">
              <a:spLocks/>
            </p:cNvSpPr>
            <p:nvPr/>
          </p:nvSpPr>
          <p:spPr>
            <a:xfrm>
              <a:off x="4741150" y="4911385"/>
              <a:ext cx="2729626" cy="627445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722" tIns="64722" rIns="64722" bIns="64722" anchor="t">
              <a:normAutofit/>
            </a:bodyPr>
            <a:lstStyle>
              <a:lvl1pPr marL="0" marR="0" indent="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3467860" hangingPunct="1">
                <a:defRPr sz="6000" b="0" spc="-119">
                  <a:solidFill>
                    <a:srgbClr val="FFFFFF"/>
                  </a:solidFill>
                  <a:latin typeface="FerrovialNew-Light"/>
                  <a:ea typeface="FerrovialNew-Light"/>
                  <a:cs typeface="FerrovialNew-Light"/>
                  <a:sym typeface="Ferrovial New Light"/>
                </a:defRPr>
              </a:pPr>
              <a:r>
                <a:rPr lang="pl-PL" sz="3000" spc="-119" dirty="0">
                  <a:solidFill>
                    <a:srgbClr val="FFFFFF"/>
                  </a:solidFill>
                  <a:latin typeface="Ferrovial New Bold" panose="02000806040000020003" pitchFamily="2" charset="-18"/>
                  <a:ea typeface="FerrovialNew-Light"/>
                  <a:cs typeface="FerrovialNew-Light"/>
                  <a:sym typeface="Ferrovial New Light"/>
                </a:rPr>
                <a:t>DRACHOWO</a:t>
              </a:r>
            </a:p>
          </p:txBody>
        </p:sp>
      </p:grpSp>
      <p:sp>
        <p:nvSpPr>
          <p:cNvPr id="12" name="object 64">
            <a:extLst>
              <a:ext uri="{FF2B5EF4-FFF2-40B4-BE49-F238E27FC236}">
                <a16:creationId xmlns:a16="http://schemas.microsoft.com/office/drawing/2014/main" id="{681F96B6-8AAA-5ECB-9FEC-5745F620A513}"/>
              </a:ext>
            </a:extLst>
          </p:cNvPr>
          <p:cNvSpPr txBox="1"/>
          <p:nvPr/>
        </p:nvSpPr>
        <p:spPr>
          <a:xfrm>
            <a:off x="3258184" y="9487774"/>
            <a:ext cx="10605004" cy="36311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229000"/>
              </a:lnSpc>
              <a:spcBef>
                <a:spcPts val="100"/>
              </a:spcBef>
            </a:pPr>
            <a:r>
              <a:rPr lang="pl-PL" sz="36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Zapewnione finansowanie w kwocie 45,3 mln PLN</a:t>
            </a:r>
            <a:endParaRPr lang="pl-PL" sz="36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  <a:p>
            <a:pPr marL="12700" algn="just">
              <a:lnSpc>
                <a:spcPct val="229000"/>
              </a:lnSpc>
              <a:spcBef>
                <a:spcPts val="100"/>
              </a:spcBef>
            </a:pPr>
            <a:r>
              <a:rPr lang="pl-PL" sz="36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Umowa PPA</a:t>
            </a:r>
          </a:p>
          <a:p>
            <a:pPr marL="12700" algn="just">
              <a:lnSpc>
                <a:spcPct val="229000"/>
              </a:lnSpc>
              <a:spcBef>
                <a:spcPts val="100"/>
              </a:spcBef>
            </a:pPr>
            <a:r>
              <a:rPr lang="pl-PL" sz="36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Moc zainstalowana do 7 MW</a:t>
            </a:r>
            <a:endParaRPr lang="pl-PL" sz="36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</p:txBody>
      </p:sp>
      <p:pic>
        <p:nvPicPr>
          <p:cNvPr id="13" name="Picture 26" descr="Icon&#10;&#10;Description automatically generated">
            <a:extLst>
              <a:ext uri="{FF2B5EF4-FFF2-40B4-BE49-F238E27FC236}">
                <a16:creationId xmlns:a16="http://schemas.microsoft.com/office/drawing/2014/main" id="{AB7FB4B2-9DAA-8566-9EB2-F32A689B6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09" y="9801607"/>
            <a:ext cx="903580" cy="903580"/>
          </a:xfrm>
          <a:prstGeom prst="rect">
            <a:avLst/>
          </a:prstGeom>
        </p:spPr>
      </p:pic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F8804DC1-BE30-CD36-A7BF-4DC430C30060}"/>
              </a:ext>
            </a:extLst>
          </p:cNvPr>
          <p:cNvSpPr/>
          <p:nvPr/>
        </p:nvSpPr>
        <p:spPr>
          <a:xfrm>
            <a:off x="1594457" y="10968148"/>
            <a:ext cx="1080000" cy="1080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428C8497-4738-97A3-3019-26AB6F3ED747}"/>
              </a:ext>
            </a:extLst>
          </p:cNvPr>
          <p:cNvSpPr/>
          <p:nvPr/>
        </p:nvSpPr>
        <p:spPr>
          <a:xfrm>
            <a:off x="1594457" y="12264497"/>
            <a:ext cx="1080000" cy="1080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Picture 129" descr="Icon&#10;&#10;Description automatically generated">
            <a:extLst>
              <a:ext uri="{FF2B5EF4-FFF2-40B4-BE49-F238E27FC236}">
                <a16:creationId xmlns:a16="http://schemas.microsoft.com/office/drawing/2014/main" id="{63FF6FDE-B572-F7DE-CD3D-62FC31CB8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33" y="12419777"/>
            <a:ext cx="879687" cy="879687"/>
          </a:xfrm>
          <a:prstGeom prst="rect">
            <a:avLst/>
          </a:prstGeom>
        </p:spPr>
      </p:pic>
      <p:pic>
        <p:nvPicPr>
          <p:cNvPr id="14" name="Picture 30" descr="Icon&#10;&#10;Description automatically generated">
            <a:extLst>
              <a:ext uri="{FF2B5EF4-FFF2-40B4-BE49-F238E27FC236}">
                <a16:creationId xmlns:a16="http://schemas.microsoft.com/office/drawing/2014/main" id="{65F3B4ED-BE75-1488-059A-79FB3E9D8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33" y="11076691"/>
            <a:ext cx="870354" cy="870354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183FB59-4701-AE61-6168-43C494FB5AAA}"/>
              </a:ext>
            </a:extLst>
          </p:cNvPr>
          <p:cNvSpPr txBox="1"/>
          <p:nvPr/>
        </p:nvSpPr>
        <p:spPr>
          <a:xfrm>
            <a:off x="15541570" y="13118961"/>
            <a:ext cx="1042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pl-PL" sz="2000" kern="1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Dane: Analiza Budimex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5CA40E7-BBCD-A3A8-90D7-C132802A4A6D}"/>
              </a:ext>
            </a:extLst>
          </p:cNvPr>
          <p:cNvSpPr txBox="1"/>
          <p:nvPr/>
        </p:nvSpPr>
        <p:spPr>
          <a:xfrm>
            <a:off x="9168431" y="2953660"/>
            <a:ext cx="6047138" cy="339464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20000"/>
              </a:lnSpc>
              <a:spcBef>
                <a:spcPts val="8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Lokalizacja w Drachowie</a:t>
            </a:r>
            <a:r>
              <a:rPr lang="pl-PL" sz="3200" b="1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 w woj. Wielkopolskim</a:t>
            </a:r>
          </a:p>
          <a:p>
            <a:pPr marL="469900" marR="5080" indent="-457200" algn="l">
              <a:lnSpc>
                <a:spcPct val="120000"/>
              </a:lnSpc>
              <a:spcBef>
                <a:spcPts val="80"/>
              </a:spcBef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Zapewnia średnią siłę wiatru na poziomie &gt;7m/s.</a:t>
            </a:r>
          </a:p>
          <a:p>
            <a:pPr marL="469900" marR="5080" indent="-457200" algn="l">
              <a:lnSpc>
                <a:spcPct val="120000"/>
              </a:lnSpc>
              <a:spcBef>
                <a:spcPts val="80"/>
              </a:spcBef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Planowane uruchomienie  1H 2023 r.</a:t>
            </a:r>
          </a:p>
          <a:p>
            <a:pPr marL="469900" marR="5080" indent="-457200" algn="l">
              <a:lnSpc>
                <a:spcPct val="120000"/>
              </a:lnSpc>
              <a:spcBef>
                <a:spcPts val="80"/>
              </a:spcBef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Produktywność 20-25 GWh/pa</a:t>
            </a:r>
          </a:p>
        </p:txBody>
      </p:sp>
    </p:spTree>
    <p:extLst>
      <p:ext uri="{BB962C8B-B14F-4D97-AF65-F5344CB8AC3E}">
        <p14:creationId xmlns:p14="http://schemas.microsoft.com/office/powerpoint/2010/main" val="115858133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0" y="1"/>
            <a:ext cx="2460441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50">
            <a:extLst>
              <a:ext uri="{FF2B5EF4-FFF2-40B4-BE49-F238E27FC236}">
                <a16:creationId xmlns:a16="http://schemas.microsoft.com/office/drawing/2014/main" id="{5867C8E4-22F3-9EC9-8C51-1AFBE562E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19" r="22961"/>
          <a:stretch/>
        </p:blipFill>
        <p:spPr>
          <a:xfrm>
            <a:off x="15769930" y="1705953"/>
            <a:ext cx="7804175" cy="11098241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ED95E419-9464-E3D0-1DFF-A49F902EF2C7}"/>
              </a:ext>
            </a:extLst>
          </p:cNvPr>
          <p:cNvSpPr/>
          <p:nvPr/>
        </p:nvSpPr>
        <p:spPr>
          <a:xfrm>
            <a:off x="1597710" y="9671799"/>
            <a:ext cx="1080000" cy="1080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4675503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Pierwsza farma fotowoltaiczna w grupie Budimex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51E74A13-E06A-76F6-C4B9-8865A44FE88C}"/>
              </a:ext>
            </a:extLst>
          </p:cNvPr>
          <p:cNvGrpSpPr>
            <a:grpSpLocks noChangeAspect="1"/>
          </p:cNvGrpSpPr>
          <p:nvPr/>
        </p:nvGrpSpPr>
        <p:grpSpPr>
          <a:xfrm>
            <a:off x="1018587" y="2222441"/>
            <a:ext cx="7943595" cy="6867900"/>
            <a:chOff x="1038256" y="1970442"/>
            <a:chExt cx="8706077" cy="7527129"/>
          </a:xfr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F29265E5-E850-E9DF-595F-D0776E4F72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38256" y="1970442"/>
              <a:ext cx="8706077" cy="7527129"/>
              <a:chOff x="316854" y="882372"/>
              <a:chExt cx="3456000" cy="2988000"/>
            </a:xfrm>
            <a:grpFill/>
          </p:grpSpPr>
          <p:sp>
            <p:nvSpPr>
              <p:cNvPr id="6" name="Freeform 32">
                <a:extLst>
                  <a:ext uri="{FF2B5EF4-FFF2-40B4-BE49-F238E27FC236}">
                    <a16:creationId xmlns:a16="http://schemas.microsoft.com/office/drawing/2014/main" id="{56746DF1-CD8D-92B7-04D3-378FB6A46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54" y="882372"/>
                <a:ext cx="3456000" cy="2988000"/>
              </a:xfrm>
              <a:custGeom>
                <a:avLst/>
                <a:gdLst>
                  <a:gd name="T0" fmla="*/ 13 w 623"/>
                  <a:gd name="T1" fmla="*/ 145 h 583"/>
                  <a:gd name="T2" fmla="*/ 0 w 623"/>
                  <a:gd name="T3" fmla="*/ 186 h 583"/>
                  <a:gd name="T4" fmla="*/ 27 w 623"/>
                  <a:gd name="T5" fmla="*/ 222 h 583"/>
                  <a:gd name="T6" fmla="*/ 22 w 623"/>
                  <a:gd name="T7" fmla="*/ 254 h 583"/>
                  <a:gd name="T8" fmla="*/ 34 w 623"/>
                  <a:gd name="T9" fmla="*/ 279 h 583"/>
                  <a:gd name="T10" fmla="*/ 43 w 623"/>
                  <a:gd name="T11" fmla="*/ 334 h 583"/>
                  <a:gd name="T12" fmla="*/ 45 w 623"/>
                  <a:gd name="T13" fmla="*/ 352 h 583"/>
                  <a:gd name="T14" fmla="*/ 38 w 623"/>
                  <a:gd name="T15" fmla="*/ 372 h 583"/>
                  <a:gd name="T16" fmla="*/ 54 w 623"/>
                  <a:gd name="T17" fmla="*/ 381 h 583"/>
                  <a:gd name="T18" fmla="*/ 72 w 623"/>
                  <a:gd name="T19" fmla="*/ 395 h 583"/>
                  <a:gd name="T20" fmla="*/ 88 w 623"/>
                  <a:gd name="T21" fmla="*/ 425 h 583"/>
                  <a:gd name="T22" fmla="*/ 107 w 623"/>
                  <a:gd name="T23" fmla="*/ 447 h 583"/>
                  <a:gd name="T24" fmla="*/ 143 w 623"/>
                  <a:gd name="T25" fmla="*/ 456 h 583"/>
                  <a:gd name="T26" fmla="*/ 166 w 623"/>
                  <a:gd name="T27" fmla="*/ 454 h 583"/>
                  <a:gd name="T28" fmla="*/ 202 w 623"/>
                  <a:gd name="T29" fmla="*/ 488 h 583"/>
                  <a:gd name="T30" fmla="*/ 246 w 623"/>
                  <a:gd name="T31" fmla="*/ 506 h 583"/>
                  <a:gd name="T32" fmla="*/ 280 w 623"/>
                  <a:gd name="T33" fmla="*/ 500 h 583"/>
                  <a:gd name="T34" fmla="*/ 314 w 623"/>
                  <a:gd name="T35" fmla="*/ 522 h 583"/>
                  <a:gd name="T36" fmla="*/ 330 w 623"/>
                  <a:gd name="T37" fmla="*/ 525 h 583"/>
                  <a:gd name="T38" fmla="*/ 355 w 623"/>
                  <a:gd name="T39" fmla="*/ 536 h 583"/>
                  <a:gd name="T40" fmla="*/ 385 w 623"/>
                  <a:gd name="T41" fmla="*/ 559 h 583"/>
                  <a:gd name="T42" fmla="*/ 407 w 623"/>
                  <a:gd name="T43" fmla="*/ 563 h 583"/>
                  <a:gd name="T44" fmla="*/ 428 w 623"/>
                  <a:gd name="T45" fmla="*/ 550 h 583"/>
                  <a:gd name="T46" fmla="*/ 544 w 623"/>
                  <a:gd name="T47" fmla="*/ 582 h 583"/>
                  <a:gd name="T48" fmla="*/ 549 w 623"/>
                  <a:gd name="T49" fmla="*/ 550 h 583"/>
                  <a:gd name="T50" fmla="*/ 603 w 623"/>
                  <a:gd name="T51" fmla="*/ 456 h 583"/>
                  <a:gd name="T52" fmla="*/ 622 w 623"/>
                  <a:gd name="T53" fmla="*/ 418 h 583"/>
                  <a:gd name="T54" fmla="*/ 599 w 623"/>
                  <a:gd name="T55" fmla="*/ 363 h 583"/>
                  <a:gd name="T56" fmla="*/ 569 w 623"/>
                  <a:gd name="T57" fmla="*/ 322 h 583"/>
                  <a:gd name="T58" fmla="*/ 569 w 623"/>
                  <a:gd name="T59" fmla="*/ 284 h 583"/>
                  <a:gd name="T60" fmla="*/ 567 w 623"/>
                  <a:gd name="T61" fmla="*/ 254 h 583"/>
                  <a:gd name="T62" fmla="*/ 567 w 623"/>
                  <a:gd name="T63" fmla="*/ 234 h 583"/>
                  <a:gd name="T64" fmla="*/ 590 w 623"/>
                  <a:gd name="T65" fmla="*/ 204 h 583"/>
                  <a:gd name="T66" fmla="*/ 578 w 623"/>
                  <a:gd name="T67" fmla="*/ 143 h 583"/>
                  <a:gd name="T68" fmla="*/ 571 w 623"/>
                  <a:gd name="T69" fmla="*/ 102 h 583"/>
                  <a:gd name="T70" fmla="*/ 544 w 623"/>
                  <a:gd name="T71" fmla="*/ 65 h 583"/>
                  <a:gd name="T72" fmla="*/ 471 w 623"/>
                  <a:gd name="T73" fmla="*/ 63 h 583"/>
                  <a:gd name="T74" fmla="*/ 389 w 623"/>
                  <a:gd name="T75" fmla="*/ 56 h 583"/>
                  <a:gd name="T76" fmla="*/ 344 w 623"/>
                  <a:gd name="T77" fmla="*/ 43 h 583"/>
                  <a:gd name="T78" fmla="*/ 318 w 623"/>
                  <a:gd name="T79" fmla="*/ 59 h 583"/>
                  <a:gd name="T80" fmla="*/ 291 w 623"/>
                  <a:gd name="T81" fmla="*/ 40 h 583"/>
                  <a:gd name="T82" fmla="*/ 271 w 623"/>
                  <a:gd name="T83" fmla="*/ 36 h 583"/>
                  <a:gd name="T84" fmla="*/ 246 w 623"/>
                  <a:gd name="T85" fmla="*/ 2 h 583"/>
                  <a:gd name="T86" fmla="*/ 207 w 623"/>
                  <a:gd name="T87" fmla="*/ 6 h 583"/>
                  <a:gd name="T88" fmla="*/ 168 w 623"/>
                  <a:gd name="T89" fmla="*/ 22 h 583"/>
                  <a:gd name="T90" fmla="*/ 111 w 623"/>
                  <a:gd name="T91" fmla="*/ 47 h 583"/>
                  <a:gd name="T92" fmla="*/ 59 w 623"/>
                  <a:gd name="T93" fmla="*/ 70 h 583"/>
                  <a:gd name="T94" fmla="*/ 27 w 623"/>
                  <a:gd name="T95" fmla="*/ 102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3" h="583">
                    <a:moveTo>
                      <a:pt x="15" y="109"/>
                    </a:moveTo>
                    <a:lnTo>
                      <a:pt x="13" y="145"/>
                    </a:lnTo>
                    <a:lnTo>
                      <a:pt x="13" y="168"/>
                    </a:lnTo>
                    <a:lnTo>
                      <a:pt x="0" y="186"/>
                    </a:lnTo>
                    <a:lnTo>
                      <a:pt x="25" y="213"/>
                    </a:lnTo>
                    <a:lnTo>
                      <a:pt x="27" y="222"/>
                    </a:lnTo>
                    <a:lnTo>
                      <a:pt x="22" y="240"/>
                    </a:lnTo>
                    <a:lnTo>
                      <a:pt x="22" y="254"/>
                    </a:lnTo>
                    <a:lnTo>
                      <a:pt x="36" y="270"/>
                    </a:lnTo>
                    <a:lnTo>
                      <a:pt x="34" y="279"/>
                    </a:lnTo>
                    <a:lnTo>
                      <a:pt x="31" y="311"/>
                    </a:lnTo>
                    <a:lnTo>
                      <a:pt x="43" y="334"/>
                    </a:lnTo>
                    <a:lnTo>
                      <a:pt x="50" y="345"/>
                    </a:lnTo>
                    <a:lnTo>
                      <a:pt x="45" y="352"/>
                    </a:lnTo>
                    <a:lnTo>
                      <a:pt x="45" y="366"/>
                    </a:lnTo>
                    <a:lnTo>
                      <a:pt x="38" y="372"/>
                    </a:lnTo>
                    <a:lnTo>
                      <a:pt x="38" y="379"/>
                    </a:lnTo>
                    <a:lnTo>
                      <a:pt x="54" y="381"/>
                    </a:lnTo>
                    <a:lnTo>
                      <a:pt x="68" y="386"/>
                    </a:lnTo>
                    <a:lnTo>
                      <a:pt x="72" y="395"/>
                    </a:lnTo>
                    <a:lnTo>
                      <a:pt x="72" y="409"/>
                    </a:lnTo>
                    <a:lnTo>
                      <a:pt x="88" y="425"/>
                    </a:lnTo>
                    <a:lnTo>
                      <a:pt x="102" y="431"/>
                    </a:lnTo>
                    <a:lnTo>
                      <a:pt x="107" y="447"/>
                    </a:lnTo>
                    <a:lnTo>
                      <a:pt x="125" y="472"/>
                    </a:lnTo>
                    <a:lnTo>
                      <a:pt x="143" y="456"/>
                    </a:lnTo>
                    <a:lnTo>
                      <a:pt x="157" y="452"/>
                    </a:lnTo>
                    <a:lnTo>
                      <a:pt x="166" y="454"/>
                    </a:lnTo>
                    <a:lnTo>
                      <a:pt x="195" y="486"/>
                    </a:lnTo>
                    <a:lnTo>
                      <a:pt x="202" y="488"/>
                    </a:lnTo>
                    <a:lnTo>
                      <a:pt x="239" y="504"/>
                    </a:lnTo>
                    <a:lnTo>
                      <a:pt x="246" y="506"/>
                    </a:lnTo>
                    <a:lnTo>
                      <a:pt x="262" y="502"/>
                    </a:lnTo>
                    <a:lnTo>
                      <a:pt x="280" y="500"/>
                    </a:lnTo>
                    <a:lnTo>
                      <a:pt x="293" y="506"/>
                    </a:lnTo>
                    <a:lnTo>
                      <a:pt x="314" y="522"/>
                    </a:lnTo>
                    <a:lnTo>
                      <a:pt x="321" y="531"/>
                    </a:lnTo>
                    <a:lnTo>
                      <a:pt x="330" y="525"/>
                    </a:lnTo>
                    <a:lnTo>
                      <a:pt x="339" y="522"/>
                    </a:lnTo>
                    <a:lnTo>
                      <a:pt x="355" y="536"/>
                    </a:lnTo>
                    <a:lnTo>
                      <a:pt x="371" y="550"/>
                    </a:lnTo>
                    <a:lnTo>
                      <a:pt x="385" y="559"/>
                    </a:lnTo>
                    <a:lnTo>
                      <a:pt x="400" y="566"/>
                    </a:lnTo>
                    <a:lnTo>
                      <a:pt x="407" y="563"/>
                    </a:lnTo>
                    <a:lnTo>
                      <a:pt x="416" y="554"/>
                    </a:lnTo>
                    <a:lnTo>
                      <a:pt x="428" y="550"/>
                    </a:lnTo>
                    <a:lnTo>
                      <a:pt x="448" y="556"/>
                    </a:lnTo>
                    <a:lnTo>
                      <a:pt x="544" y="582"/>
                    </a:lnTo>
                    <a:lnTo>
                      <a:pt x="558" y="568"/>
                    </a:lnTo>
                    <a:lnTo>
                      <a:pt x="549" y="550"/>
                    </a:lnTo>
                    <a:lnTo>
                      <a:pt x="537" y="518"/>
                    </a:lnTo>
                    <a:lnTo>
                      <a:pt x="603" y="456"/>
                    </a:lnTo>
                    <a:lnTo>
                      <a:pt x="617" y="443"/>
                    </a:lnTo>
                    <a:lnTo>
                      <a:pt x="622" y="418"/>
                    </a:lnTo>
                    <a:lnTo>
                      <a:pt x="610" y="388"/>
                    </a:lnTo>
                    <a:lnTo>
                      <a:pt x="599" y="363"/>
                    </a:lnTo>
                    <a:lnTo>
                      <a:pt x="580" y="334"/>
                    </a:lnTo>
                    <a:lnTo>
                      <a:pt x="569" y="322"/>
                    </a:lnTo>
                    <a:lnTo>
                      <a:pt x="567" y="304"/>
                    </a:lnTo>
                    <a:lnTo>
                      <a:pt x="569" y="284"/>
                    </a:lnTo>
                    <a:lnTo>
                      <a:pt x="574" y="265"/>
                    </a:lnTo>
                    <a:lnTo>
                      <a:pt x="567" y="254"/>
                    </a:lnTo>
                    <a:lnTo>
                      <a:pt x="558" y="245"/>
                    </a:lnTo>
                    <a:lnTo>
                      <a:pt x="567" y="234"/>
                    </a:lnTo>
                    <a:lnTo>
                      <a:pt x="583" y="209"/>
                    </a:lnTo>
                    <a:lnTo>
                      <a:pt x="590" y="204"/>
                    </a:lnTo>
                    <a:lnTo>
                      <a:pt x="585" y="163"/>
                    </a:lnTo>
                    <a:lnTo>
                      <a:pt x="578" y="143"/>
                    </a:lnTo>
                    <a:lnTo>
                      <a:pt x="571" y="122"/>
                    </a:lnTo>
                    <a:lnTo>
                      <a:pt x="571" y="102"/>
                    </a:lnTo>
                    <a:lnTo>
                      <a:pt x="560" y="84"/>
                    </a:lnTo>
                    <a:lnTo>
                      <a:pt x="544" y="65"/>
                    </a:lnTo>
                    <a:lnTo>
                      <a:pt x="526" y="63"/>
                    </a:lnTo>
                    <a:lnTo>
                      <a:pt x="471" y="63"/>
                    </a:lnTo>
                    <a:lnTo>
                      <a:pt x="442" y="61"/>
                    </a:lnTo>
                    <a:lnTo>
                      <a:pt x="389" y="56"/>
                    </a:lnTo>
                    <a:lnTo>
                      <a:pt x="366" y="45"/>
                    </a:lnTo>
                    <a:lnTo>
                      <a:pt x="344" y="43"/>
                    </a:lnTo>
                    <a:lnTo>
                      <a:pt x="332" y="47"/>
                    </a:lnTo>
                    <a:lnTo>
                      <a:pt x="318" y="59"/>
                    </a:lnTo>
                    <a:lnTo>
                      <a:pt x="305" y="54"/>
                    </a:lnTo>
                    <a:lnTo>
                      <a:pt x="291" y="40"/>
                    </a:lnTo>
                    <a:lnTo>
                      <a:pt x="277" y="40"/>
                    </a:lnTo>
                    <a:lnTo>
                      <a:pt x="271" y="36"/>
                    </a:lnTo>
                    <a:lnTo>
                      <a:pt x="266" y="18"/>
                    </a:lnTo>
                    <a:lnTo>
                      <a:pt x="246" y="2"/>
                    </a:lnTo>
                    <a:lnTo>
                      <a:pt x="232" y="0"/>
                    </a:lnTo>
                    <a:lnTo>
                      <a:pt x="207" y="6"/>
                    </a:lnTo>
                    <a:lnTo>
                      <a:pt x="186" y="13"/>
                    </a:lnTo>
                    <a:lnTo>
                      <a:pt x="168" y="22"/>
                    </a:lnTo>
                    <a:lnTo>
                      <a:pt x="141" y="38"/>
                    </a:lnTo>
                    <a:lnTo>
                      <a:pt x="111" y="47"/>
                    </a:lnTo>
                    <a:lnTo>
                      <a:pt x="86" y="59"/>
                    </a:lnTo>
                    <a:lnTo>
                      <a:pt x="59" y="70"/>
                    </a:lnTo>
                    <a:lnTo>
                      <a:pt x="45" y="88"/>
                    </a:lnTo>
                    <a:lnTo>
                      <a:pt x="27" y="102"/>
                    </a:lnTo>
                    <a:lnTo>
                      <a:pt x="15" y="109"/>
                    </a:lnTo>
                  </a:path>
                </a:pathLst>
              </a:custGeom>
              <a:grpFill/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Teardrop 18">
                <a:extLst>
                  <a:ext uri="{FF2B5EF4-FFF2-40B4-BE49-F238E27FC236}">
                    <a16:creationId xmlns:a16="http://schemas.microsoft.com/office/drawing/2014/main" id="{8C33F30D-936E-7962-5949-2C65AF5E012E}"/>
                  </a:ext>
                </a:extLst>
              </p:cNvPr>
              <p:cNvSpPr/>
              <p:nvPr/>
            </p:nvSpPr>
            <p:spPr>
              <a:xfrm rot="8117811">
                <a:off x="2365829" y="2286372"/>
                <a:ext cx="180000" cy="180000"/>
              </a:xfrm>
              <a:prstGeom prst="teardrop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Otoczenie makroekonomiczne">
              <a:extLst>
                <a:ext uri="{FF2B5EF4-FFF2-40B4-BE49-F238E27FC236}">
                  <a16:creationId xmlns:a16="http://schemas.microsoft.com/office/drawing/2014/main" id="{D757A485-CB89-D6CC-7483-E27D2D29D892}"/>
                </a:ext>
              </a:extLst>
            </p:cNvPr>
            <p:cNvSpPr txBox="1">
              <a:spLocks/>
            </p:cNvSpPr>
            <p:nvPr/>
          </p:nvSpPr>
          <p:spPr>
            <a:xfrm>
              <a:off x="6726766" y="5469709"/>
              <a:ext cx="2729626" cy="627445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722" tIns="64722" rIns="64722" bIns="64722" anchor="t">
              <a:normAutofit/>
            </a:bodyPr>
            <a:lstStyle>
              <a:lvl1pPr marL="0" marR="0" indent="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l" defTabSz="2438338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3467860" hangingPunct="1">
                <a:defRPr sz="6000" b="0" spc="-119">
                  <a:solidFill>
                    <a:srgbClr val="FFFFFF"/>
                  </a:solidFill>
                  <a:latin typeface="FerrovialNew-Light"/>
                  <a:ea typeface="FerrovialNew-Light"/>
                  <a:cs typeface="FerrovialNew-Light"/>
                  <a:sym typeface="Ferrovial New Light"/>
                </a:defRPr>
              </a:pPr>
              <a:r>
                <a:rPr lang="pl-PL" sz="2800" spc="-119" dirty="0">
                  <a:solidFill>
                    <a:srgbClr val="FFFFFF"/>
                  </a:solidFill>
                  <a:latin typeface="Ferrovial New Bold" panose="02000806040000020003" pitchFamily="2" charset="-18"/>
                  <a:ea typeface="FerrovialNew-Light"/>
                  <a:cs typeface="FerrovialNew-Light"/>
                  <a:sym typeface="Ferrovial New Light"/>
                </a:rPr>
                <a:t>MSZCZONÓW</a:t>
              </a:r>
            </a:p>
          </p:txBody>
        </p:sp>
      </p:grpSp>
      <p:sp>
        <p:nvSpPr>
          <p:cNvPr id="12" name="object 64">
            <a:extLst>
              <a:ext uri="{FF2B5EF4-FFF2-40B4-BE49-F238E27FC236}">
                <a16:creationId xmlns:a16="http://schemas.microsoft.com/office/drawing/2014/main" id="{681F96B6-8AAA-5ECB-9FEC-5745F620A513}"/>
              </a:ext>
            </a:extLst>
          </p:cNvPr>
          <p:cNvSpPr txBox="1"/>
          <p:nvPr/>
        </p:nvSpPr>
        <p:spPr>
          <a:xfrm>
            <a:off x="3396957" y="9490699"/>
            <a:ext cx="10605004" cy="49126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229000"/>
              </a:lnSpc>
              <a:spcBef>
                <a:spcPts val="100"/>
              </a:spcBef>
            </a:pPr>
            <a:r>
              <a:rPr lang="pl-PL" sz="36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Planowanie finansowanie w formule project finance</a:t>
            </a:r>
          </a:p>
          <a:p>
            <a:pPr marL="12700" algn="just">
              <a:lnSpc>
                <a:spcPct val="229000"/>
              </a:lnSpc>
              <a:spcBef>
                <a:spcPts val="100"/>
              </a:spcBef>
            </a:pPr>
            <a:r>
              <a:rPr lang="pl-PL" sz="3600" dirty="0">
                <a:solidFill>
                  <a:schemeClr val="bg1"/>
                </a:solidFill>
                <a:latin typeface="Ferrovial New Regular" panose="02000506040000020003" pitchFamily="2" charset="-18"/>
                <a:cs typeface="Calibri"/>
              </a:rPr>
              <a:t>Planowane pozyskanie umowy PPA</a:t>
            </a:r>
          </a:p>
          <a:p>
            <a:pPr marL="12700" algn="just">
              <a:lnSpc>
                <a:spcPct val="229000"/>
              </a:lnSpc>
              <a:spcBef>
                <a:spcPts val="100"/>
              </a:spcBef>
            </a:pPr>
            <a:r>
              <a:rPr lang="pl-PL" sz="36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Projektowana moc zainstalowana 14 MW</a:t>
            </a:r>
          </a:p>
          <a:p>
            <a:pPr marL="12700" algn="just">
              <a:lnSpc>
                <a:spcPct val="229000"/>
              </a:lnSpc>
              <a:spcBef>
                <a:spcPts val="100"/>
              </a:spcBef>
            </a:pPr>
            <a:endParaRPr lang="pl-PL" sz="36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</p:txBody>
      </p:sp>
      <p:pic>
        <p:nvPicPr>
          <p:cNvPr id="13" name="Picture 26" descr="Icon&#10;&#10;Description automatically generated">
            <a:extLst>
              <a:ext uri="{FF2B5EF4-FFF2-40B4-BE49-F238E27FC236}">
                <a16:creationId xmlns:a16="http://schemas.microsoft.com/office/drawing/2014/main" id="{AB7FB4B2-9DAA-8566-9EB2-F32A689B6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09" y="9801607"/>
            <a:ext cx="903580" cy="903580"/>
          </a:xfrm>
          <a:prstGeom prst="rect">
            <a:avLst/>
          </a:prstGeom>
        </p:spPr>
      </p:pic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F8804DC1-BE30-CD36-A7BF-4DC430C30060}"/>
              </a:ext>
            </a:extLst>
          </p:cNvPr>
          <p:cNvSpPr/>
          <p:nvPr/>
        </p:nvSpPr>
        <p:spPr>
          <a:xfrm>
            <a:off x="1594457" y="10968148"/>
            <a:ext cx="1080000" cy="1080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428C8497-4738-97A3-3019-26AB6F3ED747}"/>
              </a:ext>
            </a:extLst>
          </p:cNvPr>
          <p:cNvSpPr/>
          <p:nvPr/>
        </p:nvSpPr>
        <p:spPr>
          <a:xfrm>
            <a:off x="1594457" y="12264497"/>
            <a:ext cx="1080000" cy="1080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Picture 129" descr="Icon&#10;&#10;Description automatically generated">
            <a:extLst>
              <a:ext uri="{FF2B5EF4-FFF2-40B4-BE49-F238E27FC236}">
                <a16:creationId xmlns:a16="http://schemas.microsoft.com/office/drawing/2014/main" id="{63FF6FDE-B572-F7DE-CD3D-62FC31CB8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33" y="12419777"/>
            <a:ext cx="879687" cy="879687"/>
          </a:xfrm>
          <a:prstGeom prst="rect">
            <a:avLst/>
          </a:prstGeom>
        </p:spPr>
      </p:pic>
      <p:pic>
        <p:nvPicPr>
          <p:cNvPr id="14" name="Picture 30" descr="Icon&#10;&#10;Description automatically generated">
            <a:extLst>
              <a:ext uri="{FF2B5EF4-FFF2-40B4-BE49-F238E27FC236}">
                <a16:creationId xmlns:a16="http://schemas.microsoft.com/office/drawing/2014/main" id="{65F3B4ED-BE75-1488-059A-79FB3E9D8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33" y="11076691"/>
            <a:ext cx="870354" cy="870354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183FB59-4701-AE61-6168-43C494FB5AAA}"/>
              </a:ext>
            </a:extLst>
          </p:cNvPr>
          <p:cNvSpPr txBox="1"/>
          <p:nvPr/>
        </p:nvSpPr>
        <p:spPr>
          <a:xfrm>
            <a:off x="15541570" y="13118961"/>
            <a:ext cx="1042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pl-PL" sz="2000" kern="1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Dane: Analiza Budimex, Zdjęcie poglądowe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5CA40E7-BBCD-A3A8-90D7-C132802A4A6D}"/>
              </a:ext>
            </a:extLst>
          </p:cNvPr>
          <p:cNvSpPr txBox="1"/>
          <p:nvPr/>
        </p:nvSpPr>
        <p:spPr>
          <a:xfrm>
            <a:off x="9168430" y="2953660"/>
            <a:ext cx="6253389" cy="396146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20000"/>
              </a:lnSpc>
              <a:spcBef>
                <a:spcPts val="80"/>
              </a:spcBef>
            </a:pPr>
            <a:r>
              <a:rPr lang="pl-PL" sz="3200" b="1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Lokalizacja w Mszczonowie w woj. Mazowieckim</a:t>
            </a:r>
          </a:p>
          <a:p>
            <a:pPr marL="469900" marR="5080" indent="-457200" algn="l">
              <a:lnSpc>
                <a:spcPct val="120000"/>
              </a:lnSpc>
              <a:spcBef>
                <a:spcPts val="80"/>
              </a:spcBef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Produktywność na poziomie &gt;1000MWh/MWp</a:t>
            </a:r>
          </a:p>
          <a:p>
            <a:pPr marL="469900" marR="5080" indent="-457200" algn="l">
              <a:lnSpc>
                <a:spcPct val="120000"/>
              </a:lnSpc>
              <a:spcBef>
                <a:spcPts val="80"/>
              </a:spcBef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Planowane uruchomienie w 1Q 2024 r.</a:t>
            </a:r>
          </a:p>
          <a:p>
            <a:pPr marL="469900" marR="5080" indent="-457200" algn="l">
              <a:lnSpc>
                <a:spcPct val="120000"/>
              </a:lnSpc>
              <a:spcBef>
                <a:spcPts val="80"/>
              </a:spcBef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cs typeface="Tahoma"/>
              </a:rPr>
              <a:t>Produktywność pod 15 GWh/PA</a:t>
            </a:r>
          </a:p>
          <a:p>
            <a:pPr marL="12700" marR="5080" algn="l">
              <a:lnSpc>
                <a:spcPct val="120000"/>
              </a:lnSpc>
              <a:spcBef>
                <a:spcPts val="80"/>
              </a:spcBef>
            </a:pPr>
            <a:endParaRPr lang="pl-PL" sz="3000" dirty="0">
              <a:solidFill>
                <a:schemeClr val="bg1"/>
              </a:solidFill>
              <a:latin typeface="Ferrovial New Regular" panose="02000506040000020003" pitchFamily="2" charset="-18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7205943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E1C99B13-0D0A-7E6A-97BD-91AF0FBA0775}"/>
              </a:ext>
            </a:extLst>
          </p:cNvPr>
          <p:cNvSpPr/>
          <p:nvPr/>
        </p:nvSpPr>
        <p:spPr>
          <a:xfrm rot="5400000">
            <a:off x="15060952" y="3393546"/>
            <a:ext cx="10288825" cy="7560000"/>
          </a:xfrm>
          <a:prstGeom prst="rect">
            <a:avLst/>
          </a:prstGeom>
          <a:gradFill flip="none" rotWithShape="1">
            <a:gsLst>
              <a:gs pos="0">
                <a:srgbClr val="BFBFBF"/>
              </a:gs>
              <a:gs pos="48000">
                <a:srgbClr val="929292">
                  <a:alpha val="60000"/>
                </a:srgbClr>
              </a:gs>
              <a:gs pos="97000">
                <a:srgbClr val="6A6A6A"/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0C0224E-5EA8-88DD-CBD8-1302E845DA63}"/>
              </a:ext>
            </a:extLst>
          </p:cNvPr>
          <p:cNvSpPr/>
          <p:nvPr/>
        </p:nvSpPr>
        <p:spPr>
          <a:xfrm rot="5400000">
            <a:off x="7016578" y="3433526"/>
            <a:ext cx="10288825" cy="7560000"/>
          </a:xfrm>
          <a:prstGeom prst="rect">
            <a:avLst/>
          </a:prstGeom>
          <a:gradFill flip="none" rotWithShape="1">
            <a:gsLst>
              <a:gs pos="0">
                <a:srgbClr val="BFBFBF"/>
              </a:gs>
              <a:gs pos="48000">
                <a:srgbClr val="929292">
                  <a:alpha val="60000"/>
                </a:srgbClr>
              </a:gs>
              <a:gs pos="97000">
                <a:srgbClr val="6A6A6A"/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7" name="Budimex – kluczowe wskaźniki finansowe w 2022"/>
          <p:cNvSpPr txBox="1">
            <a:spLocks noGrp="1"/>
          </p:cNvSpPr>
          <p:nvPr>
            <p:ph type="title" idx="4294967295"/>
          </p:nvPr>
        </p:nvSpPr>
        <p:spPr>
          <a:xfrm>
            <a:off x="1018587" y="252000"/>
            <a:ext cx="15216018" cy="1718442"/>
          </a:xfrm>
          <a:prstGeom prst="rect">
            <a:avLst/>
          </a:prstGeom>
        </p:spPr>
        <p:txBody>
          <a:bodyPr lIns="64722" tIns="64722" rIns="64722" bIns="64722" anchor="ctr"/>
          <a:lstStyle>
            <a:lvl1pPr defTabSz="3467860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lang="pl-PL" dirty="0"/>
              <a:t>Podsumowanie programów inwestycyjnych</a:t>
            </a:r>
            <a:endParaRPr dirty="0"/>
          </a:p>
        </p:txBody>
      </p:sp>
      <p:sp>
        <p:nvSpPr>
          <p:cNvPr id="2" name="Kształt">
            <a:extLst>
              <a:ext uri="{FF2B5EF4-FFF2-40B4-BE49-F238E27FC236}">
                <a16:creationId xmlns:a16="http://schemas.microsoft.com/office/drawing/2014/main" id="{9ADECDE3-3179-D12D-117F-F4EE443D5A8C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55102BF-A6BA-B299-6D46-D79FCF204056}"/>
              </a:ext>
            </a:extLst>
          </p:cNvPr>
          <p:cNvSpPr/>
          <p:nvPr/>
        </p:nvSpPr>
        <p:spPr>
          <a:xfrm rot="5400000">
            <a:off x="-965779" y="3414474"/>
            <a:ext cx="10288825" cy="7560000"/>
          </a:xfrm>
          <a:prstGeom prst="rect">
            <a:avLst/>
          </a:prstGeom>
          <a:gradFill flip="none" rotWithShape="1">
            <a:gsLst>
              <a:gs pos="0">
                <a:srgbClr val="BFBFBF"/>
              </a:gs>
              <a:gs pos="48000">
                <a:srgbClr val="929292">
                  <a:alpha val="60000"/>
                </a:srgbClr>
              </a:gs>
              <a:gs pos="97000">
                <a:srgbClr val="6A6A6A"/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3" name="Koło"/>
          <p:cNvSpPr/>
          <p:nvPr/>
        </p:nvSpPr>
        <p:spPr>
          <a:xfrm>
            <a:off x="612637" y="2370318"/>
            <a:ext cx="2683246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95" name="Koło"/>
          <p:cNvSpPr/>
          <p:nvPr/>
        </p:nvSpPr>
        <p:spPr>
          <a:xfrm>
            <a:off x="612638" y="5728995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94" name="Koło"/>
          <p:cNvSpPr/>
          <p:nvPr/>
        </p:nvSpPr>
        <p:spPr>
          <a:xfrm>
            <a:off x="612638" y="9087672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4" name="Grafika 3" descr="Rozwidlenie drogi z wypełnieniem pełnym">
            <a:extLst>
              <a:ext uri="{FF2B5EF4-FFF2-40B4-BE49-F238E27FC236}">
                <a16:creationId xmlns:a16="http://schemas.microsoft.com/office/drawing/2014/main" id="{D58CAEE2-43F3-FA2C-9F94-C8BDA5607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25" y="2802116"/>
            <a:ext cx="1766911" cy="1766911"/>
          </a:xfrm>
          <a:prstGeom prst="rect">
            <a:avLst/>
          </a:prstGeom>
        </p:spPr>
      </p:pic>
      <p:pic>
        <p:nvPicPr>
          <p:cNvPr id="5" name="Grafika 4" descr="Droga z wypełnieniem pełnym">
            <a:extLst>
              <a:ext uri="{FF2B5EF4-FFF2-40B4-BE49-F238E27FC236}">
                <a16:creationId xmlns:a16="http://schemas.microsoft.com/office/drawing/2014/main" id="{E793EA63-8F6A-C2D7-3F6B-97F599591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325" y="6211396"/>
            <a:ext cx="1735045" cy="1735045"/>
          </a:xfrm>
          <a:prstGeom prst="rect">
            <a:avLst/>
          </a:prstGeom>
        </p:spPr>
      </p:pic>
      <p:pic>
        <p:nvPicPr>
          <p:cNvPr id="6" name="Grafika 5" descr="Spychacz z wypełnieniem pełnym">
            <a:extLst>
              <a:ext uri="{FF2B5EF4-FFF2-40B4-BE49-F238E27FC236}">
                <a16:creationId xmlns:a16="http://schemas.microsoft.com/office/drawing/2014/main" id="{22CC0465-35D0-64D0-A9F1-1184AEE19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325" y="9467472"/>
            <a:ext cx="1909590" cy="1909590"/>
          </a:xfrm>
          <a:prstGeom prst="rect">
            <a:avLst/>
          </a:prstGeom>
        </p:spPr>
      </p:pic>
      <p:sp>
        <p:nvSpPr>
          <p:cNvPr id="8" name="Koło">
            <a:extLst>
              <a:ext uri="{FF2B5EF4-FFF2-40B4-BE49-F238E27FC236}">
                <a16:creationId xmlns:a16="http://schemas.microsoft.com/office/drawing/2014/main" id="{6438822E-BFFE-5BE5-F0DD-3B1958D8F4F7}"/>
              </a:ext>
            </a:extLst>
          </p:cNvPr>
          <p:cNvSpPr/>
          <p:nvPr/>
        </p:nvSpPr>
        <p:spPr>
          <a:xfrm>
            <a:off x="8630106" y="2371136"/>
            <a:ext cx="2683246" cy="2683245"/>
          </a:xfrm>
          <a:prstGeom prst="ellipse">
            <a:avLst/>
          </a:prstGeom>
          <a:gradFill flip="none" rotWithShape="1">
            <a:gsLst>
              <a:gs pos="0">
                <a:srgbClr val="737373"/>
              </a:gs>
              <a:gs pos="48000">
                <a:schemeClr val="bg2">
                  <a:lumMod val="50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1" name="Koło">
            <a:extLst>
              <a:ext uri="{FF2B5EF4-FFF2-40B4-BE49-F238E27FC236}">
                <a16:creationId xmlns:a16="http://schemas.microsoft.com/office/drawing/2014/main" id="{D73323FE-8E80-CF90-4944-D80A5A16112C}"/>
              </a:ext>
            </a:extLst>
          </p:cNvPr>
          <p:cNvSpPr/>
          <p:nvPr/>
        </p:nvSpPr>
        <p:spPr>
          <a:xfrm>
            <a:off x="8614341" y="5871903"/>
            <a:ext cx="2683246" cy="2683245"/>
          </a:xfrm>
          <a:prstGeom prst="ellipse">
            <a:avLst/>
          </a:prstGeom>
          <a:gradFill flip="none" rotWithShape="1">
            <a:gsLst>
              <a:gs pos="0">
                <a:srgbClr val="737373"/>
              </a:gs>
              <a:gs pos="48000">
                <a:schemeClr val="bg2">
                  <a:lumMod val="50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2" name="Koło">
            <a:extLst>
              <a:ext uri="{FF2B5EF4-FFF2-40B4-BE49-F238E27FC236}">
                <a16:creationId xmlns:a16="http://schemas.microsoft.com/office/drawing/2014/main" id="{D859C417-D4AE-107A-0457-8C52E1A9C21C}"/>
              </a:ext>
            </a:extLst>
          </p:cNvPr>
          <p:cNvSpPr/>
          <p:nvPr/>
        </p:nvSpPr>
        <p:spPr>
          <a:xfrm>
            <a:off x="8614341" y="9080644"/>
            <a:ext cx="2683246" cy="2683245"/>
          </a:xfrm>
          <a:prstGeom prst="ellipse">
            <a:avLst/>
          </a:prstGeom>
          <a:gradFill flip="none" rotWithShape="1">
            <a:gsLst>
              <a:gs pos="0">
                <a:srgbClr val="737373"/>
              </a:gs>
              <a:gs pos="48000">
                <a:schemeClr val="bg2">
                  <a:lumMod val="50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13" name="Grafika 12" descr="Przeszkol z wypełnieniem pełnym">
            <a:extLst>
              <a:ext uri="{FF2B5EF4-FFF2-40B4-BE49-F238E27FC236}">
                <a16:creationId xmlns:a16="http://schemas.microsoft.com/office/drawing/2014/main" id="{9DCD5D2E-47EE-EA89-7025-9BCC0E5DD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01839" y="2952052"/>
            <a:ext cx="1519775" cy="1519775"/>
          </a:xfrm>
          <a:prstGeom prst="rect">
            <a:avLst/>
          </a:prstGeom>
        </p:spPr>
      </p:pic>
      <p:pic>
        <p:nvPicPr>
          <p:cNvPr id="14" name="Grafika 13" descr="Lądowanie z wypełnieniem pełnym">
            <a:extLst>
              <a:ext uri="{FF2B5EF4-FFF2-40B4-BE49-F238E27FC236}">
                <a16:creationId xmlns:a16="http://schemas.microsoft.com/office/drawing/2014/main" id="{35ED539D-536E-6163-0C6F-3E46515E15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34373" y="6331346"/>
            <a:ext cx="1674712" cy="1674712"/>
          </a:xfrm>
          <a:prstGeom prst="rect">
            <a:avLst/>
          </a:prstGeom>
        </p:spPr>
      </p:pic>
      <p:pic>
        <p:nvPicPr>
          <p:cNvPr id="15" name="Grafika 14" descr="Dźwig z wypełnieniem pełnym">
            <a:extLst>
              <a:ext uri="{FF2B5EF4-FFF2-40B4-BE49-F238E27FC236}">
                <a16:creationId xmlns:a16="http://schemas.microsoft.com/office/drawing/2014/main" id="{936D72AF-F4AE-4DE6-AD60-F0386A031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70645" y="9588742"/>
            <a:ext cx="1602168" cy="1602168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E5E8A994-CD2F-0A52-7FD6-1BAD59D66ABB}"/>
              </a:ext>
            </a:extLst>
          </p:cNvPr>
          <p:cNvSpPr/>
          <p:nvPr/>
        </p:nvSpPr>
        <p:spPr>
          <a:xfrm>
            <a:off x="3488170" y="2372876"/>
            <a:ext cx="4470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Rządowy Programy Budowy Dróg Krajowych do 2033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168F571-216C-263C-2FBE-2220D7AA2F32}"/>
              </a:ext>
            </a:extLst>
          </p:cNvPr>
          <p:cNvSpPr/>
          <p:nvPr/>
        </p:nvSpPr>
        <p:spPr>
          <a:xfrm>
            <a:off x="3479797" y="6856893"/>
            <a:ext cx="47045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28 mld zł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F71DDB7-3EC6-919E-3519-463DD945839F}"/>
              </a:ext>
            </a:extLst>
          </p:cNvPr>
          <p:cNvSpPr/>
          <p:nvPr/>
        </p:nvSpPr>
        <p:spPr>
          <a:xfrm>
            <a:off x="3488170" y="9087329"/>
            <a:ext cx="44084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Program Wzmocnienie Krajowej Sieci Drogowej do 2030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919CA9A-F44A-89D0-F420-FD185CC89828}"/>
              </a:ext>
            </a:extLst>
          </p:cNvPr>
          <p:cNvSpPr/>
          <p:nvPr/>
        </p:nvSpPr>
        <p:spPr>
          <a:xfrm>
            <a:off x="3488170" y="3479897"/>
            <a:ext cx="49676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294 mld zł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F37207D-F85E-2571-9210-C4E0286D26D0}"/>
              </a:ext>
            </a:extLst>
          </p:cNvPr>
          <p:cNvSpPr/>
          <p:nvPr/>
        </p:nvSpPr>
        <p:spPr>
          <a:xfrm>
            <a:off x="3483609" y="5679573"/>
            <a:ext cx="4470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Program 100 Obwodnic do 2030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A4FCD37-F847-7245-2291-4FB6E8465B39}"/>
              </a:ext>
            </a:extLst>
          </p:cNvPr>
          <p:cNvSpPr/>
          <p:nvPr/>
        </p:nvSpPr>
        <p:spPr>
          <a:xfrm>
            <a:off x="3488170" y="10692854"/>
            <a:ext cx="255108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58 mld zł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B6352993-39F0-E8F1-0C01-3E54DCC4E689}"/>
              </a:ext>
            </a:extLst>
          </p:cNvPr>
          <p:cNvSpPr/>
          <p:nvPr/>
        </p:nvSpPr>
        <p:spPr>
          <a:xfrm>
            <a:off x="11529688" y="2377081"/>
            <a:ext cx="4470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Krajowy Program Kolejowy do 2030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16A9106C-0D3E-EEAA-6264-9C230BF554EC}"/>
              </a:ext>
            </a:extLst>
          </p:cNvPr>
          <p:cNvSpPr/>
          <p:nvPr/>
        </p:nvSpPr>
        <p:spPr>
          <a:xfrm>
            <a:off x="11521315" y="6861098"/>
            <a:ext cx="47045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≈140 mld zł</a:t>
            </a:r>
          </a:p>
          <a:p>
            <a:pPr algn="l">
              <a:defRPr/>
            </a:pPr>
            <a:endParaRPr lang="pl-PL" sz="5000" b="1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1EE51FA0-C10B-09D1-5A73-8ED12E560C3B}"/>
              </a:ext>
            </a:extLst>
          </p:cNvPr>
          <p:cNvSpPr/>
          <p:nvPr/>
        </p:nvSpPr>
        <p:spPr>
          <a:xfrm>
            <a:off x="11529688" y="9091534"/>
            <a:ext cx="44084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Inwestycje w portach do 2030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66D711E5-E07B-E9A2-7EA4-B079EE47D887}"/>
              </a:ext>
            </a:extLst>
          </p:cNvPr>
          <p:cNvSpPr/>
          <p:nvPr/>
        </p:nvSpPr>
        <p:spPr>
          <a:xfrm>
            <a:off x="11529688" y="3484102"/>
            <a:ext cx="49676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&gt;100 mld zł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7A2B02E7-0311-E8B9-1321-3E4BE2FCF085}"/>
              </a:ext>
            </a:extLst>
          </p:cNvPr>
          <p:cNvSpPr/>
          <p:nvPr/>
        </p:nvSpPr>
        <p:spPr>
          <a:xfrm>
            <a:off x="11525127" y="5683778"/>
            <a:ext cx="44704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CPK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C4C221AC-C0F3-5179-3475-50563F2C7B06}"/>
              </a:ext>
            </a:extLst>
          </p:cNvPr>
          <p:cNvSpPr/>
          <p:nvPr/>
        </p:nvSpPr>
        <p:spPr>
          <a:xfrm>
            <a:off x="11529688" y="10697059"/>
            <a:ext cx="25510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40 mld zł</a:t>
            </a:r>
          </a:p>
          <a:p>
            <a:pPr algn="l">
              <a:defRPr/>
            </a:pPr>
            <a:endParaRPr lang="pl-PL" sz="5000" b="1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Koło">
            <a:extLst>
              <a:ext uri="{FF2B5EF4-FFF2-40B4-BE49-F238E27FC236}">
                <a16:creationId xmlns:a16="http://schemas.microsoft.com/office/drawing/2014/main" id="{70A44E2E-9D06-740E-5A4C-8207BBB57880}"/>
              </a:ext>
            </a:extLst>
          </p:cNvPr>
          <p:cNvSpPr/>
          <p:nvPr/>
        </p:nvSpPr>
        <p:spPr>
          <a:xfrm>
            <a:off x="16620042" y="2378164"/>
            <a:ext cx="2683246" cy="2683245"/>
          </a:xfrm>
          <a:prstGeom prst="ellipse">
            <a:avLst/>
          </a:prstGeom>
          <a:gradFill flip="none" rotWithShape="1">
            <a:gsLst>
              <a:gs pos="0">
                <a:srgbClr val="CDD846"/>
              </a:gs>
              <a:gs pos="48000">
                <a:srgbClr val="A4AC38"/>
              </a:gs>
              <a:gs pos="97000">
                <a:srgbClr val="6C7225"/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32" name="Koło">
            <a:extLst>
              <a:ext uri="{FF2B5EF4-FFF2-40B4-BE49-F238E27FC236}">
                <a16:creationId xmlns:a16="http://schemas.microsoft.com/office/drawing/2014/main" id="{6C1FD0C7-079D-6116-DB24-69CC3A0AE42E}"/>
              </a:ext>
            </a:extLst>
          </p:cNvPr>
          <p:cNvSpPr/>
          <p:nvPr/>
        </p:nvSpPr>
        <p:spPr>
          <a:xfrm>
            <a:off x="16604277" y="5878931"/>
            <a:ext cx="2683246" cy="2683245"/>
          </a:xfrm>
          <a:prstGeom prst="ellipse">
            <a:avLst/>
          </a:prstGeom>
          <a:gradFill flip="none" rotWithShape="1">
            <a:gsLst>
              <a:gs pos="0">
                <a:srgbClr val="CDD846"/>
              </a:gs>
              <a:gs pos="48000">
                <a:srgbClr val="A4AC38"/>
              </a:gs>
              <a:gs pos="97000">
                <a:srgbClr val="6C7225"/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33" name="Koło">
            <a:extLst>
              <a:ext uri="{FF2B5EF4-FFF2-40B4-BE49-F238E27FC236}">
                <a16:creationId xmlns:a16="http://schemas.microsoft.com/office/drawing/2014/main" id="{ED8C524F-448A-AFA3-6D38-DA4642339060}"/>
              </a:ext>
            </a:extLst>
          </p:cNvPr>
          <p:cNvSpPr/>
          <p:nvPr/>
        </p:nvSpPr>
        <p:spPr>
          <a:xfrm>
            <a:off x="16604277" y="9087672"/>
            <a:ext cx="2683246" cy="2683245"/>
          </a:xfrm>
          <a:prstGeom prst="ellipse">
            <a:avLst/>
          </a:prstGeom>
          <a:gradFill flip="none" rotWithShape="1">
            <a:gsLst>
              <a:gs pos="0">
                <a:srgbClr val="CDD846"/>
              </a:gs>
              <a:gs pos="48000">
                <a:srgbClr val="A4AC38"/>
              </a:gs>
              <a:gs pos="97000">
                <a:srgbClr val="6C7225"/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698D7569-E641-4D72-E524-6B420633C4FE}"/>
              </a:ext>
            </a:extLst>
          </p:cNvPr>
          <p:cNvSpPr/>
          <p:nvPr/>
        </p:nvSpPr>
        <p:spPr>
          <a:xfrm>
            <a:off x="19533785" y="2372876"/>
            <a:ext cx="4470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Program PSE </a:t>
            </a:r>
          </a:p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do 2032</a:t>
            </a:r>
          </a:p>
          <a:p>
            <a:pPr algn="l">
              <a:defRPr/>
            </a:pPr>
            <a:endParaRPr lang="pl-PL" sz="30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F89735CD-E14B-02B1-DE50-E0811D04F070}"/>
              </a:ext>
            </a:extLst>
          </p:cNvPr>
          <p:cNvSpPr/>
          <p:nvPr/>
        </p:nvSpPr>
        <p:spPr>
          <a:xfrm>
            <a:off x="19525412" y="6856893"/>
            <a:ext cx="47045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≈200 mld zł</a:t>
            </a:r>
          </a:p>
          <a:p>
            <a:pPr algn="l">
              <a:defRPr/>
            </a:pPr>
            <a:endParaRPr lang="pl-PL" sz="5000" b="1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913B50DE-0B3A-1F75-E61F-BA992A0A534B}"/>
              </a:ext>
            </a:extLst>
          </p:cNvPr>
          <p:cNvSpPr/>
          <p:nvPr/>
        </p:nvSpPr>
        <p:spPr>
          <a:xfrm>
            <a:off x="19533785" y="9087329"/>
            <a:ext cx="44084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Off-</a:t>
            </a:r>
            <a:r>
              <a:rPr lang="pl-PL" sz="3000" dirty="0" err="1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shore</a:t>
            </a: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do 2040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D8E537D8-C096-2119-A8F0-0EBE06CCBEB8}"/>
              </a:ext>
            </a:extLst>
          </p:cNvPr>
          <p:cNvSpPr/>
          <p:nvPr/>
        </p:nvSpPr>
        <p:spPr>
          <a:xfrm>
            <a:off x="19533785" y="3479897"/>
            <a:ext cx="49676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32 mld zł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99339F3D-964D-26EC-60B2-8A11B1C07A6A}"/>
              </a:ext>
            </a:extLst>
          </p:cNvPr>
          <p:cNvSpPr/>
          <p:nvPr/>
        </p:nvSpPr>
        <p:spPr>
          <a:xfrm>
            <a:off x="19529224" y="5679573"/>
            <a:ext cx="4470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Elektrownie </a:t>
            </a:r>
          </a:p>
          <a:p>
            <a:pPr algn="l">
              <a:defRPr/>
            </a:pPr>
            <a:r>
              <a:rPr lang="pl-PL" sz="3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atomowe</a:t>
            </a:r>
          </a:p>
          <a:p>
            <a:pPr algn="l">
              <a:defRPr/>
            </a:pPr>
            <a:endParaRPr lang="pl-PL" sz="3000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E3B67BFE-64B2-8B71-95DE-BB435C4F527A}"/>
              </a:ext>
            </a:extLst>
          </p:cNvPr>
          <p:cNvSpPr/>
          <p:nvPr/>
        </p:nvSpPr>
        <p:spPr>
          <a:xfrm>
            <a:off x="19533785" y="10692854"/>
            <a:ext cx="3769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5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&gt;100 mld zł</a:t>
            </a:r>
          </a:p>
          <a:p>
            <a:pPr algn="l">
              <a:defRPr/>
            </a:pPr>
            <a:endParaRPr lang="pl-PL" sz="5000" b="1" dirty="0">
              <a:solidFill>
                <a:schemeClr val="bg1"/>
              </a:solidFill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Grafika 42" descr="Elektrownia z wypełnieniem pełnym">
            <a:extLst>
              <a:ext uri="{FF2B5EF4-FFF2-40B4-BE49-F238E27FC236}">
                <a16:creationId xmlns:a16="http://schemas.microsoft.com/office/drawing/2014/main" id="{4BCE05FA-B8A3-3AFA-4099-70B76BA26C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021524" y="6211396"/>
            <a:ext cx="1768592" cy="1768592"/>
          </a:xfrm>
          <a:prstGeom prst="rect">
            <a:avLst/>
          </a:prstGeom>
        </p:spPr>
      </p:pic>
      <p:pic>
        <p:nvPicPr>
          <p:cNvPr id="44" name="Grafika 43" descr="Turbiny wiatrowe kontur">
            <a:extLst>
              <a:ext uri="{FF2B5EF4-FFF2-40B4-BE49-F238E27FC236}">
                <a16:creationId xmlns:a16="http://schemas.microsoft.com/office/drawing/2014/main" id="{6FB0D3D6-BBBD-B3DB-EAF4-2CEE368A82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089334" y="9631864"/>
            <a:ext cx="1705972" cy="1705972"/>
          </a:xfrm>
          <a:prstGeom prst="rect">
            <a:avLst/>
          </a:prstGeom>
        </p:spPr>
      </p:pic>
      <p:pic>
        <p:nvPicPr>
          <p:cNvPr id="45" name="Grafika 44" descr="Wysokie napięcie z wypełnieniem pełnym">
            <a:extLst>
              <a:ext uri="{FF2B5EF4-FFF2-40B4-BE49-F238E27FC236}">
                <a16:creationId xmlns:a16="http://schemas.microsoft.com/office/drawing/2014/main" id="{ADF5B381-EC58-A43B-9F7D-B04D643ECCB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202597" y="2869225"/>
            <a:ext cx="1557269" cy="1557269"/>
          </a:xfrm>
          <a:prstGeom prst="rect">
            <a:avLst/>
          </a:prstGeom>
        </p:spPr>
      </p:pic>
      <p:sp>
        <p:nvSpPr>
          <p:cNvPr id="46" name="Prostokąt 45">
            <a:extLst>
              <a:ext uri="{FF2B5EF4-FFF2-40B4-BE49-F238E27FC236}">
                <a16:creationId xmlns:a16="http://schemas.microsoft.com/office/drawing/2014/main" id="{4671AE7E-A897-28CD-716F-C1AE87D655F0}"/>
              </a:ext>
            </a:extLst>
          </p:cNvPr>
          <p:cNvSpPr/>
          <p:nvPr/>
        </p:nvSpPr>
        <p:spPr>
          <a:xfrm>
            <a:off x="9703433" y="12509650"/>
            <a:ext cx="49771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6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pl-PL" sz="6000" b="1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  1000 mld zł</a:t>
            </a:r>
          </a:p>
        </p:txBody>
      </p:sp>
    </p:spTree>
    <p:extLst>
      <p:ext uri="{BB962C8B-B14F-4D97-AF65-F5344CB8AC3E}">
        <p14:creationId xmlns:p14="http://schemas.microsoft.com/office/powerpoint/2010/main" val="374910433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trzałka"/>
          <p:cNvSpPr/>
          <p:nvPr/>
        </p:nvSpPr>
        <p:spPr>
          <a:xfrm>
            <a:off x="-406411" y="4089333"/>
            <a:ext cx="24604267" cy="5931189"/>
          </a:xfrm>
          <a:prstGeom prst="rightArrow">
            <a:avLst>
              <a:gd name="adj1" fmla="val 56235"/>
              <a:gd name="adj2" fmla="val 28270"/>
            </a:avLst>
          </a:prstGeom>
          <a:gradFill>
            <a:gsLst>
              <a:gs pos="0">
                <a:srgbClr val="000000">
                  <a:alpha val="55916"/>
                </a:srgbClr>
              </a:gs>
              <a:gs pos="100000">
                <a:srgbClr val="B7BF3A">
                  <a:alpha val="55916"/>
                </a:srgbClr>
              </a:gs>
            </a:gsLst>
            <a:path>
              <a:fillToRect l="121" t="56954" r="99878" b="43045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1" name="Budimex – kluczowe wskaźniki finansowe w 2022"/>
          <p:cNvSpPr txBox="1">
            <a:spLocks noGrp="1"/>
          </p:cNvSpPr>
          <p:nvPr>
            <p:ph type="title" idx="4294967295"/>
          </p:nvPr>
        </p:nvSpPr>
        <p:spPr>
          <a:xfrm>
            <a:off x="1018587" y="252000"/>
            <a:ext cx="15216018" cy="1718442"/>
          </a:xfrm>
          <a:prstGeom prst="rect">
            <a:avLst/>
          </a:prstGeom>
        </p:spPr>
        <p:txBody>
          <a:bodyPr lIns="64722" tIns="64722" rIns="64722" bIns="64722" anchor="ctr"/>
          <a:lstStyle>
            <a:lvl1pPr defTabSz="3467860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dirty="0" err="1"/>
              <a:t>Budimex</a:t>
            </a:r>
            <a:r>
              <a:rPr dirty="0"/>
              <a:t> – </a:t>
            </a:r>
            <a:r>
              <a:rPr lang="pl-PL" dirty="0"/>
              <a:t>rozwój w strategicznych obszarach 2022</a:t>
            </a:r>
            <a:endParaRPr dirty="0"/>
          </a:p>
        </p:txBody>
      </p:sp>
      <p:sp>
        <p:nvSpPr>
          <p:cNvPr id="212" name="object 44"/>
          <p:cNvSpPr txBox="1"/>
          <p:nvPr/>
        </p:nvSpPr>
        <p:spPr>
          <a:xfrm>
            <a:off x="17225896" y="2755066"/>
            <a:ext cx="6971755" cy="108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l" defTabSz="1219259">
              <a:lnSpc>
                <a:spcPct val="12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Rozszerzenie</a:t>
            </a:r>
            <a:r>
              <a:rPr dirty="0"/>
              <a:t> </a:t>
            </a:r>
            <a:r>
              <a:rPr dirty="0" err="1"/>
              <a:t>składu</a:t>
            </a:r>
            <a:r>
              <a:rPr dirty="0"/>
              <a:t> </a:t>
            </a:r>
            <a:r>
              <a:rPr dirty="0" err="1"/>
              <a:t>zarządu</a:t>
            </a:r>
            <a:r>
              <a:rPr dirty="0"/>
              <a:t> </a:t>
            </a:r>
            <a:r>
              <a:rPr dirty="0" err="1"/>
              <a:t>Budimex</a:t>
            </a:r>
            <a:r>
              <a:rPr dirty="0"/>
              <a:t> SA</a:t>
            </a:r>
            <a:endParaRPr lang="pl-PL" dirty="0"/>
          </a:p>
          <a:p>
            <a:pPr marL="342900" indent="-342900" algn="l" defTabSz="1219259">
              <a:lnSpc>
                <a:spcPct val="12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Założenie</a:t>
            </a:r>
            <a:r>
              <a:rPr dirty="0"/>
              <a:t> </a:t>
            </a:r>
            <a:r>
              <a:rPr dirty="0" err="1"/>
              <a:t>spółek</a:t>
            </a:r>
            <a:r>
              <a:rPr dirty="0"/>
              <a:t> w </a:t>
            </a:r>
            <a:r>
              <a:rPr dirty="0" err="1"/>
              <a:t>nowych</a:t>
            </a:r>
            <a:r>
              <a:rPr dirty="0"/>
              <a:t> </a:t>
            </a:r>
            <a:r>
              <a:rPr dirty="0" err="1"/>
              <a:t>rejonach</a:t>
            </a:r>
            <a:r>
              <a:rPr dirty="0"/>
              <a:t> </a:t>
            </a:r>
            <a:r>
              <a:rPr dirty="0" err="1"/>
              <a:t>geograficznych</a:t>
            </a:r>
            <a:endParaRPr dirty="0"/>
          </a:p>
        </p:txBody>
      </p:sp>
      <p:sp>
        <p:nvSpPr>
          <p:cNvPr id="213" name="object 44"/>
          <p:cNvSpPr txBox="1"/>
          <p:nvPr/>
        </p:nvSpPr>
        <p:spPr>
          <a:xfrm>
            <a:off x="8110403" y="2755066"/>
            <a:ext cx="9657745" cy="108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l" defTabSz="1219259">
              <a:lnSpc>
                <a:spcPct val="12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Nowe</a:t>
            </a:r>
            <a:r>
              <a:rPr dirty="0"/>
              <a:t> trendy – </a:t>
            </a:r>
            <a:r>
              <a:rPr dirty="0" err="1"/>
              <a:t>kontrakty</a:t>
            </a:r>
            <a:r>
              <a:rPr dirty="0"/>
              <a:t> </a:t>
            </a:r>
            <a:r>
              <a:rPr dirty="0" err="1"/>
              <a:t>militarne</a:t>
            </a:r>
            <a:r>
              <a:rPr dirty="0"/>
              <a:t> i </a:t>
            </a:r>
            <a:r>
              <a:rPr dirty="0" err="1"/>
              <a:t>hydrotechniczne</a:t>
            </a:r>
            <a:endParaRPr lang="pl-PL" dirty="0"/>
          </a:p>
          <a:p>
            <a:pPr marL="342900" indent="-342900" algn="l" defTabSz="1219259">
              <a:lnSpc>
                <a:spcPct val="12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Zmniejszenie</a:t>
            </a:r>
            <a:r>
              <a:rPr dirty="0"/>
              <a:t> </a:t>
            </a:r>
            <a:r>
              <a:rPr dirty="0" err="1"/>
              <a:t>ekspozycji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problematyczny</a:t>
            </a:r>
            <a:r>
              <a:rPr dirty="0"/>
              <a:t> </a:t>
            </a:r>
            <a:r>
              <a:rPr dirty="0" err="1"/>
              <a:t>rynek</a:t>
            </a:r>
            <a:r>
              <a:rPr dirty="0"/>
              <a:t> </a:t>
            </a:r>
            <a:r>
              <a:rPr dirty="0" err="1"/>
              <a:t>mieszkaniowy</a:t>
            </a:r>
            <a:endParaRPr dirty="0"/>
          </a:p>
        </p:txBody>
      </p:sp>
      <p:sp>
        <p:nvSpPr>
          <p:cNvPr id="214" name="object 44"/>
          <p:cNvSpPr txBox="1"/>
          <p:nvPr/>
        </p:nvSpPr>
        <p:spPr>
          <a:xfrm>
            <a:off x="10761700" y="10624262"/>
            <a:ext cx="6637256" cy="144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Przetarg</a:t>
            </a:r>
            <a:r>
              <a:rPr dirty="0"/>
              <a:t> D1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Słowacji</a:t>
            </a:r>
            <a:r>
              <a:rPr dirty="0"/>
              <a:t> </a:t>
            </a:r>
            <a:endParaRPr lang="pl-PL" dirty="0"/>
          </a:p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/>
              <a:t>Od 2021 </a:t>
            </a:r>
            <a:r>
              <a:rPr dirty="0" err="1"/>
              <a:t>oferty</a:t>
            </a:r>
            <a:r>
              <a:rPr dirty="0"/>
              <a:t> </a:t>
            </a:r>
            <a:r>
              <a:rPr dirty="0" err="1"/>
              <a:t>złożone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ponad</a:t>
            </a:r>
            <a:r>
              <a:rPr dirty="0"/>
              <a:t> 5 </a:t>
            </a:r>
            <a:r>
              <a:rPr dirty="0" err="1"/>
              <a:t>mld</a:t>
            </a:r>
            <a:r>
              <a:rPr dirty="0"/>
              <a:t> </a:t>
            </a:r>
            <a:r>
              <a:rPr lang="pl-PL" dirty="0"/>
              <a:t>                    </a:t>
            </a:r>
            <a:r>
              <a:rPr dirty="0"/>
              <a:t>w </a:t>
            </a:r>
            <a:r>
              <a:rPr dirty="0" err="1"/>
              <a:t>Czechach</a:t>
            </a:r>
            <a:r>
              <a:rPr dirty="0"/>
              <a:t> i </a:t>
            </a:r>
            <a:r>
              <a:rPr dirty="0" err="1"/>
              <a:t>Słowacji</a:t>
            </a:r>
            <a:endParaRPr dirty="0"/>
          </a:p>
        </p:txBody>
      </p:sp>
      <p:sp>
        <p:nvSpPr>
          <p:cNvPr id="215" name="object 44"/>
          <p:cNvSpPr txBox="1"/>
          <p:nvPr/>
        </p:nvSpPr>
        <p:spPr>
          <a:xfrm>
            <a:off x="5349979" y="10704667"/>
            <a:ext cx="5933034" cy="1646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Projekt</a:t>
            </a:r>
            <a:r>
              <a:rPr dirty="0"/>
              <a:t> </a:t>
            </a:r>
            <a:r>
              <a:rPr dirty="0" err="1"/>
              <a:t>farmy</a:t>
            </a:r>
            <a:r>
              <a:rPr dirty="0"/>
              <a:t> </a:t>
            </a:r>
            <a:r>
              <a:rPr dirty="0" err="1"/>
              <a:t>wiatrowej</a:t>
            </a:r>
            <a:r>
              <a:rPr dirty="0"/>
              <a:t> 7 MW</a:t>
            </a:r>
            <a:endParaRPr lang="pl-PL" dirty="0"/>
          </a:p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Zakup</a:t>
            </a:r>
            <a:r>
              <a:rPr dirty="0"/>
              <a:t> </a:t>
            </a:r>
            <a:r>
              <a:rPr dirty="0" err="1"/>
              <a:t>farmy</a:t>
            </a:r>
            <a:r>
              <a:rPr dirty="0"/>
              <a:t> </a:t>
            </a:r>
            <a:r>
              <a:rPr dirty="0" err="1"/>
              <a:t>fotowoltaicznej</a:t>
            </a:r>
            <a:r>
              <a:rPr dirty="0"/>
              <a:t> 14 MW</a:t>
            </a:r>
            <a:endParaRPr lang="pl-PL" dirty="0"/>
          </a:p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Elektromobilność</a:t>
            </a:r>
            <a:endParaRPr dirty="0"/>
          </a:p>
        </p:txBody>
      </p:sp>
      <p:sp>
        <p:nvSpPr>
          <p:cNvPr id="216" name="object 44"/>
          <p:cNvSpPr txBox="1"/>
          <p:nvPr/>
        </p:nvSpPr>
        <p:spPr>
          <a:xfrm>
            <a:off x="812921" y="10574064"/>
            <a:ext cx="4401808" cy="24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Sfinalizowany</a:t>
            </a:r>
            <a:r>
              <a:rPr dirty="0"/>
              <a:t> </a:t>
            </a:r>
            <a:r>
              <a:rPr dirty="0" err="1"/>
              <a:t>jeden</a:t>
            </a:r>
            <a:r>
              <a:rPr dirty="0"/>
              <a:t> </a:t>
            </a:r>
            <a:r>
              <a:rPr dirty="0" err="1"/>
              <a:t>projekt</a:t>
            </a:r>
            <a:r>
              <a:rPr dirty="0"/>
              <a:t> </a:t>
            </a:r>
            <a:r>
              <a:rPr dirty="0" err="1"/>
              <a:t>inwestycyjny</a:t>
            </a:r>
            <a:endParaRPr lang="pl-PL" dirty="0"/>
          </a:p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Odrzucony</a:t>
            </a:r>
            <a:r>
              <a:rPr dirty="0"/>
              <a:t> </a:t>
            </a:r>
            <a:r>
              <a:rPr dirty="0" err="1"/>
              <a:t>jeden</a:t>
            </a:r>
            <a:r>
              <a:rPr dirty="0"/>
              <a:t> </a:t>
            </a:r>
            <a:r>
              <a:rPr dirty="0" err="1"/>
              <a:t>projekt</a:t>
            </a:r>
            <a:r>
              <a:rPr dirty="0"/>
              <a:t> </a:t>
            </a:r>
            <a:r>
              <a:rPr dirty="0" err="1"/>
              <a:t>inwestycyjny</a:t>
            </a:r>
            <a:r>
              <a:rPr dirty="0"/>
              <a:t> po DD</a:t>
            </a:r>
            <a:endParaRPr lang="pl-PL" dirty="0"/>
          </a:p>
          <a:p>
            <a:pPr marL="342900" indent="-342900" algn="l" defTabSz="1219259">
              <a:lnSpc>
                <a:spcPct val="110000"/>
              </a:lnSpc>
              <a:spcBef>
                <a:spcPts val="1600"/>
              </a:spcBef>
              <a:buSzPct val="123000"/>
              <a:buFont typeface="Courier New" panose="02070309020205020404" pitchFamily="49" charset="0"/>
              <a:buChar char="o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dirty="0" err="1"/>
              <a:t>Rozpoczęty</a:t>
            </a:r>
            <a:r>
              <a:rPr dirty="0"/>
              <a:t> </a:t>
            </a:r>
            <a:r>
              <a:rPr dirty="0" err="1"/>
              <a:t>nowy</a:t>
            </a:r>
            <a:r>
              <a:rPr dirty="0"/>
              <a:t> </a:t>
            </a:r>
            <a:r>
              <a:rPr dirty="0" err="1"/>
              <a:t>projekt</a:t>
            </a:r>
            <a:endParaRPr dirty="0"/>
          </a:p>
        </p:txBody>
      </p:sp>
      <p:sp>
        <p:nvSpPr>
          <p:cNvPr id="217" name="Rozwój FBSerwis:"/>
          <p:cNvSpPr txBox="1"/>
          <p:nvPr/>
        </p:nvSpPr>
        <p:spPr>
          <a:xfrm>
            <a:off x="703050" y="9754429"/>
            <a:ext cx="4044830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dirty="0" err="1"/>
              <a:t>Rozwój</a:t>
            </a:r>
            <a:r>
              <a:rPr dirty="0"/>
              <a:t> </a:t>
            </a:r>
            <a:r>
              <a:rPr dirty="0" err="1"/>
              <a:t>FBSerwis</a:t>
            </a:r>
            <a:r>
              <a:rPr dirty="0"/>
              <a:t>:</a:t>
            </a:r>
          </a:p>
        </p:txBody>
      </p:sp>
      <p:sp>
        <p:nvSpPr>
          <p:cNvPr id="218" name="Rozwój  segmentu OZE:"/>
          <p:cNvSpPr txBox="1"/>
          <p:nvPr/>
        </p:nvSpPr>
        <p:spPr>
          <a:xfrm>
            <a:off x="5328016" y="9858452"/>
            <a:ext cx="4426861" cy="54527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dirty="0" err="1"/>
              <a:t>Rozwój</a:t>
            </a:r>
            <a:r>
              <a:rPr dirty="0"/>
              <a:t>  </a:t>
            </a:r>
            <a:r>
              <a:rPr dirty="0" err="1"/>
              <a:t>segmentu</a:t>
            </a:r>
            <a:r>
              <a:rPr dirty="0"/>
              <a:t> OZE:</a:t>
            </a:r>
          </a:p>
        </p:txBody>
      </p:sp>
      <p:sp>
        <p:nvSpPr>
          <p:cNvPr id="219" name="Dywersyfikacja geograficzna:"/>
          <p:cNvSpPr txBox="1"/>
          <p:nvPr/>
        </p:nvSpPr>
        <p:spPr>
          <a:xfrm>
            <a:off x="10615595" y="9810183"/>
            <a:ext cx="5619010" cy="545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dirty="0" err="1"/>
              <a:t>Dywersyfikacja</a:t>
            </a:r>
            <a:r>
              <a:rPr dirty="0"/>
              <a:t> </a:t>
            </a:r>
            <a:r>
              <a:rPr dirty="0" err="1"/>
              <a:t>geograficzna</a:t>
            </a:r>
            <a:r>
              <a:rPr dirty="0"/>
              <a:t>: </a:t>
            </a:r>
          </a:p>
        </p:txBody>
      </p:sp>
      <p:sp>
        <p:nvSpPr>
          <p:cNvPr id="220" name="Dywersyfikacja portfela zamówień:"/>
          <p:cNvSpPr txBox="1"/>
          <p:nvPr/>
        </p:nvSpPr>
        <p:spPr>
          <a:xfrm>
            <a:off x="8011261" y="2036873"/>
            <a:ext cx="6642694" cy="545273"/>
          </a:xfrm>
          <a:prstGeom prst="rect">
            <a:avLst/>
          </a:prstGeom>
          <a:ln w="12700">
            <a:miter lim="400000"/>
          </a:ln>
          <a:effectLst>
            <a:outerShdw blurRad="215900" dir="5400000" rotWithShape="0">
              <a:srgbClr val="000000">
                <a:alpha val="4145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dirty="0" err="1"/>
              <a:t>Dywersyfikacja</a:t>
            </a:r>
            <a:r>
              <a:rPr dirty="0"/>
              <a:t> </a:t>
            </a:r>
            <a:r>
              <a:rPr dirty="0" err="1"/>
              <a:t>portfela</a:t>
            </a:r>
            <a:r>
              <a:rPr dirty="0"/>
              <a:t> </a:t>
            </a:r>
            <a:r>
              <a:rPr dirty="0" err="1"/>
              <a:t>zamówień</a:t>
            </a:r>
            <a:r>
              <a:rPr dirty="0"/>
              <a:t>: </a:t>
            </a:r>
          </a:p>
        </p:txBody>
      </p:sp>
      <p:sp>
        <p:nvSpPr>
          <p:cNvPr id="221" name="Corporate:"/>
          <p:cNvSpPr txBox="1"/>
          <p:nvPr/>
        </p:nvSpPr>
        <p:spPr>
          <a:xfrm>
            <a:off x="17184451" y="1970442"/>
            <a:ext cx="2090125" cy="545273"/>
          </a:xfrm>
          <a:prstGeom prst="rect">
            <a:avLst/>
          </a:prstGeom>
          <a:ln w="12700">
            <a:miter lim="400000"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8466" algn="l" defTabSz="1219259">
              <a:defRPr sz="3500">
                <a:solidFill>
                  <a:srgbClr val="EAB541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rPr dirty="0"/>
              <a:t>Corporate:</a:t>
            </a:r>
          </a:p>
        </p:txBody>
      </p:sp>
      <p:sp>
        <p:nvSpPr>
          <p:cNvPr id="2" name="Kształt">
            <a:extLst>
              <a:ext uri="{FF2B5EF4-FFF2-40B4-BE49-F238E27FC236}">
                <a16:creationId xmlns:a16="http://schemas.microsoft.com/office/drawing/2014/main" id="{16EB7DF4-6634-3EB6-6658-543554BA7A12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58731AB-E595-F914-3CC2-C01E253404CF}"/>
              </a:ext>
            </a:extLst>
          </p:cNvPr>
          <p:cNvCxnSpPr>
            <a:cxnSpLocks/>
          </p:cNvCxnSpPr>
          <p:nvPr/>
        </p:nvCxnSpPr>
        <p:spPr>
          <a:xfrm>
            <a:off x="10524287" y="9427217"/>
            <a:ext cx="5892463" cy="0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8AA56EE-590F-21A1-4099-A69DB29D533F}"/>
              </a:ext>
            </a:extLst>
          </p:cNvPr>
          <p:cNvCxnSpPr>
            <a:cxnSpLocks/>
          </p:cNvCxnSpPr>
          <p:nvPr/>
        </p:nvCxnSpPr>
        <p:spPr>
          <a:xfrm>
            <a:off x="703050" y="9486015"/>
            <a:ext cx="3178572" cy="0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012C9650-5D6C-674F-C76A-BAAEBCCC7A4C}"/>
              </a:ext>
            </a:extLst>
          </p:cNvPr>
          <p:cNvCxnSpPr>
            <a:cxnSpLocks/>
          </p:cNvCxnSpPr>
          <p:nvPr/>
        </p:nvCxnSpPr>
        <p:spPr>
          <a:xfrm>
            <a:off x="5349979" y="9484599"/>
            <a:ext cx="4404898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39308A4-73CF-2592-E8FD-F0BEC542431E}"/>
              </a:ext>
            </a:extLst>
          </p:cNvPr>
          <p:cNvCxnSpPr>
            <a:cxnSpLocks/>
          </p:cNvCxnSpPr>
          <p:nvPr/>
        </p:nvCxnSpPr>
        <p:spPr>
          <a:xfrm flipV="1">
            <a:off x="2548648" y="7946831"/>
            <a:ext cx="0" cy="1537768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30C02CD1-FA1D-1E57-0226-01F5320623B9}"/>
              </a:ext>
            </a:extLst>
          </p:cNvPr>
          <p:cNvCxnSpPr>
            <a:cxnSpLocks/>
          </p:cNvCxnSpPr>
          <p:nvPr/>
        </p:nvCxnSpPr>
        <p:spPr>
          <a:xfrm flipV="1">
            <a:off x="6683688" y="7919929"/>
            <a:ext cx="0" cy="1537768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53B4D44-38DC-D12F-BE9A-85D8B5D7ECCF}"/>
              </a:ext>
            </a:extLst>
          </p:cNvPr>
          <p:cNvCxnSpPr>
            <a:cxnSpLocks/>
          </p:cNvCxnSpPr>
          <p:nvPr/>
        </p:nvCxnSpPr>
        <p:spPr>
          <a:xfrm flipV="1">
            <a:off x="11290329" y="7889449"/>
            <a:ext cx="0" cy="1537768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579AAC3-4CBA-E70A-AD76-7A4500E5114C}"/>
              </a:ext>
            </a:extLst>
          </p:cNvPr>
          <p:cNvCxnSpPr>
            <a:cxnSpLocks/>
          </p:cNvCxnSpPr>
          <p:nvPr/>
        </p:nvCxnSpPr>
        <p:spPr>
          <a:xfrm>
            <a:off x="17225896" y="4216181"/>
            <a:ext cx="6499785" cy="0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702B6BF0-362E-D864-2FC9-4F957AA198E3}"/>
              </a:ext>
            </a:extLst>
          </p:cNvPr>
          <p:cNvCxnSpPr>
            <a:cxnSpLocks/>
          </p:cNvCxnSpPr>
          <p:nvPr/>
        </p:nvCxnSpPr>
        <p:spPr>
          <a:xfrm flipV="1">
            <a:off x="21016377" y="4216181"/>
            <a:ext cx="0" cy="2220731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A5D41E57-4D91-822B-6E32-4D9B4BFC2177}"/>
              </a:ext>
            </a:extLst>
          </p:cNvPr>
          <p:cNvCxnSpPr>
            <a:cxnSpLocks/>
          </p:cNvCxnSpPr>
          <p:nvPr/>
        </p:nvCxnSpPr>
        <p:spPr>
          <a:xfrm>
            <a:off x="8110403" y="4216181"/>
            <a:ext cx="8405489" cy="0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E1AFA9CB-84B8-2F15-50D6-23CD9135230F}"/>
              </a:ext>
            </a:extLst>
          </p:cNvPr>
          <p:cNvCxnSpPr>
            <a:cxnSpLocks/>
          </p:cNvCxnSpPr>
          <p:nvPr/>
        </p:nvCxnSpPr>
        <p:spPr>
          <a:xfrm flipV="1">
            <a:off x="15961777" y="4216181"/>
            <a:ext cx="0" cy="2220731"/>
          </a:xfrm>
          <a:prstGeom prst="line">
            <a:avLst/>
          </a:prstGeom>
          <a:noFill/>
          <a:ln w="31750" cap="flat">
            <a:solidFill>
              <a:srgbClr val="F0C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2" name="Koło"/>
          <p:cNvSpPr/>
          <p:nvPr/>
        </p:nvSpPr>
        <p:spPr>
          <a:xfrm>
            <a:off x="9940056" y="5713305"/>
            <a:ext cx="2683246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23" name="Koło"/>
          <p:cNvSpPr/>
          <p:nvPr/>
        </p:nvSpPr>
        <p:spPr>
          <a:xfrm>
            <a:off x="14552096" y="5713305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24" name="Koło"/>
          <p:cNvSpPr/>
          <p:nvPr/>
        </p:nvSpPr>
        <p:spPr>
          <a:xfrm>
            <a:off x="19646538" y="5713305"/>
            <a:ext cx="2683246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25" name="Koło"/>
          <p:cNvSpPr/>
          <p:nvPr/>
        </p:nvSpPr>
        <p:spPr>
          <a:xfrm>
            <a:off x="5328016" y="5713305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26" name="Koło"/>
          <p:cNvSpPr/>
          <p:nvPr/>
        </p:nvSpPr>
        <p:spPr>
          <a:xfrm>
            <a:off x="1198377" y="5713305"/>
            <a:ext cx="2683245" cy="2683245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22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80" y="6141825"/>
            <a:ext cx="20321185" cy="1778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Otoczenie makroekonomiczne">
            <a:extLst>
              <a:ext uri="{FF2B5EF4-FFF2-40B4-BE49-F238E27FC236}">
                <a16:creationId xmlns:a16="http://schemas.microsoft.com/office/drawing/2014/main" id="{7A88FF51-1271-3691-C575-2894D7CABB0C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Fundusze UE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pole tekstowe 126">
            <a:extLst>
              <a:ext uri="{FF2B5EF4-FFF2-40B4-BE49-F238E27FC236}">
                <a16:creationId xmlns:a16="http://schemas.microsoft.com/office/drawing/2014/main" id="{07BD8FB2-C85A-C450-7CC5-9A36BF0445A3}"/>
              </a:ext>
            </a:extLst>
          </p:cNvPr>
          <p:cNvSpPr txBox="1"/>
          <p:nvPr/>
        </p:nvSpPr>
        <p:spPr>
          <a:xfrm>
            <a:off x="16151481" y="1714379"/>
            <a:ext cx="7801560" cy="462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‎W grudniu 2022 roku Komisja Europejska (KE) zatwierdziła wszystkie polskie programy w ramach Polityki Spójności na lata 2021-2027, uzgodnione             w oparciu o wypracowaną Umowę Partnerstwa. Zgodnie z komunikatami Ministerstwa Funduszy i Polityki Regionalnej, pierwsze konkursy w ramach programu </a:t>
            </a:r>
            <a:r>
              <a:rPr lang="pl-PL" dirty="0" err="1"/>
              <a:t>FEnIKS</a:t>
            </a:r>
            <a:r>
              <a:rPr lang="pl-PL" dirty="0"/>
              <a:t> (Program Infrastruktura i Środowisko) mają zostać uruchomione w II kwartale 2023 roku. </a:t>
            </a:r>
          </a:p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5" name="pole tekstowe 128">
            <a:extLst>
              <a:ext uri="{FF2B5EF4-FFF2-40B4-BE49-F238E27FC236}">
                <a16:creationId xmlns:a16="http://schemas.microsoft.com/office/drawing/2014/main" id="{84411458-FE4A-A0ED-640D-D91C7A1FEEC7}"/>
              </a:ext>
            </a:extLst>
          </p:cNvPr>
          <p:cNvSpPr txBox="1"/>
          <p:nvPr/>
        </p:nvSpPr>
        <p:spPr>
          <a:xfrm>
            <a:off x="16151481" y="6495541"/>
            <a:ext cx="7801560" cy="362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>
              <a:lnSpc>
                <a:spcPct val="120000"/>
              </a:lnSpc>
            </a:pPr>
            <a:r>
              <a:rPr lang="pl-PL" dirty="0"/>
              <a:t>Istotne będzie również wsparcie projektów infrastrukturalnych w ramach instrumentu konkursowego </a:t>
            </a:r>
            <a:r>
              <a:rPr lang="pl-PL" dirty="0" err="1"/>
              <a:t>Connecting</a:t>
            </a:r>
            <a:r>
              <a:rPr lang="pl-PL" dirty="0"/>
              <a:t> Europe </a:t>
            </a:r>
            <a:r>
              <a:rPr lang="pl-PL" dirty="0" err="1"/>
              <a:t>Facility</a:t>
            </a:r>
            <a:r>
              <a:rPr lang="pl-PL" dirty="0"/>
              <a:t> (CEF). Na rynku kolejowy planowo cztery przetargi mają ubiegać się o dofinansowanie ze środków funduszu „Łącząc Europę” CEF2. </a:t>
            </a:r>
          </a:p>
          <a:p>
            <a:pPr>
              <a:lnSpc>
                <a:spcPct val="120000"/>
              </a:lnSpc>
            </a:pPr>
            <a:endParaRPr lang="pl-PL" dirty="0"/>
          </a:p>
        </p:txBody>
      </p:sp>
      <p:sp>
        <p:nvSpPr>
          <p:cNvPr id="6" name="pole tekstowe 131">
            <a:extLst>
              <a:ext uri="{FF2B5EF4-FFF2-40B4-BE49-F238E27FC236}">
                <a16:creationId xmlns:a16="http://schemas.microsoft.com/office/drawing/2014/main" id="{846A7DC8-FD05-AE66-56E5-F8A020AB1415}"/>
              </a:ext>
            </a:extLst>
          </p:cNvPr>
          <p:cNvSpPr txBox="1"/>
          <p:nvPr/>
        </p:nvSpPr>
        <p:spPr>
          <a:xfrm>
            <a:off x="16139314" y="10041002"/>
            <a:ext cx="7801562" cy="362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lang="pl-PL" dirty="0"/>
              <a:t>Krótkoterminowa perspektywa rozwoju budownictwa kolejowego w Polsce jest bezpośrednio powiązania              z otrzymaniem przez Polskę środków unijnych. Największy znak zapytania budzi Krajowy Plan Obudowy (KPO), który jest uzależniony od realizacji kamieni milowych przez rząd.</a:t>
            </a:r>
          </a:p>
          <a:p>
            <a:pPr algn="l" defTabSz="1828800">
              <a:lnSpc>
                <a:spcPct val="12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endParaRPr lang="pl-PL" dirty="0"/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7B94A621-4096-9AE2-79F3-0F54E3D52850}"/>
              </a:ext>
            </a:extLst>
          </p:cNvPr>
          <p:cNvSpPr/>
          <p:nvPr/>
        </p:nvSpPr>
        <p:spPr>
          <a:xfrm flipH="1" flipV="1">
            <a:off x="15136734" y="936064"/>
            <a:ext cx="0" cy="12294744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Koło">
            <a:extLst>
              <a:ext uri="{FF2B5EF4-FFF2-40B4-BE49-F238E27FC236}">
                <a16:creationId xmlns:a16="http://schemas.microsoft.com/office/drawing/2014/main" id="{DDBA6C0C-3387-EDE6-810D-A6A792E7F1EF}"/>
              </a:ext>
            </a:extLst>
          </p:cNvPr>
          <p:cNvSpPr/>
          <p:nvPr/>
        </p:nvSpPr>
        <p:spPr>
          <a:xfrm>
            <a:off x="14700332" y="3417954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9" name="Koło">
            <a:extLst>
              <a:ext uri="{FF2B5EF4-FFF2-40B4-BE49-F238E27FC236}">
                <a16:creationId xmlns:a16="http://schemas.microsoft.com/office/drawing/2014/main" id="{7781B9F8-FCC0-6037-9148-81DB3D7601E5}"/>
              </a:ext>
            </a:extLst>
          </p:cNvPr>
          <p:cNvSpPr/>
          <p:nvPr/>
        </p:nvSpPr>
        <p:spPr>
          <a:xfrm>
            <a:off x="14688900" y="7562698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0" name="Koło">
            <a:extLst>
              <a:ext uri="{FF2B5EF4-FFF2-40B4-BE49-F238E27FC236}">
                <a16:creationId xmlns:a16="http://schemas.microsoft.com/office/drawing/2014/main" id="{18284395-59EC-1747-105C-C305DB83DAAC}"/>
              </a:ext>
            </a:extLst>
          </p:cNvPr>
          <p:cNvSpPr/>
          <p:nvPr/>
        </p:nvSpPr>
        <p:spPr>
          <a:xfrm>
            <a:off x="14714672" y="10798877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DA10EDE9-C379-BD56-1A89-9624114247FB}"/>
              </a:ext>
            </a:extLst>
          </p:cNvPr>
          <p:cNvSpPr txBox="1"/>
          <p:nvPr/>
        </p:nvSpPr>
        <p:spPr>
          <a:xfrm>
            <a:off x="1007155" y="1975899"/>
            <a:ext cx="12646262" cy="1343956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Program Fundusze Europejskie na Infrastrukturę, Klimat, Środowisko 2021-2027 (FENiKS) (mld EUR)</a:t>
            </a:r>
          </a:p>
          <a:p>
            <a:pPr marL="25399" algn="l">
              <a:spcBef>
                <a:spcPts val="200"/>
              </a:spcBef>
              <a:defRPr/>
            </a:pPr>
            <a:endParaRPr lang="pl-PL"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06A9E584-F573-3697-CED6-212787061A71}"/>
              </a:ext>
            </a:extLst>
          </p:cNvPr>
          <p:cNvGraphicFramePr>
            <a:graphicFrameLocks/>
          </p:cNvGraphicFramePr>
          <p:nvPr/>
        </p:nvGraphicFramePr>
        <p:xfrm>
          <a:off x="-147452" y="2448806"/>
          <a:ext cx="13233934" cy="352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840328E-778A-433A-31AD-5513BA8A9ED7}"/>
              </a:ext>
            </a:extLst>
          </p:cNvPr>
          <p:cNvSpPr txBox="1"/>
          <p:nvPr/>
        </p:nvSpPr>
        <p:spPr>
          <a:xfrm>
            <a:off x="6138973" y="2642135"/>
            <a:ext cx="1146214" cy="471924"/>
          </a:xfrm>
          <a:prstGeom prst="rect">
            <a:avLst/>
          </a:prstGeom>
          <a:noFill/>
          <a:ln w="12700" cap="flat">
            <a:solidFill>
              <a:srgbClr val="F0C3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26,2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errovial New Regular" panose="02000506040000020003" charset="-18"/>
              <a:sym typeface="Helvetica Neue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B94F0802-0322-DEC9-0458-71ED84812C31}"/>
              </a:ext>
            </a:extLst>
          </p:cNvPr>
          <p:cNvSpPr txBox="1"/>
          <p:nvPr/>
        </p:nvSpPr>
        <p:spPr>
          <a:xfrm>
            <a:off x="1018587" y="6308931"/>
            <a:ext cx="13681745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Instrument Łącząc Europę (CEF) – środki dla wszystkich krajów (mld EUR)</a:t>
            </a:r>
          </a:p>
        </p:txBody>
      </p:sp>
      <p:graphicFrame>
        <p:nvGraphicFramePr>
          <p:cNvPr id="21" name="Wykres 20">
            <a:extLst>
              <a:ext uri="{FF2B5EF4-FFF2-40B4-BE49-F238E27FC236}">
                <a16:creationId xmlns:a16="http://schemas.microsoft.com/office/drawing/2014/main" id="{8FFF3E18-9B03-F91E-3C94-D1963EBB0B14}"/>
              </a:ext>
            </a:extLst>
          </p:cNvPr>
          <p:cNvGraphicFramePr>
            <a:graphicFrameLocks/>
          </p:cNvGraphicFramePr>
          <p:nvPr/>
        </p:nvGraphicFramePr>
        <p:xfrm>
          <a:off x="1405839" y="6943886"/>
          <a:ext cx="10679468" cy="2347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5F0CE38-F0B1-FAFF-C064-0922A8E2E218}"/>
              </a:ext>
            </a:extLst>
          </p:cNvPr>
          <p:cNvSpPr txBox="1"/>
          <p:nvPr/>
        </p:nvSpPr>
        <p:spPr>
          <a:xfrm>
            <a:off x="6142424" y="6943886"/>
            <a:ext cx="1146214" cy="471924"/>
          </a:xfrm>
          <a:prstGeom prst="rect">
            <a:avLst/>
          </a:prstGeom>
          <a:noFill/>
          <a:ln w="12700" cap="flat">
            <a:solidFill>
              <a:srgbClr val="F0C3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28,8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errovial New Regular" panose="02000506040000020003" charset="-18"/>
              <a:sym typeface="Helvetica Neue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87F3739-14E3-79F1-CDF5-2281294C5669}"/>
              </a:ext>
            </a:extLst>
          </p:cNvPr>
          <p:cNvSpPr txBox="1"/>
          <p:nvPr/>
        </p:nvSpPr>
        <p:spPr>
          <a:xfrm>
            <a:off x="9719941" y="6941241"/>
            <a:ext cx="1146214" cy="471924"/>
          </a:xfrm>
          <a:prstGeom prst="rect">
            <a:avLst/>
          </a:prstGeom>
          <a:noFill/>
          <a:ln w="12700" cap="flat">
            <a:solidFill>
              <a:srgbClr val="F0C3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errovial New Regular" panose="02000506040000020003" charset="-18"/>
                <a:sym typeface="Helvetica Neue"/>
              </a:rPr>
              <a:t>22,3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errovial New Regular" panose="02000506040000020003" charset="-18"/>
              <a:sym typeface="Helvetica Neue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BD4F77D-63D1-23D8-0891-B7C88651E618}"/>
              </a:ext>
            </a:extLst>
          </p:cNvPr>
          <p:cNvSpPr txBox="1"/>
          <p:nvPr/>
        </p:nvSpPr>
        <p:spPr>
          <a:xfrm>
            <a:off x="12085307" y="8856194"/>
            <a:ext cx="3394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≈ 10%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całkowitej kwoty przeznaczonej dla Polski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rrovial New Regular" panose="02000506040000020003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Grafika 24" descr="Strzałka: prosta z wypełnieniem pełnym">
            <a:extLst>
              <a:ext uri="{FF2B5EF4-FFF2-40B4-BE49-F238E27FC236}">
                <a16:creationId xmlns:a16="http://schemas.microsoft.com/office/drawing/2014/main" id="{252817DD-73B8-BDDE-6CE5-3656C5B42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2131312" y="3291825"/>
            <a:ext cx="2110029" cy="1216645"/>
          </a:xfrm>
          <a:prstGeom prst="rect">
            <a:avLst/>
          </a:prstGeom>
        </p:spPr>
      </p:pic>
      <p:pic>
        <p:nvPicPr>
          <p:cNvPr id="26" name="Grafika 25" descr="Strzałka: prosta z wypełnieniem pełnym">
            <a:extLst>
              <a:ext uri="{FF2B5EF4-FFF2-40B4-BE49-F238E27FC236}">
                <a16:creationId xmlns:a16="http://schemas.microsoft.com/office/drawing/2014/main" id="{39D905C4-A7EB-4C2E-5258-BEE7C3E3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2195597" y="7336594"/>
            <a:ext cx="2110029" cy="1216645"/>
          </a:xfrm>
          <a:prstGeom prst="rect">
            <a:avLst/>
          </a:prstGeom>
        </p:spPr>
      </p:pic>
      <p:sp>
        <p:nvSpPr>
          <p:cNvPr id="27" name="object 7">
            <a:extLst>
              <a:ext uri="{FF2B5EF4-FFF2-40B4-BE49-F238E27FC236}">
                <a16:creationId xmlns:a16="http://schemas.microsoft.com/office/drawing/2014/main" id="{2E856060-FBC9-BCDB-0B2A-C5CD42EDB0DB}"/>
              </a:ext>
            </a:extLst>
          </p:cNvPr>
          <p:cNvSpPr txBox="1"/>
          <p:nvPr/>
        </p:nvSpPr>
        <p:spPr>
          <a:xfrm>
            <a:off x="1018587" y="9780822"/>
            <a:ext cx="13681745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Krajowy Program Odbudowy  (mld EUR)</a:t>
            </a:r>
          </a:p>
        </p:txBody>
      </p:sp>
      <p:graphicFrame>
        <p:nvGraphicFramePr>
          <p:cNvPr id="29" name="Wykres 28">
            <a:extLst>
              <a:ext uri="{FF2B5EF4-FFF2-40B4-BE49-F238E27FC236}">
                <a16:creationId xmlns:a16="http://schemas.microsoft.com/office/drawing/2014/main" id="{F1E2723C-5ED3-0C50-9C24-7BDC5DCFCE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810855"/>
              </p:ext>
            </p:extLst>
          </p:nvPr>
        </p:nvGraphicFramePr>
        <p:xfrm>
          <a:off x="1081878" y="10418054"/>
          <a:ext cx="11110121" cy="3297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9D90BE9-981C-AA04-3518-2DAE971E417C}"/>
              </a:ext>
            </a:extLst>
          </p:cNvPr>
          <p:cNvSpPr txBox="1"/>
          <p:nvPr/>
        </p:nvSpPr>
        <p:spPr>
          <a:xfrm>
            <a:off x="4243674" y="10485518"/>
            <a:ext cx="2477657" cy="400110"/>
          </a:xfrm>
          <a:prstGeom prst="rect">
            <a:avLst/>
          </a:prstGeom>
          <a:gradFill>
            <a:gsLst>
              <a:gs pos="0">
                <a:srgbClr val="FDF550"/>
              </a:gs>
              <a:gs pos="47000">
                <a:srgbClr val="E0AF3E"/>
              </a:gs>
              <a:gs pos="100000">
                <a:srgbClr val="7C601E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∑ = 23,9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 mld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EUR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rrovial New Regular" panose="02000506040000020003" pitchFamily="2" charset="-18"/>
              <a:ea typeface="+mn-ea"/>
              <a:cs typeface="+mn-cs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B017AA3-75A8-E7F8-6F6A-374D593BEECA}"/>
              </a:ext>
            </a:extLst>
          </p:cNvPr>
          <p:cNvSpPr txBox="1"/>
          <p:nvPr/>
        </p:nvSpPr>
        <p:spPr>
          <a:xfrm>
            <a:off x="7369679" y="10485518"/>
            <a:ext cx="2350262" cy="400110"/>
          </a:xfrm>
          <a:prstGeom prst="rect">
            <a:avLst/>
          </a:prstGeom>
          <a:gradFill>
            <a:gsLst>
              <a:gs pos="0">
                <a:srgbClr val="FFFFFF"/>
              </a:gs>
              <a:gs pos="47000">
                <a:srgbClr val="BFBFBF"/>
              </a:gs>
              <a:gs pos="100000">
                <a:srgbClr val="6A6A6A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∑ = 11,5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mld EUR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Ferrovial New Regular" panose="02000506040000020003" pitchFamily="2" charset="-18"/>
              <a:ea typeface="+mn-ea"/>
              <a:cs typeface="+mn-cs"/>
            </a:endParaRPr>
          </a:p>
        </p:txBody>
      </p:sp>
      <p:pic>
        <p:nvPicPr>
          <p:cNvPr id="32" name="Grafika 31" descr="Strzałka: prosta z wypełnieniem pełnym">
            <a:extLst>
              <a:ext uri="{FF2B5EF4-FFF2-40B4-BE49-F238E27FC236}">
                <a16:creationId xmlns:a16="http://schemas.microsoft.com/office/drawing/2014/main" id="{B5FF5609-80CF-5A5A-8D5D-E414C7983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2195970" y="10638377"/>
            <a:ext cx="2110029" cy="12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912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870" y="10403124"/>
            <a:ext cx="5874260" cy="298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CSR"/>
          <p:cNvSpPr txBox="1"/>
          <p:nvPr/>
        </p:nvSpPr>
        <p:spPr>
          <a:xfrm>
            <a:off x="1455783" y="10952708"/>
            <a:ext cx="7628389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ECBC43"/>
                </a:solidFill>
                <a:latin typeface="Ferrovial New Bold"/>
                <a:ea typeface="Ferrovial New Bold"/>
                <a:cs typeface="Ferrovial New Bold"/>
                <a:sym typeface="Ferrovial New Bold"/>
              </a:defRPr>
            </a:lvl1pPr>
          </a:lstStyle>
          <a:p>
            <a:r>
              <a:t>CSR</a:t>
            </a:r>
          </a:p>
        </p:txBody>
      </p:sp>
      <p:pic>
        <p:nvPicPr>
          <p:cNvPr id="21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911" y="3190611"/>
            <a:ext cx="5087889" cy="297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371" y="8625232"/>
            <a:ext cx="5596234" cy="2996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39" y="6889536"/>
            <a:ext cx="6146842" cy="2996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_DSC759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r="22322"/>
          <a:stretch/>
        </p:blipFill>
        <p:spPr>
          <a:xfrm>
            <a:off x="14139636" y="-198108"/>
            <a:ext cx="11791770" cy="14174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9641" y="0"/>
                </a:moveTo>
                <a:cubicBezTo>
                  <a:pt x="4096" y="1348"/>
                  <a:pt x="210" y="5536"/>
                  <a:pt x="8" y="10381"/>
                </a:cubicBezTo>
                <a:cubicBezTo>
                  <a:pt x="-205" y="15499"/>
                  <a:pt x="3710" y="20095"/>
                  <a:pt x="9546" y="21579"/>
                </a:cubicBezTo>
                <a:lnTo>
                  <a:pt x="21395" y="21600"/>
                </a:lnTo>
                <a:lnTo>
                  <a:pt x="21331" y="32"/>
                </a:lnTo>
                <a:lnTo>
                  <a:pt x="9641" y="0"/>
                </a:lnTo>
                <a:close/>
              </a:path>
            </a:pathLst>
          </a:custGeom>
          <a:ln w="127000">
            <a:solidFill>
              <a:srgbClr val="ECBC43"/>
            </a:solidFill>
            <a:miter lim="400000"/>
          </a:ln>
        </p:spPr>
      </p:pic>
      <p:sp>
        <p:nvSpPr>
          <p:cNvPr id="222" name="Kształt"/>
          <p:cNvSpPr/>
          <p:nvPr/>
        </p:nvSpPr>
        <p:spPr>
          <a:xfrm>
            <a:off x="13000273" y="-837826"/>
            <a:ext cx="12803966" cy="1539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4" name="Dane makroekonomiczne &amp; rynek budowlany"/>
          <p:cNvSpPr txBox="1"/>
          <p:nvPr/>
        </p:nvSpPr>
        <p:spPr>
          <a:xfrm>
            <a:off x="890929" y="3730085"/>
            <a:ext cx="8193243" cy="1002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dirty="0"/>
              <a:t>Dane </a:t>
            </a:r>
            <a:r>
              <a:rPr dirty="0" err="1"/>
              <a:t>makroekonomiczne</a:t>
            </a:r>
            <a:endParaRPr dirty="0"/>
          </a:p>
        </p:txBody>
      </p:sp>
      <p:sp>
        <p:nvSpPr>
          <p:cNvPr id="225" name="Wyniki finansowe Grupy Budimex"/>
          <p:cNvSpPr txBox="1"/>
          <p:nvPr/>
        </p:nvSpPr>
        <p:spPr>
          <a:xfrm>
            <a:off x="814522" y="5574648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Wyniki finansowe Grupy Budimex</a:t>
            </a:r>
          </a:p>
        </p:txBody>
      </p:sp>
      <p:sp>
        <p:nvSpPr>
          <p:cNvPr id="226" name="FBSerwis &amp; Mostostal Kraków"/>
          <p:cNvSpPr txBox="1"/>
          <p:nvPr/>
        </p:nvSpPr>
        <p:spPr>
          <a:xfrm>
            <a:off x="-144417" y="741921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t>FBSerwis &amp; Mostostal Kraków</a:t>
            </a:r>
          </a:p>
        </p:txBody>
      </p:sp>
      <p:sp>
        <p:nvSpPr>
          <p:cNvPr id="227" name="Perspektywy rynkowe"/>
          <p:cNvSpPr txBox="1"/>
          <p:nvPr/>
        </p:nvSpPr>
        <p:spPr>
          <a:xfrm>
            <a:off x="814522" y="9185960"/>
            <a:ext cx="7628389" cy="100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825500">
              <a:lnSpc>
                <a:spcPct val="90000"/>
              </a:lnSpc>
              <a:defRPr sz="330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lang="pl-PL" dirty="0"/>
              <a:t>Rynek i perspektywy</a:t>
            </a:r>
            <a:endParaRPr dirty="0"/>
          </a:p>
        </p:txBody>
      </p:sp>
      <p:sp>
        <p:nvSpPr>
          <p:cNvPr id="228" name="Kształt"/>
          <p:cNvSpPr/>
          <p:nvPr/>
        </p:nvSpPr>
        <p:spPr>
          <a:xfrm>
            <a:off x="13849072" y="-505281"/>
            <a:ext cx="12250708" cy="1472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600" extrusionOk="0">
                <a:moveTo>
                  <a:pt x="21331" y="32"/>
                </a:moveTo>
                <a:lnTo>
                  <a:pt x="21395" y="21600"/>
                </a:lnTo>
                <a:lnTo>
                  <a:pt x="9547" y="21579"/>
                </a:lnTo>
                <a:cubicBezTo>
                  <a:pt x="3711" y="20096"/>
                  <a:pt x="-205" y="15498"/>
                  <a:pt x="8" y="10381"/>
                </a:cubicBezTo>
                <a:cubicBezTo>
                  <a:pt x="210" y="5536"/>
                  <a:pt x="4096" y="1348"/>
                  <a:pt x="9641" y="0"/>
                </a:cubicBezTo>
                <a:lnTo>
                  <a:pt x="21331" y="32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29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283" y="5028591"/>
            <a:ext cx="5087890" cy="29764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genda">
            <a:extLst>
              <a:ext uri="{FF2B5EF4-FFF2-40B4-BE49-F238E27FC236}">
                <a16:creationId xmlns:a16="http://schemas.microsoft.com/office/drawing/2014/main" id="{94677F0A-84B8-FC99-8A7D-AE071DD23AB4}"/>
              </a:ext>
            </a:extLst>
          </p:cNvPr>
          <p:cNvSpPr txBox="1">
            <a:spLocks/>
          </p:cNvSpPr>
          <p:nvPr/>
        </p:nvSpPr>
        <p:spPr>
          <a:xfrm>
            <a:off x="1278709" y="1056132"/>
            <a:ext cx="5112887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346786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FFFFFF"/>
                </a:solidFill>
                <a:uFillTx/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 sz="120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3073243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 4" descr="Obraz zawierający tekst, różny, kilka&#10;&#10;Opis wygenerowany automatycznie">
            <a:extLst>
              <a:ext uri="{FF2B5EF4-FFF2-40B4-BE49-F238E27FC236}">
                <a16:creationId xmlns:a16="http://schemas.microsoft.com/office/drawing/2014/main" id="{73A434CE-71D4-A8CD-8609-18B0BA884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7" t="73670" r="1220"/>
          <a:stretch/>
        </p:blipFill>
        <p:spPr bwMode="auto">
          <a:xfrm>
            <a:off x="3614033" y="4486629"/>
            <a:ext cx="4804184" cy="530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4" descr="Obraz zawierający tekst, różny, kilka&#10;&#10;Opis wygenerowany automatycznie">
            <a:extLst>
              <a:ext uri="{FF2B5EF4-FFF2-40B4-BE49-F238E27FC236}">
                <a16:creationId xmlns:a16="http://schemas.microsoft.com/office/drawing/2014/main" id="{0669DC78-1529-F8F2-2A47-5579E667C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59029" r="64104" b="14071"/>
          <a:stretch/>
        </p:blipFill>
        <p:spPr bwMode="auto">
          <a:xfrm>
            <a:off x="424453" y="9382074"/>
            <a:ext cx="4851288" cy="417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" name="Obraz 5">
            <a:extLst>
              <a:ext uri="{FF2B5EF4-FFF2-40B4-BE49-F238E27FC236}">
                <a16:creationId xmlns:a16="http://schemas.microsoft.com/office/drawing/2014/main" id="{0E2DA09E-F0C3-DC15-6468-89CAE9CF5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3" y="427353"/>
            <a:ext cx="2338418" cy="91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4" descr="Obraz zawierający tekst, różny, kilka&#10;&#10;Opis wygenerowany automatycznie">
            <a:extLst>
              <a:ext uri="{FF2B5EF4-FFF2-40B4-BE49-F238E27FC236}">
                <a16:creationId xmlns:a16="http://schemas.microsoft.com/office/drawing/2014/main" id="{6D7266C1-8985-C265-2E7A-DAD7EA3A4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7868" r="64588" b="46660"/>
          <a:stretch/>
        </p:blipFill>
        <p:spPr bwMode="auto">
          <a:xfrm>
            <a:off x="8444468" y="8887559"/>
            <a:ext cx="3179794" cy="468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Obraz zawierający tekst, różny, kilka&#10;&#10;Opis wygenerowany automatycznie">
            <a:extLst>
              <a:ext uri="{FF2B5EF4-FFF2-40B4-BE49-F238E27FC236}">
                <a16:creationId xmlns:a16="http://schemas.microsoft.com/office/drawing/2014/main" id="{C8DE8AE4-54F1-B9DC-9F5D-AF866187C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4" t="8311" r="29063" b="47171"/>
          <a:stretch/>
        </p:blipFill>
        <p:spPr bwMode="auto">
          <a:xfrm>
            <a:off x="8416691" y="4477378"/>
            <a:ext cx="3164152" cy="459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4" descr="Obraz zawierający tekst, różny, kilka&#10;&#10;Opis wygenerowany automatycznie">
            <a:extLst>
              <a:ext uri="{FF2B5EF4-FFF2-40B4-BE49-F238E27FC236}">
                <a16:creationId xmlns:a16="http://schemas.microsoft.com/office/drawing/2014/main" id="{F6AB1721-E3F4-CF53-EDDD-81C927F31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8" t="59357" r="28468" b="8537"/>
          <a:stretch/>
        </p:blipFill>
        <p:spPr bwMode="auto">
          <a:xfrm>
            <a:off x="443540" y="4486629"/>
            <a:ext cx="3204185" cy="491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ajd z tekstem…">
            <a:extLst>
              <a:ext uri="{FF2B5EF4-FFF2-40B4-BE49-F238E27FC236}">
                <a16:creationId xmlns:a16="http://schemas.microsoft.com/office/drawing/2014/main" id="{119DD239-5AE9-C174-C5C1-E7D2879D4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077" y="1498864"/>
            <a:ext cx="8035139" cy="26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71437" tIns="71437" rIns="71437" bIns="71437" anchor="ctr">
            <a:spAutoFit/>
          </a:bodyPr>
          <a:lstStyle>
            <a:lvl1pPr marL="2286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marR="0" lvl="0" indent="-5715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1B73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2</a:t>
            </a:r>
            <a:r>
              <a:rPr kumimoji="0" lang="pl-PL" alt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 otwarte Strefy Rodzica                                     (Pisz i Bydgoszcz)</a:t>
            </a:r>
          </a:p>
          <a:p>
            <a:pPr marL="571500" marR="0" lvl="0" indent="-5715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1B73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ponad </a:t>
            </a: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1000</a:t>
            </a:r>
            <a:r>
              <a:rPr kumimoji="0" lang="pl-PL" alt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 osób skorzystało z dwóch otwartych Stref Rodzica w 2022 r. 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D7943A4-BFF6-F49B-AE51-DE1049EA4BD0}"/>
              </a:ext>
            </a:extLst>
          </p:cNvPr>
          <p:cNvSpPr/>
          <p:nvPr/>
        </p:nvSpPr>
        <p:spPr>
          <a:xfrm>
            <a:off x="443540" y="1832157"/>
            <a:ext cx="3164671" cy="1992336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B1B6739-F76C-9868-C5E4-BC95B543DA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2" b="14781"/>
          <a:stretch/>
        </p:blipFill>
        <p:spPr>
          <a:xfrm>
            <a:off x="660503" y="1979154"/>
            <a:ext cx="2730744" cy="1845339"/>
          </a:xfrm>
          <a:prstGeom prst="rect">
            <a:avLst/>
          </a:prstGeom>
        </p:spPr>
      </p:pic>
      <p:pic>
        <p:nvPicPr>
          <p:cNvPr id="13" name="Obraz 4" descr="Obraz zawierający tekst, różny, kilka&#10;&#10;Opis wygenerowany automatycznie">
            <a:extLst>
              <a:ext uri="{FF2B5EF4-FFF2-40B4-BE49-F238E27FC236}">
                <a16:creationId xmlns:a16="http://schemas.microsoft.com/office/drawing/2014/main" id="{0FF46809-F64C-C08C-23AE-15454D740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1" t="74033" r="727"/>
          <a:stretch/>
        </p:blipFill>
        <p:spPr bwMode="auto">
          <a:xfrm>
            <a:off x="4576855" y="9382074"/>
            <a:ext cx="3854487" cy="417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20B9CC59-2833-5C9B-62C5-358B1674DD14}"/>
              </a:ext>
            </a:extLst>
          </p:cNvPr>
          <p:cNvSpPr/>
          <p:nvPr/>
        </p:nvSpPr>
        <p:spPr>
          <a:xfrm>
            <a:off x="12598046" y="1829008"/>
            <a:ext cx="2096894" cy="2232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Obraz 3">
            <a:extLst>
              <a:ext uri="{FF2B5EF4-FFF2-40B4-BE49-F238E27FC236}">
                <a16:creationId xmlns:a16="http://schemas.microsoft.com/office/drawing/2014/main" id="{9FE64900-E442-282F-300B-8C241524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6" t="11966" r="31998" b="41675"/>
          <a:stretch>
            <a:fillRect/>
          </a:stretch>
        </p:blipFill>
        <p:spPr bwMode="auto">
          <a:xfrm>
            <a:off x="12828242" y="2021730"/>
            <a:ext cx="1636502" cy="1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AC1BF481-B0B3-329E-5871-977CC6639633}"/>
              </a:ext>
            </a:extLst>
          </p:cNvPr>
          <p:cNvSpPr/>
          <p:nvPr/>
        </p:nvSpPr>
        <p:spPr>
          <a:xfrm>
            <a:off x="12899140" y="3485462"/>
            <a:ext cx="1484702" cy="429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747577"/>
                </a:solidFill>
                <a:effectLst/>
                <a:uLnTx/>
                <a:uFillTx/>
                <a:latin typeface="Ferrovial New Bold" panose="02000806040000020003" pitchFamily="2" charset="-18"/>
              </a:rPr>
              <a:t>Dom z Serca</a:t>
            </a:r>
          </a:p>
        </p:txBody>
      </p:sp>
      <p:pic>
        <p:nvPicPr>
          <p:cNvPr id="19" name="Obraz 18" descr="Obraz zawierający wewnątrz, ściana, podłoże, pomieszczenie&#10;&#10;Opis wygenerowany automatycznie">
            <a:extLst>
              <a:ext uri="{FF2B5EF4-FFF2-40B4-BE49-F238E27FC236}">
                <a16:creationId xmlns:a16="http://schemas.microsoft.com/office/drawing/2014/main" id="{AFBC24B7-263B-20AA-6770-977AC9D973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322" t="41473" r="12825"/>
          <a:stretch/>
        </p:blipFill>
        <p:spPr>
          <a:xfrm>
            <a:off x="12828243" y="9049047"/>
            <a:ext cx="11170091" cy="45246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5751E75A-7589-10C7-BDC7-B734E3206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22702" r="4707"/>
          <a:stretch/>
        </p:blipFill>
        <p:spPr bwMode="auto">
          <a:xfrm>
            <a:off x="12828241" y="4486629"/>
            <a:ext cx="11170093" cy="458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le tekstowe 4">
            <a:extLst>
              <a:ext uri="{FF2B5EF4-FFF2-40B4-BE49-F238E27FC236}">
                <a16:creationId xmlns:a16="http://schemas.microsoft.com/office/drawing/2014/main" id="{008EC964-8638-F494-8137-4FE8732A2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0215" y="1498864"/>
            <a:ext cx="8874970" cy="26050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marR="0" lvl="0" indent="-57150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  <a:sym typeface="FerrovialNew-Regular"/>
              </a:rPr>
              <a:t>to już druga edycja programu „Dom z Serca” 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  <a:sym typeface="FerrovialNew-Regular"/>
              </a:rPr>
              <a:t>dokończono do stanu „pod klucz” budowę domu dla 8-osobowej rodziny</a:t>
            </a:r>
            <a:endParaRPr lang="pl-PL" sz="3200" kern="1200" dirty="0">
              <a:solidFill>
                <a:schemeClr val="bg1"/>
              </a:solidFill>
              <a:latin typeface="Ferrovial"/>
              <a:sym typeface="FerrovialNew-Regular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  <a:sym typeface="FerrovialNew-Regular"/>
              </a:rPr>
              <a:t>projekt wspierało 14 partnerów</a:t>
            </a:r>
            <a:endParaRPr kumimoji="0" lang="pl-PL" altLang="pl-PL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rrovial"/>
              <a:ea typeface="+mn-ea"/>
              <a:cs typeface="Tahoma" panose="020B0604030504040204" pitchFamily="34" charset="0"/>
              <a:sym typeface="FerrovialNew-Regular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6FA04B-5521-18C6-FC7A-A4F4D1E9950C}"/>
              </a:ext>
            </a:extLst>
          </p:cNvPr>
          <p:cNvSpPr/>
          <p:nvPr/>
        </p:nvSpPr>
        <p:spPr>
          <a:xfrm>
            <a:off x="424453" y="4477377"/>
            <a:ext cx="11199809" cy="9092454"/>
          </a:xfrm>
          <a:prstGeom prst="rect">
            <a:avLst/>
          </a:prstGeom>
          <a:noFill/>
          <a:ln w="571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80B231A-3770-439F-E017-D75F849D91B3}"/>
              </a:ext>
            </a:extLst>
          </p:cNvPr>
          <p:cNvSpPr/>
          <p:nvPr/>
        </p:nvSpPr>
        <p:spPr>
          <a:xfrm>
            <a:off x="12803159" y="4477377"/>
            <a:ext cx="11199809" cy="9092454"/>
          </a:xfrm>
          <a:prstGeom prst="rect">
            <a:avLst/>
          </a:prstGeom>
          <a:noFill/>
          <a:ln w="571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3778278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Obraz 2">
            <a:extLst>
              <a:ext uri="{FF2B5EF4-FFF2-40B4-BE49-F238E27FC236}">
                <a16:creationId xmlns:a16="http://schemas.microsoft.com/office/drawing/2014/main" id="{667B1D58-3478-03DD-4D79-5DBEC146C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1481" r="61063" b="52584"/>
          <a:stretch/>
        </p:blipFill>
        <p:spPr bwMode="auto">
          <a:xfrm>
            <a:off x="454228" y="4486629"/>
            <a:ext cx="2944606" cy="44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" name="Obraz 5">
            <a:extLst>
              <a:ext uri="{FF2B5EF4-FFF2-40B4-BE49-F238E27FC236}">
                <a16:creationId xmlns:a16="http://schemas.microsoft.com/office/drawing/2014/main" id="{0E2DA09E-F0C3-DC15-6468-89CAE9CF5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3" y="427353"/>
            <a:ext cx="2338418" cy="91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D7943A4-BFF6-F49B-AE51-DE1049EA4BD0}"/>
              </a:ext>
            </a:extLst>
          </p:cNvPr>
          <p:cNvSpPr/>
          <p:nvPr/>
        </p:nvSpPr>
        <p:spPr>
          <a:xfrm>
            <a:off x="443540" y="1832157"/>
            <a:ext cx="3164671" cy="1992336"/>
          </a:xfrm>
          <a:prstGeom prst="roundRect">
            <a:avLst/>
          </a:prstGeom>
          <a:solidFill>
            <a:srgbClr val="F9C706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20B9CC59-2833-5C9B-62C5-358B1674DD14}"/>
              </a:ext>
            </a:extLst>
          </p:cNvPr>
          <p:cNvSpPr/>
          <p:nvPr/>
        </p:nvSpPr>
        <p:spPr>
          <a:xfrm>
            <a:off x="12759741" y="1832157"/>
            <a:ext cx="2318528" cy="2232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6FA04B-5521-18C6-FC7A-A4F4D1E9950C}"/>
              </a:ext>
            </a:extLst>
          </p:cNvPr>
          <p:cNvSpPr/>
          <p:nvPr/>
        </p:nvSpPr>
        <p:spPr>
          <a:xfrm>
            <a:off x="424453" y="4477377"/>
            <a:ext cx="11199809" cy="9092454"/>
          </a:xfrm>
          <a:prstGeom prst="rect">
            <a:avLst/>
          </a:prstGeom>
          <a:noFill/>
          <a:ln w="571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80B231A-3770-439F-E017-D75F849D91B3}"/>
              </a:ext>
            </a:extLst>
          </p:cNvPr>
          <p:cNvSpPr/>
          <p:nvPr/>
        </p:nvSpPr>
        <p:spPr>
          <a:xfrm>
            <a:off x="12803159" y="4477377"/>
            <a:ext cx="11199809" cy="9092454"/>
          </a:xfrm>
          <a:prstGeom prst="rect">
            <a:avLst/>
          </a:prstGeom>
          <a:noFill/>
          <a:ln w="571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8F7280B-48D4-E947-87E9-892D8A08B4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"/>
          <a:stretch/>
        </p:blipFill>
        <p:spPr>
          <a:xfrm>
            <a:off x="678929" y="1938951"/>
            <a:ext cx="2724539" cy="1750418"/>
          </a:xfrm>
          <a:prstGeom prst="rect">
            <a:avLst/>
          </a:prstGeom>
        </p:spPr>
      </p:pic>
      <p:pic>
        <p:nvPicPr>
          <p:cNvPr id="22" name="Obraz 2">
            <a:extLst>
              <a:ext uri="{FF2B5EF4-FFF2-40B4-BE49-F238E27FC236}">
                <a16:creationId xmlns:a16="http://schemas.microsoft.com/office/drawing/2014/main" id="{5BFBDFE8-F36D-C7C9-C6CB-E1FC1AAF5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" t="50352" r="61063" b="1323"/>
          <a:stretch/>
        </p:blipFill>
        <p:spPr bwMode="auto">
          <a:xfrm>
            <a:off x="458862" y="8584163"/>
            <a:ext cx="3164672" cy="49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">
            <a:extLst>
              <a:ext uri="{FF2B5EF4-FFF2-40B4-BE49-F238E27FC236}">
                <a16:creationId xmlns:a16="http://schemas.microsoft.com/office/drawing/2014/main" id="{703562CD-4D41-C914-83C5-34D0AC3D4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8" t="12806" r="16646" b="45180"/>
          <a:stretch/>
        </p:blipFill>
        <p:spPr bwMode="auto">
          <a:xfrm>
            <a:off x="3367422" y="8605945"/>
            <a:ext cx="4220838" cy="49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6D97478-B72C-2CC5-E2F3-26630380FA44}"/>
              </a:ext>
            </a:extLst>
          </p:cNvPr>
          <p:cNvSpPr txBox="1"/>
          <p:nvPr/>
        </p:nvSpPr>
        <p:spPr>
          <a:xfrm>
            <a:off x="3629955" y="4684729"/>
            <a:ext cx="7772053" cy="366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W programie: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prelekcja przedstawiciela BX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prelekcja przedstawicieli Policji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pokaz organizowany przez OSP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animacje prowadzone przez Tygrysa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Budiego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: miasteczko bezpieczeństwa, quizy, bicykl, malowanie twarzy, quizy</a:t>
            </a:r>
          </a:p>
        </p:txBody>
      </p:sp>
      <p:pic>
        <p:nvPicPr>
          <p:cNvPr id="23" name="Obraz 2">
            <a:extLst>
              <a:ext uri="{FF2B5EF4-FFF2-40B4-BE49-F238E27FC236}">
                <a16:creationId xmlns:a16="http://schemas.microsoft.com/office/drawing/2014/main" id="{9D910037-6B84-DA49-6121-C057BBA7D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6" t="66802" r="16646" b="762"/>
          <a:stretch/>
        </p:blipFill>
        <p:spPr bwMode="auto">
          <a:xfrm>
            <a:off x="7628940" y="8587534"/>
            <a:ext cx="3954642" cy="498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245061E-306E-6797-98D5-4BA37D7EAA2F}"/>
              </a:ext>
            </a:extLst>
          </p:cNvPr>
          <p:cNvSpPr txBox="1"/>
          <p:nvPr/>
        </p:nvSpPr>
        <p:spPr>
          <a:xfrm>
            <a:off x="4266453" y="1318397"/>
            <a:ext cx="7785855" cy="2991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Patronat: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Ministerstwo Sportu i Turystyki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Polski Związek Kolarski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Polski Związek Sportów Wrotkarskich                   (World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Skate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/>
                <a:ea typeface="+mn-ea"/>
                <a:cs typeface="+mn-cs"/>
              </a:rPr>
              <a:t> Poland)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23FEA46A-62C4-633F-F4F7-FF2D9C16D1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7" t="72908" r="7702" b="5532"/>
          <a:stretch/>
        </p:blipFill>
        <p:spPr>
          <a:xfrm>
            <a:off x="13100179" y="2013595"/>
            <a:ext cx="1772816" cy="1921649"/>
          </a:xfrm>
          <a:prstGeom prst="rect">
            <a:avLst/>
          </a:prstGeom>
        </p:spPr>
      </p:pic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id="{DF3CB7AA-4CF5-4700-CDDB-2FAFA492BA38}"/>
              </a:ext>
            </a:extLst>
          </p:cNvPr>
          <p:cNvSpPr/>
          <p:nvPr/>
        </p:nvSpPr>
        <p:spPr>
          <a:xfrm>
            <a:off x="15418706" y="1832157"/>
            <a:ext cx="4698093" cy="2232000"/>
          </a:xfrm>
          <a:prstGeom prst="roundRect">
            <a:avLst/>
          </a:prstGeom>
          <a:solidFill>
            <a:schemeClr val="bg1"/>
          </a:solidFill>
          <a:ln w="19050" cap="flat">
            <a:solidFill>
              <a:srgbClr val="EAB4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9" name="Obraz 2">
            <a:extLst>
              <a:ext uri="{FF2B5EF4-FFF2-40B4-BE49-F238E27FC236}">
                <a16:creationId xmlns:a16="http://schemas.microsoft.com/office/drawing/2014/main" id="{4AEA4743-558E-9EBC-A83F-5DD6856C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65" y="2100781"/>
            <a:ext cx="4388773" cy="169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ole tekstowe 4">
            <a:extLst>
              <a:ext uri="{FF2B5EF4-FFF2-40B4-BE49-F238E27FC236}">
                <a16:creationId xmlns:a16="http://schemas.microsoft.com/office/drawing/2014/main" id="{BEEDD6C8-2AE5-32C7-5A73-1ACC0574E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6351" y="5210194"/>
            <a:ext cx="10293423" cy="45218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400 nowych drzew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w bezpośredniej okolicy trasy Budowy Tramwaju do Wilanowa </a:t>
            </a:r>
          </a:p>
          <a:p>
            <a:pPr marL="571500" marR="0" lvl="0" indent="-571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Zaangażowanie wspólnot i spółdzielni mieszkaniowych            z Wilanowa i Mokotowa - około 16 eventów, 4 </a:t>
            </a:r>
            <a:r>
              <a:rPr lang="pl-PL" sz="3200" kern="1200" dirty="0">
                <a:solidFill>
                  <a:schemeClr val="bg1"/>
                </a:solidFill>
                <a:latin typeface="Ferrovial" panose="02000506040000020003"/>
              </a:rPr>
              <a:t>edycje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 nasadzeń podczas których  z mieszkańcami posadzimy wybrane przez nich drzewa</a:t>
            </a:r>
          </a:p>
          <a:p>
            <a:pPr marL="571500" marR="0" lvl="0" indent="-571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Trwa I akcja zgłoszeń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– w kwietniu posadzimy 130 drzew</a:t>
            </a:r>
          </a:p>
        </p:txBody>
      </p:sp>
    </p:spTree>
    <p:extLst>
      <p:ext uri="{BB962C8B-B14F-4D97-AF65-F5344CB8AC3E}">
        <p14:creationId xmlns:p14="http://schemas.microsoft.com/office/powerpoint/2010/main" val="97346911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AAF6C39-F3AE-DFDF-28A5-83F147837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519" y="2695415"/>
            <a:ext cx="7323398" cy="103876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1DA5407-05C5-7173-90A1-31F5A50AAD7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Agenda 2030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" name="pole tekstowe 1">
            <a:extLst>
              <a:ext uri="{FF2B5EF4-FFF2-40B4-BE49-F238E27FC236}">
                <a16:creationId xmlns:a16="http://schemas.microsoft.com/office/drawing/2014/main" id="{1C3FB74A-E109-CA31-8A68-86650E24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69" y="2997026"/>
            <a:ext cx="12880408" cy="57554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0" algn="l" defTabSz="8001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Agenda 2030 </a:t>
            </a:r>
            <a:r>
              <a:rPr kumimoji="0" lang="pl-PL" alt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to strategia rozwoju świata do 2030 roku, </a:t>
            </a:r>
          </a:p>
          <a:p>
            <a:pPr marL="0" marR="0" lvl="1" indent="0" algn="l" defTabSz="8001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kumimoji="0" lang="pl-PL" alt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zawiera 17  Celów Zrównoważonego Rozwoju podzielonych na 5 obszarów:</a:t>
            </a:r>
          </a:p>
          <a:p>
            <a:pPr marL="0" marR="0" lvl="1" indent="0" algn="l" defTabSz="8001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0C344"/>
                </a:solidFill>
                <a:effectLst/>
                <a:uLnTx/>
                <a:uFillTx/>
                <a:latin typeface="Ferrovial" panose="02000506040000020003"/>
                <a:ea typeface="+mn-ea"/>
                <a:cs typeface="Times New Roman" panose="02020603050405020304" pitchFamily="18" charset="0"/>
              </a:rPr>
              <a:t>ludzie, planeta, dobrobyt, pokój i  partnerstwo</a:t>
            </a:r>
            <a:endParaRPr kumimoji="0" lang="pl-PL" altLang="pl-PL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rrovial" panose="02000506040000020003"/>
              <a:ea typeface="+mn-ea"/>
              <a:cs typeface="Times New Roman" panose="02020603050405020304" pitchFamily="18" charset="0"/>
            </a:endParaRPr>
          </a:p>
          <a:p>
            <a:pPr marL="0" marR="0" lvl="1" indent="0" algn="l" defTabSz="8001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rrovial" panose="02000506040000020003"/>
              <a:ea typeface="+mn-ea"/>
              <a:cs typeface="+mn-cs"/>
            </a:endParaRPr>
          </a:p>
          <a:p>
            <a:pPr marL="0" marR="0" lvl="1" indent="0" algn="l" defTabSz="8001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kumimoji="0" lang="pl-PL" altLang="pl-P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Cele Zrównoważonego Rozwoju Budimex</a:t>
            </a:r>
          </a:p>
          <a:p>
            <a:pPr marL="0" marR="0" lvl="1" indent="0" algn="l" defTabSz="8001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endParaRPr kumimoji="0" lang="pl-PL" altLang="pl-PL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1" indent="0" algn="l" defTabSz="8001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endParaRPr kumimoji="0" lang="pl-PL" altLang="pl-PL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officeArt object" descr="Obrazek">
            <a:extLst>
              <a:ext uri="{FF2B5EF4-FFF2-40B4-BE49-F238E27FC236}">
                <a16:creationId xmlns:a16="http://schemas.microsoft.com/office/drawing/2014/main" id="{5D1795C8-A6F0-4365-290F-DFF9DD8E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49" y="6854457"/>
            <a:ext cx="1952916" cy="195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officeArt object" descr="Obrazek">
            <a:extLst>
              <a:ext uri="{FF2B5EF4-FFF2-40B4-BE49-F238E27FC236}">
                <a16:creationId xmlns:a16="http://schemas.microsoft.com/office/drawing/2014/main" id="{CB2F1E9C-873A-0EBC-96CE-9D7EDE7B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41" y="6854457"/>
            <a:ext cx="1956838" cy="195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officeArt object" descr="Obrazek">
            <a:extLst>
              <a:ext uri="{FF2B5EF4-FFF2-40B4-BE49-F238E27FC236}">
                <a16:creationId xmlns:a16="http://schemas.microsoft.com/office/drawing/2014/main" id="{D8D1B9CC-4665-2335-9BF7-70087D77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72" y="6854456"/>
            <a:ext cx="1956835" cy="195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" name="officeArt object" descr="Obrazek">
            <a:extLst>
              <a:ext uri="{FF2B5EF4-FFF2-40B4-BE49-F238E27FC236}">
                <a16:creationId xmlns:a16="http://schemas.microsoft.com/office/drawing/2014/main" id="{87C4A2E4-FDCE-10A4-5E17-76A830F0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00" y="6854455"/>
            <a:ext cx="1956838" cy="195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officeArt object" descr="Obrazek">
            <a:extLst>
              <a:ext uri="{FF2B5EF4-FFF2-40B4-BE49-F238E27FC236}">
                <a16:creationId xmlns:a16="http://schemas.microsoft.com/office/drawing/2014/main" id="{7B4722A9-BC57-2B42-BD7D-44AF3C9A3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49" y="8954518"/>
            <a:ext cx="1952916" cy="195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officeArt object" descr="Obrazek">
            <a:extLst>
              <a:ext uri="{FF2B5EF4-FFF2-40B4-BE49-F238E27FC236}">
                <a16:creationId xmlns:a16="http://schemas.microsoft.com/office/drawing/2014/main" id="{14F85A59-6E86-9904-71FF-A0C54614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00" y="8954518"/>
            <a:ext cx="1956838" cy="195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officeArt object" descr="Obrazek">
            <a:extLst>
              <a:ext uri="{FF2B5EF4-FFF2-40B4-BE49-F238E27FC236}">
                <a16:creationId xmlns:a16="http://schemas.microsoft.com/office/drawing/2014/main" id="{1983A956-DE6F-4865-06E3-55D229708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73" y="8954518"/>
            <a:ext cx="1956835" cy="195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officeArt object" descr="Obrazek">
            <a:extLst>
              <a:ext uri="{FF2B5EF4-FFF2-40B4-BE49-F238E27FC236}">
                <a16:creationId xmlns:a16="http://schemas.microsoft.com/office/drawing/2014/main" id="{42834595-BA00-FED0-0AA7-B9258864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49" y="11054581"/>
            <a:ext cx="1952916" cy="195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5" name="officeArt object" descr="Obrazek">
            <a:extLst>
              <a:ext uri="{FF2B5EF4-FFF2-40B4-BE49-F238E27FC236}">
                <a16:creationId xmlns:a16="http://schemas.microsoft.com/office/drawing/2014/main" id="{BEFA273B-9594-395F-563E-B3243737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67" y="11061028"/>
            <a:ext cx="1956838" cy="195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6" name="pole tekstowe 1">
            <a:extLst>
              <a:ext uri="{FF2B5EF4-FFF2-40B4-BE49-F238E27FC236}">
                <a16:creationId xmlns:a16="http://schemas.microsoft.com/office/drawing/2014/main" id="{FDA05B26-B50A-BB6A-FE1C-BB3840DB4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818" y="7171152"/>
            <a:ext cx="1214531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0" algn="l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kumimoji="0" lang="pl-PL" altLang="pl-PL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E</a:t>
            </a:r>
            <a:endParaRPr kumimoji="0" lang="pl-PL" altLang="pl-PL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7" name="pole tekstowe 1">
            <a:extLst>
              <a:ext uri="{FF2B5EF4-FFF2-40B4-BE49-F238E27FC236}">
                <a16:creationId xmlns:a16="http://schemas.microsoft.com/office/drawing/2014/main" id="{E3CD2188-2C6D-A025-39B8-D7F80EB55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818" y="9271217"/>
            <a:ext cx="1214531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0" algn="l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lang="pl-PL" altLang="pl-PL" sz="8000" b="1" kern="1200" dirty="0">
                <a:solidFill>
                  <a:schemeClr val="bg1"/>
                </a:solidFill>
                <a:latin typeface="Ferrovial" panose="02000506040000020003"/>
              </a:rPr>
              <a:t>S</a:t>
            </a:r>
            <a:endParaRPr kumimoji="0" lang="pl-PL" altLang="pl-PL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8" name="pole tekstowe 1">
            <a:extLst>
              <a:ext uri="{FF2B5EF4-FFF2-40B4-BE49-F238E27FC236}">
                <a16:creationId xmlns:a16="http://schemas.microsoft.com/office/drawing/2014/main" id="{6058133D-69F2-58FF-6578-88E72D68D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69" y="11371279"/>
            <a:ext cx="1214531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0" algn="l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kumimoji="0" lang="pl-PL" altLang="pl-PL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G</a:t>
            </a:r>
            <a:endParaRPr kumimoji="0" lang="pl-PL" altLang="pl-PL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4" name="Otoczenie makroekonomiczne">
            <a:extLst>
              <a:ext uri="{FF2B5EF4-FFF2-40B4-BE49-F238E27FC236}">
                <a16:creationId xmlns:a16="http://schemas.microsoft.com/office/drawing/2014/main" id="{3875A1CE-5C24-A56A-749C-4283C4E5AFFD}"/>
              </a:ext>
            </a:extLst>
          </p:cNvPr>
          <p:cNvSpPr txBox="1">
            <a:spLocks/>
          </p:cNvSpPr>
          <p:nvPr/>
        </p:nvSpPr>
        <p:spPr>
          <a:xfrm>
            <a:off x="1018587" y="1111221"/>
            <a:ext cx="1754155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1" indent="0" algn="l" defTabSz="8001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ct val="20000"/>
              </a:spcAft>
              <a:buClr>
                <a:srgbClr val="EAAA00"/>
              </a:buClr>
              <a:buSzTx/>
              <a:buFontTx/>
              <a:buNone/>
              <a:tabLst/>
              <a:defRPr/>
            </a:pPr>
            <a:r>
              <a:rPr kumimoji="0" lang="pl-PL" altLang="pl-PL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rrovial" panose="02000506040000020003"/>
                <a:ea typeface="+mn-ea"/>
                <a:cs typeface="+mn-cs"/>
              </a:rPr>
              <a:t>Przystąpiliśmy do Partnerstwa na rzecz realizacji Celów Zrównoważonego Rozwoju </a:t>
            </a:r>
          </a:p>
        </p:txBody>
      </p:sp>
    </p:spTree>
    <p:extLst>
      <p:ext uri="{BB962C8B-B14F-4D97-AF65-F5344CB8AC3E}">
        <p14:creationId xmlns:p14="http://schemas.microsoft.com/office/powerpoint/2010/main" val="260573312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0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ształt">
            <a:extLst>
              <a:ext uri="{FF2B5EF4-FFF2-40B4-BE49-F238E27FC236}">
                <a16:creationId xmlns:a16="http://schemas.microsoft.com/office/drawing/2014/main" id="{ACE4004E-EAC8-7380-130D-EE55346C3F5D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Budimex – kluczowe wskaźniki finansowe w 2022">
            <a:extLst>
              <a:ext uri="{FF2B5EF4-FFF2-40B4-BE49-F238E27FC236}">
                <a16:creationId xmlns:a16="http://schemas.microsoft.com/office/drawing/2014/main" id="{40349B50-CAFE-7B81-A657-A1F4DEAC8E99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5216018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346786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FFFFFF"/>
                </a:solidFill>
                <a:uFillTx/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/>
              <a:t>Budimex – cele 2023</a:t>
            </a:r>
            <a:endParaRPr lang="pl-PL" dirty="0"/>
          </a:p>
        </p:txBody>
      </p:sp>
      <p:sp>
        <p:nvSpPr>
          <p:cNvPr id="8" name="Koło">
            <a:extLst>
              <a:ext uri="{FF2B5EF4-FFF2-40B4-BE49-F238E27FC236}">
                <a16:creationId xmlns:a16="http://schemas.microsoft.com/office/drawing/2014/main" id="{A91A29C3-02AC-FE32-8178-3609A9FD1CB6}"/>
              </a:ext>
            </a:extLst>
          </p:cNvPr>
          <p:cNvSpPr/>
          <p:nvPr/>
        </p:nvSpPr>
        <p:spPr>
          <a:xfrm>
            <a:off x="4491144" y="2603335"/>
            <a:ext cx="2085198" cy="2085198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CB516F5-9AD3-2BD3-D891-5D20480D8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484"/>
          <a:stretch/>
        </p:blipFill>
        <p:spPr>
          <a:xfrm>
            <a:off x="4838661" y="2902847"/>
            <a:ext cx="1390163" cy="1486173"/>
          </a:xfrm>
          <a:prstGeom prst="rect">
            <a:avLst/>
          </a:prstGeom>
        </p:spPr>
      </p:pic>
      <p:sp>
        <p:nvSpPr>
          <p:cNvPr id="13" name="Koło">
            <a:extLst>
              <a:ext uri="{FF2B5EF4-FFF2-40B4-BE49-F238E27FC236}">
                <a16:creationId xmlns:a16="http://schemas.microsoft.com/office/drawing/2014/main" id="{5100F61C-DB63-A8C3-9CE8-AA6172CC1249}"/>
              </a:ext>
            </a:extLst>
          </p:cNvPr>
          <p:cNvSpPr/>
          <p:nvPr/>
        </p:nvSpPr>
        <p:spPr>
          <a:xfrm>
            <a:off x="4493040" y="5363702"/>
            <a:ext cx="2085198" cy="2085198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4" name="Koło">
            <a:extLst>
              <a:ext uri="{FF2B5EF4-FFF2-40B4-BE49-F238E27FC236}">
                <a16:creationId xmlns:a16="http://schemas.microsoft.com/office/drawing/2014/main" id="{792E4830-7C6F-A636-BDF9-0B0BD3FD3602}"/>
              </a:ext>
            </a:extLst>
          </p:cNvPr>
          <p:cNvSpPr/>
          <p:nvPr/>
        </p:nvSpPr>
        <p:spPr>
          <a:xfrm>
            <a:off x="4471319" y="8071152"/>
            <a:ext cx="2085198" cy="2085198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15" name="Koło">
            <a:extLst>
              <a:ext uri="{FF2B5EF4-FFF2-40B4-BE49-F238E27FC236}">
                <a16:creationId xmlns:a16="http://schemas.microsoft.com/office/drawing/2014/main" id="{7A2E3E8C-C0FA-A345-7BEA-8E815BA735F6}"/>
              </a:ext>
            </a:extLst>
          </p:cNvPr>
          <p:cNvSpPr/>
          <p:nvPr/>
        </p:nvSpPr>
        <p:spPr>
          <a:xfrm>
            <a:off x="4473173" y="10778602"/>
            <a:ext cx="2085198" cy="2085198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pic>
        <p:nvPicPr>
          <p:cNvPr id="9" name="obrazek" descr="obrazek">
            <a:extLst>
              <a:ext uri="{FF2B5EF4-FFF2-40B4-BE49-F238E27FC236}">
                <a16:creationId xmlns:a16="http://schemas.microsoft.com/office/drawing/2014/main" id="{04CEDCFB-0470-AFD9-02FA-79F3E8D29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11" t="-15456" r="69631" b="-3709"/>
          <a:stretch/>
        </p:blipFill>
        <p:spPr>
          <a:xfrm>
            <a:off x="4942896" y="11159356"/>
            <a:ext cx="1331486" cy="138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azek" descr="obrazek">
            <a:extLst>
              <a:ext uri="{FF2B5EF4-FFF2-40B4-BE49-F238E27FC236}">
                <a16:creationId xmlns:a16="http://schemas.microsoft.com/office/drawing/2014/main" id="{2A2029D9-8C0F-8F5C-78B3-2845EFD86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820" b="9074"/>
          <a:stretch/>
        </p:blipFill>
        <p:spPr>
          <a:xfrm>
            <a:off x="4893943" y="8403479"/>
            <a:ext cx="1435721" cy="1244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506401B-7CFF-F52F-DDE3-4DAD2B93F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63"/>
          <a:stretch/>
        </p:blipFill>
        <p:spPr>
          <a:xfrm>
            <a:off x="4818600" y="5549794"/>
            <a:ext cx="1400726" cy="1641853"/>
          </a:xfrm>
          <a:prstGeom prst="rect">
            <a:avLst/>
          </a:prstGeom>
        </p:spPr>
      </p:pic>
      <p:sp>
        <p:nvSpPr>
          <p:cNvPr id="16" name="object 44">
            <a:extLst>
              <a:ext uri="{FF2B5EF4-FFF2-40B4-BE49-F238E27FC236}">
                <a16:creationId xmlns:a16="http://schemas.microsoft.com/office/drawing/2014/main" id="{C8A8C93F-5773-CFB7-7D62-13803B34727C}"/>
              </a:ext>
            </a:extLst>
          </p:cNvPr>
          <p:cNvSpPr txBox="1"/>
          <p:nvPr/>
        </p:nvSpPr>
        <p:spPr>
          <a:xfrm>
            <a:off x="7237652" y="11159356"/>
            <a:ext cx="9566258" cy="715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Rozwój w segmencie odnawialnych źródeł energii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ERROVIALNEW-LIGHT" panose="0200050604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44">
            <a:extLst>
              <a:ext uri="{FF2B5EF4-FFF2-40B4-BE49-F238E27FC236}">
                <a16:creationId xmlns:a16="http://schemas.microsoft.com/office/drawing/2014/main" id="{4F08DB08-37BE-F417-4112-AE558A6ABB23}"/>
              </a:ext>
            </a:extLst>
          </p:cNvPr>
          <p:cNvSpPr txBox="1"/>
          <p:nvPr/>
        </p:nvSpPr>
        <p:spPr>
          <a:xfrm>
            <a:off x="7237652" y="8403479"/>
            <a:ext cx="12081085" cy="715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l-P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FBSerwis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– rozszerzenie kompetencji o nowe linie biznesowe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ERROVIALNEW-LIGHT" panose="0200050604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44">
            <a:extLst>
              <a:ext uri="{FF2B5EF4-FFF2-40B4-BE49-F238E27FC236}">
                <a16:creationId xmlns:a16="http://schemas.microsoft.com/office/drawing/2014/main" id="{C33BA36A-F7D5-EA78-0C97-D92477E63D59}"/>
              </a:ext>
            </a:extLst>
          </p:cNvPr>
          <p:cNvSpPr txBox="1"/>
          <p:nvPr/>
        </p:nvSpPr>
        <p:spPr>
          <a:xfrm>
            <a:off x="7237652" y="5363702"/>
            <a:ext cx="14022148" cy="1515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Rozszerzenie działalności biznesowej o zagranice (Niemcy, Czechy, Słowacja)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ERROVIALNEW-LIGHT" panose="0200050604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44">
            <a:extLst>
              <a:ext uri="{FF2B5EF4-FFF2-40B4-BE49-F238E27FC236}">
                <a16:creationId xmlns:a16="http://schemas.microsoft.com/office/drawing/2014/main" id="{23351FC5-DC53-6B95-EACD-19475C65E50A}"/>
              </a:ext>
            </a:extLst>
          </p:cNvPr>
          <p:cNvSpPr txBox="1"/>
          <p:nvPr/>
        </p:nvSpPr>
        <p:spPr>
          <a:xfrm>
            <a:off x="7237652" y="2798098"/>
            <a:ext cx="15955967" cy="1515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9259">
              <a:lnSpc>
                <a:spcPct val="130000"/>
              </a:lnSpc>
              <a:spcBef>
                <a:spcPts val="1600"/>
              </a:spcBef>
              <a:buSzPct val="123000"/>
              <a:defRPr sz="25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RROVIALNEW-LIGHT" panose="0200050604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Stabilny segment budowlany wspierany przez fundusze europejskie. Marżowość pod kontrolą</a:t>
            </a:r>
            <a:endParaRPr sz="4000" dirty="0">
              <a:latin typeface="FERROVIALNEW-LIGHT" panose="02000506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0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208" y="-108967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" name="Wykres 19">
            <a:extLst>
              <a:ext uri="{FF2B5EF4-FFF2-40B4-BE49-F238E27FC236}">
                <a16:creationId xmlns:a16="http://schemas.microsoft.com/office/drawing/2014/main" id="{8CF17C1E-E71C-D91E-5FB4-01FC9186EF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28608"/>
              </p:ext>
            </p:extLst>
          </p:nvPr>
        </p:nvGraphicFramePr>
        <p:xfrm>
          <a:off x="324000" y="8391600"/>
          <a:ext cx="10380018" cy="473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Wykres 20">
            <a:extLst>
              <a:ext uri="{FF2B5EF4-FFF2-40B4-BE49-F238E27FC236}">
                <a16:creationId xmlns:a16="http://schemas.microsoft.com/office/drawing/2014/main" id="{BACBA628-EDEE-89E7-201C-DE7883C927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000355"/>
              </p:ext>
            </p:extLst>
          </p:nvPr>
        </p:nvGraphicFramePr>
        <p:xfrm>
          <a:off x="1332456" y="8929305"/>
          <a:ext cx="9482308" cy="420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Wykres 25">
            <a:extLst>
              <a:ext uri="{FF2B5EF4-FFF2-40B4-BE49-F238E27FC236}">
                <a16:creationId xmlns:a16="http://schemas.microsoft.com/office/drawing/2014/main" id="{D82EE22A-AAF3-E270-E28F-2FD6E902B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762032"/>
              </p:ext>
            </p:extLst>
          </p:nvPr>
        </p:nvGraphicFramePr>
        <p:xfrm>
          <a:off x="934811" y="2276926"/>
          <a:ext cx="9941337" cy="515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0" name="Otoczenie makroekonomiczne"/>
          <p:cNvSpPr txBox="1">
            <a:spLocks noGrp="1"/>
          </p:cNvSpPr>
          <p:nvPr>
            <p:ph type="title" idx="4294967295"/>
          </p:nvPr>
        </p:nvSpPr>
        <p:spPr>
          <a:xfrm>
            <a:off x="1018587" y="252000"/>
            <a:ext cx="11517225" cy="1718442"/>
          </a:xfrm>
          <a:prstGeom prst="rect">
            <a:avLst/>
          </a:prstGeom>
        </p:spPr>
        <p:txBody>
          <a:bodyPr lIns="64722" tIns="64722" rIns="64722" bIns="64722" anchor="ctr"/>
          <a:lstStyle/>
          <a:p>
            <a:pPr defTabSz="3467860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dirty="0" err="1"/>
              <a:t>Oto</a:t>
            </a:r>
            <a:r>
              <a:rPr spc="0" dirty="0" err="1"/>
              <a:t>cz</a:t>
            </a:r>
            <a:r>
              <a:rPr dirty="0" err="1"/>
              <a:t>enie</a:t>
            </a:r>
            <a:r>
              <a:rPr dirty="0"/>
              <a:t> </a:t>
            </a:r>
            <a:r>
              <a:rPr dirty="0" err="1"/>
              <a:t>m</a:t>
            </a:r>
            <a:r>
              <a:rPr spc="230" dirty="0" err="1"/>
              <a:t>a</a:t>
            </a:r>
            <a:r>
              <a:rPr dirty="0" err="1"/>
              <a:t>kroe</a:t>
            </a:r>
            <a:r>
              <a:rPr spc="-461" dirty="0" err="1"/>
              <a:t>k</a:t>
            </a:r>
            <a:r>
              <a:rPr dirty="0" err="1"/>
              <a:t>onomi</a:t>
            </a:r>
            <a:r>
              <a:rPr spc="0" dirty="0" err="1"/>
              <a:t>czn</a:t>
            </a:r>
            <a:r>
              <a:rPr dirty="0" err="1"/>
              <a:t>e</a:t>
            </a:r>
            <a:endParaRPr dirty="0"/>
          </a:p>
        </p:txBody>
      </p:sp>
      <p:sp>
        <p:nvSpPr>
          <p:cNvPr id="481" name="pole tekstowe 126"/>
          <p:cNvSpPr txBox="1"/>
          <p:nvPr/>
        </p:nvSpPr>
        <p:spPr>
          <a:xfrm>
            <a:off x="15243993" y="2162611"/>
            <a:ext cx="8918922" cy="1535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</a:defRPr>
            </a:lvl1pPr>
          </a:lstStyle>
          <a:p>
            <a:pPr algn="l"/>
            <a:r>
              <a:rPr lang="pl-PL" dirty="0"/>
              <a:t>MFW prognozuje trwałe utrzymanie inflacji na dwucyfrowych poziomach oraz znaczne osłabienie dynamiki PKB do poziomu 0,5% r/r w 2023 roku.</a:t>
            </a:r>
          </a:p>
        </p:txBody>
      </p:sp>
      <p:sp>
        <p:nvSpPr>
          <p:cNvPr id="482" name="pole tekstowe 128"/>
          <p:cNvSpPr txBox="1"/>
          <p:nvPr/>
        </p:nvSpPr>
        <p:spPr>
          <a:xfrm>
            <a:off x="15243996" y="5969223"/>
            <a:ext cx="8918919" cy="1535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</a:defRPr>
            </a:lvl1pPr>
          </a:lstStyle>
          <a:p>
            <a:pPr algn="l"/>
            <a:r>
              <a:rPr lang="pl-PL" dirty="0"/>
              <a:t>Krajowa inflacja zaskoczyła w szybkim szacunku GUS, ponieważ rożna dynamika CPI obniżyła się w grudniu do 16,6% vs 17,5%  listopadzie. </a:t>
            </a:r>
          </a:p>
        </p:txBody>
      </p:sp>
      <p:sp>
        <p:nvSpPr>
          <p:cNvPr id="483" name="pole tekstowe 131"/>
          <p:cNvSpPr txBox="1"/>
          <p:nvPr/>
        </p:nvSpPr>
        <p:spPr>
          <a:xfrm>
            <a:off x="15243993" y="10043266"/>
            <a:ext cx="8152474" cy="107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</a:defRPr>
            </a:lvl1pPr>
          </a:lstStyle>
          <a:p>
            <a:pPr algn="l"/>
            <a:r>
              <a:rPr lang="pl-PL" dirty="0"/>
              <a:t>Ekonomiści dostrzegają szanse na obniżki stóp pod koniec 2023 roku.</a:t>
            </a:r>
          </a:p>
        </p:txBody>
      </p:sp>
      <p:sp>
        <p:nvSpPr>
          <p:cNvPr id="484" name="Linia"/>
          <p:cNvSpPr/>
          <p:nvPr/>
        </p:nvSpPr>
        <p:spPr>
          <a:xfrm flipV="1">
            <a:off x="14017062" y="936064"/>
            <a:ext cx="1" cy="12015542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5" name="Koło"/>
          <p:cNvSpPr/>
          <p:nvPr/>
        </p:nvSpPr>
        <p:spPr>
          <a:xfrm>
            <a:off x="13569237" y="2563105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486" name="Koło"/>
          <p:cNvSpPr/>
          <p:nvPr/>
        </p:nvSpPr>
        <p:spPr>
          <a:xfrm>
            <a:off x="13569237" y="6340967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487" name="Koło"/>
          <p:cNvSpPr/>
          <p:nvPr/>
        </p:nvSpPr>
        <p:spPr>
          <a:xfrm>
            <a:off x="13569237" y="10132128"/>
            <a:ext cx="895645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1C58CA48-F27B-E679-7C38-B41A1528BA2C}"/>
              </a:ext>
            </a:extLst>
          </p:cNvPr>
          <p:cNvSpPr txBox="1"/>
          <p:nvPr/>
        </p:nvSpPr>
        <p:spPr>
          <a:xfrm>
            <a:off x="1007155" y="2554395"/>
            <a:ext cx="9941337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sz="2800" b="1" spc="1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Dynamika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2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PKB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-3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i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7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inflacja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5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CPI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-2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w</a:t>
            </a:r>
            <a:r>
              <a:rPr sz="2800" b="1" spc="-10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30" dirty="0" err="1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Polsce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16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(%,</a:t>
            </a:r>
            <a:r>
              <a:rPr sz="2800" b="1" spc="-1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 </a:t>
            </a:r>
            <a:r>
              <a:rPr sz="2800" b="1" spc="-13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r/r)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144DC9FE-60EF-320F-3273-3A0B7DC12EBD}"/>
              </a:ext>
            </a:extLst>
          </p:cNvPr>
          <p:cNvSpPr txBox="1"/>
          <p:nvPr/>
        </p:nvSpPr>
        <p:spPr>
          <a:xfrm>
            <a:off x="1332456" y="8352485"/>
            <a:ext cx="8690662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/>
          <a:p>
            <a:pPr marL="25399" algn="l">
              <a:spcBef>
                <a:spcPts val="200"/>
              </a:spcBef>
              <a:defRPr/>
            </a:pPr>
            <a:r>
              <a:rPr lang="pl-PL" sz="2800" b="1" spc="10" dirty="0">
                <a:solidFill>
                  <a:schemeClr val="bg1"/>
                </a:solidFill>
                <a:latin typeface="Ferrovial New Bold" panose="02000806040000020003" pitchFamily="2" charset="-18"/>
                <a:cs typeface="Calibri"/>
              </a:rPr>
              <a:t>Inflacja (%, r/r), stopa referencyjna w Polsce (%)</a:t>
            </a:r>
            <a:endParaRPr sz="2800" dirty="0">
              <a:solidFill>
                <a:schemeClr val="bg1"/>
              </a:solidFill>
              <a:latin typeface="Ferrovial New Bold" panose="02000806040000020003" pitchFamily="2" charset="-18"/>
              <a:cs typeface="Calibri"/>
            </a:endParaRP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579AAF43-88CC-7108-D706-CC8258248FF7}"/>
              </a:ext>
            </a:extLst>
          </p:cNvPr>
          <p:cNvGrpSpPr/>
          <p:nvPr/>
        </p:nvGrpSpPr>
        <p:grpSpPr>
          <a:xfrm>
            <a:off x="1248395" y="9332996"/>
            <a:ext cx="7431608" cy="433509"/>
            <a:chOff x="2357681" y="8696943"/>
            <a:chExt cx="7431608" cy="433509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C8C947A9-1D7D-7B39-A39E-B5F3584CD8B2}"/>
                </a:ext>
              </a:extLst>
            </p:cNvPr>
            <p:cNvSpPr txBox="1"/>
            <p:nvPr/>
          </p:nvSpPr>
          <p:spPr>
            <a:xfrm>
              <a:off x="2357681" y="8699565"/>
              <a:ext cx="40065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l-PL" sz="2200" dirty="0">
                  <a:solidFill>
                    <a:schemeClr val="bg1"/>
                  </a:solidFill>
                  <a:latin typeface="Ferrovial New Regular" panose="02000506040000020003" pitchFamily="2" charset="-18"/>
                </a:rPr>
                <a:t>Inflacja (%, y/y)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1E3D66E6-CB0C-6829-DED8-68EA74DEB63B}"/>
                </a:ext>
              </a:extLst>
            </p:cNvPr>
            <p:cNvSpPr txBox="1"/>
            <p:nvPr/>
          </p:nvSpPr>
          <p:spPr>
            <a:xfrm>
              <a:off x="5782702" y="8696943"/>
              <a:ext cx="40065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l-PL" sz="2200" dirty="0">
                  <a:solidFill>
                    <a:schemeClr val="bg1"/>
                  </a:solidFill>
                  <a:latin typeface="Ferrovial New Regular" panose="02000506040000020003" pitchFamily="2" charset="-18"/>
                </a:rPr>
                <a:t>Stopa referencyjna (%)</a:t>
              </a:r>
            </a:p>
          </p:txBody>
        </p:sp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A8990EE7-C91C-6E55-5B4F-15799E69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448000" y="8912386"/>
              <a:ext cx="794960" cy="0"/>
            </a:xfrm>
            <a:prstGeom prst="line">
              <a:avLst/>
            </a:prstGeom>
            <a:noFill/>
            <a:ln w="34925" cap="flat">
              <a:solidFill>
                <a:srgbClr val="F0C745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FD0E8A2B-F41A-8999-09E4-0C75C4D20742}"/>
                </a:ext>
              </a:extLst>
            </p:cNvPr>
            <p:cNvCxnSpPr>
              <a:cxnSpLocks/>
            </p:cNvCxnSpPr>
            <p:nvPr/>
          </p:nvCxnSpPr>
          <p:spPr>
            <a:xfrm>
              <a:off x="5508000" y="8912386"/>
              <a:ext cx="794960" cy="0"/>
            </a:xfrm>
            <a:prstGeom prst="line">
              <a:avLst/>
            </a:prstGeom>
            <a:noFill/>
            <a:ln w="34925" cap="flat">
              <a:solidFill>
                <a:srgbClr val="B4BC3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B84941D-6E61-7932-B8A2-1832B47D87ED}"/>
              </a:ext>
            </a:extLst>
          </p:cNvPr>
          <p:cNvSpPr txBox="1"/>
          <p:nvPr/>
        </p:nvSpPr>
        <p:spPr>
          <a:xfrm>
            <a:off x="14435787" y="13076431"/>
            <a:ext cx="1042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pl-PL" sz="2000" kern="12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Dane: MFW, NBP (stan na grudzień 2022r.)</a:t>
            </a:r>
          </a:p>
        </p:txBody>
      </p:sp>
      <p:sp>
        <p:nvSpPr>
          <p:cNvPr id="29" name="Kształt">
            <a:extLst>
              <a:ext uri="{FF2B5EF4-FFF2-40B4-BE49-F238E27FC236}">
                <a16:creationId xmlns:a16="http://schemas.microsoft.com/office/drawing/2014/main" id="{C073D58D-BCB5-1EC3-01AA-EF5D9B481295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Otoczenie makroekonomiczne"/>
          <p:cNvSpPr txBox="1">
            <a:spLocks noGrp="1"/>
          </p:cNvSpPr>
          <p:nvPr>
            <p:ph type="title" idx="4294967295"/>
          </p:nvPr>
        </p:nvSpPr>
        <p:spPr>
          <a:xfrm>
            <a:off x="1018587" y="252000"/>
            <a:ext cx="11517225" cy="1718442"/>
          </a:xfrm>
          <a:prstGeom prst="rect">
            <a:avLst/>
          </a:prstGeom>
        </p:spPr>
        <p:txBody>
          <a:bodyPr lIns="64722" tIns="64722" rIns="64722" bIns="64722" anchor="ctr"/>
          <a:lstStyle/>
          <a:p>
            <a:pPr defTabSz="3467860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dirty="0" err="1"/>
              <a:t>Oto</a:t>
            </a:r>
            <a:r>
              <a:rPr spc="0" dirty="0" err="1"/>
              <a:t>cz</a:t>
            </a:r>
            <a:r>
              <a:rPr dirty="0" err="1"/>
              <a:t>enie</a:t>
            </a:r>
            <a:r>
              <a:rPr dirty="0"/>
              <a:t> </a:t>
            </a:r>
            <a:r>
              <a:rPr dirty="0" err="1"/>
              <a:t>m</a:t>
            </a:r>
            <a:r>
              <a:rPr spc="230" dirty="0" err="1"/>
              <a:t>a</a:t>
            </a:r>
            <a:r>
              <a:rPr dirty="0" err="1"/>
              <a:t>kroe</a:t>
            </a:r>
            <a:r>
              <a:rPr spc="-461" dirty="0" err="1"/>
              <a:t>k</a:t>
            </a:r>
            <a:r>
              <a:rPr dirty="0" err="1"/>
              <a:t>onomi</a:t>
            </a:r>
            <a:r>
              <a:rPr spc="0" dirty="0" err="1"/>
              <a:t>czn</a:t>
            </a:r>
            <a:r>
              <a:rPr dirty="0" err="1"/>
              <a:t>e</a:t>
            </a:r>
            <a:endParaRPr dirty="0"/>
          </a:p>
        </p:txBody>
      </p:sp>
      <p:sp>
        <p:nvSpPr>
          <p:cNvPr id="505" name="pole tekstowe 126"/>
          <p:cNvSpPr txBox="1"/>
          <p:nvPr/>
        </p:nvSpPr>
        <p:spPr>
          <a:xfrm>
            <a:off x="15747952" y="2437838"/>
            <a:ext cx="8052152" cy="1532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 algn="just">
              <a:lnSpc>
                <a:spcPts val="3600"/>
              </a:lnSpc>
            </a:pPr>
            <a:r>
              <a:rPr lang="pl-PL" dirty="0"/>
              <a:t>Najwyższy poziom od maja zanotował wskaźnik PMI polskiego sektora przemysłowego, który wzrósł w grudniu do 45,6 pkt (vs 43,4 pkt w listopadzie). W</a:t>
            </a:r>
          </a:p>
        </p:txBody>
      </p:sp>
      <p:sp>
        <p:nvSpPr>
          <p:cNvPr id="506" name="pole tekstowe 131"/>
          <p:cNvSpPr txBox="1"/>
          <p:nvPr/>
        </p:nvSpPr>
        <p:spPr>
          <a:xfrm>
            <a:off x="15747952" y="7123113"/>
            <a:ext cx="8052151" cy="291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 algn="just">
              <a:lnSpc>
                <a:spcPts val="3600"/>
              </a:lnSpc>
            </a:pPr>
            <a:r>
              <a:rPr lang="pl-PL" dirty="0"/>
              <a:t>Wartość produkcji budowlano-montażowej spadła                o 0,8% r/r w grudniu. W okresie styczeń-grudzień wskaźnik wzrósł o 6,2% r/r, natomiast w poszczególnych segmentach wyglądał następująco: (i) budowa budynków (+11,7% r/r), roboty budowlane specjalistyczne (+5,4% r/r), budowa obiektów inżynierii lądowej (+2,8% r/r).</a:t>
            </a:r>
          </a:p>
        </p:txBody>
      </p:sp>
      <p:sp>
        <p:nvSpPr>
          <p:cNvPr id="507" name="Linia"/>
          <p:cNvSpPr/>
          <p:nvPr/>
        </p:nvSpPr>
        <p:spPr>
          <a:xfrm flipV="1">
            <a:off x="14474374" y="850229"/>
            <a:ext cx="1" cy="12015542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8" name="Koło"/>
          <p:cNvSpPr/>
          <p:nvPr/>
        </p:nvSpPr>
        <p:spPr>
          <a:xfrm>
            <a:off x="14026552" y="3217722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509" name="Koło"/>
          <p:cNvSpPr/>
          <p:nvPr/>
        </p:nvSpPr>
        <p:spPr>
          <a:xfrm>
            <a:off x="14026551" y="8364661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2" name="object 26">
            <a:extLst>
              <a:ext uri="{FF2B5EF4-FFF2-40B4-BE49-F238E27FC236}">
                <a16:creationId xmlns:a16="http://schemas.microsoft.com/office/drawing/2014/main" id="{8A7730FB-5768-9EE7-14CD-A75F6F9197FD}"/>
              </a:ext>
            </a:extLst>
          </p:cNvPr>
          <p:cNvSpPr txBox="1">
            <a:spLocks/>
          </p:cNvSpPr>
          <p:nvPr/>
        </p:nvSpPr>
        <p:spPr>
          <a:xfrm>
            <a:off x="1142244" y="8243135"/>
            <a:ext cx="10308647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Wzrost produkcji budowlano-montażowej (%, r/r, ceny stałe)</a:t>
            </a:r>
            <a:endParaRPr lang="pl-PL" sz="280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id="{A0BE3169-DE32-B2E7-381B-501817C844FA}"/>
              </a:ext>
            </a:extLst>
          </p:cNvPr>
          <p:cNvSpPr txBox="1">
            <a:spLocks/>
          </p:cNvSpPr>
          <p:nvPr/>
        </p:nvSpPr>
        <p:spPr>
          <a:xfrm>
            <a:off x="1142244" y="2277013"/>
            <a:ext cx="8253193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Wskaźnik PMI dla Polski</a:t>
            </a:r>
            <a:endParaRPr lang="pl-PL" sz="280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D77F6049-A471-92EB-7350-E27143FC53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981385"/>
              </p:ext>
            </p:extLst>
          </p:nvPr>
        </p:nvGraphicFramePr>
        <p:xfrm>
          <a:off x="624449" y="2145914"/>
          <a:ext cx="12667521" cy="5334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F33F325F-ADBC-0613-A628-62292E38F3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345723"/>
              </p:ext>
            </p:extLst>
          </p:nvPr>
        </p:nvGraphicFramePr>
        <p:xfrm>
          <a:off x="866813" y="8865704"/>
          <a:ext cx="12131534" cy="5057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Kształt">
            <a:extLst>
              <a:ext uri="{FF2B5EF4-FFF2-40B4-BE49-F238E27FC236}">
                <a16:creationId xmlns:a16="http://schemas.microsoft.com/office/drawing/2014/main" id="{10D9FD2D-E555-C178-377F-97291812EEDF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133" y="-54571"/>
            <a:ext cx="24604415" cy="13824967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Otoczenie makroekonomiczne"/>
          <p:cNvSpPr txBox="1">
            <a:spLocks noGrp="1"/>
          </p:cNvSpPr>
          <p:nvPr>
            <p:ph type="title" idx="4294967295"/>
          </p:nvPr>
        </p:nvSpPr>
        <p:spPr>
          <a:xfrm>
            <a:off x="1018587" y="252000"/>
            <a:ext cx="11517225" cy="1718442"/>
          </a:xfrm>
          <a:prstGeom prst="rect">
            <a:avLst/>
          </a:prstGeom>
        </p:spPr>
        <p:txBody>
          <a:bodyPr lIns="64722" tIns="64722" rIns="64722" bIns="64722" anchor="ctr"/>
          <a:lstStyle/>
          <a:p>
            <a:pPr defTabSz="3467860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dirty="0" err="1"/>
              <a:t>Oto</a:t>
            </a:r>
            <a:r>
              <a:rPr spc="0" dirty="0" err="1"/>
              <a:t>cz</a:t>
            </a:r>
            <a:r>
              <a:rPr dirty="0" err="1"/>
              <a:t>enie</a:t>
            </a:r>
            <a:r>
              <a:rPr dirty="0"/>
              <a:t> </a:t>
            </a:r>
            <a:r>
              <a:rPr dirty="0" err="1"/>
              <a:t>m</a:t>
            </a:r>
            <a:r>
              <a:rPr spc="230" dirty="0" err="1"/>
              <a:t>a</a:t>
            </a:r>
            <a:r>
              <a:rPr dirty="0" err="1"/>
              <a:t>kroe</a:t>
            </a:r>
            <a:r>
              <a:rPr spc="-461" dirty="0" err="1"/>
              <a:t>k</a:t>
            </a:r>
            <a:r>
              <a:rPr dirty="0" err="1"/>
              <a:t>onomi</a:t>
            </a:r>
            <a:r>
              <a:rPr spc="0" dirty="0" err="1"/>
              <a:t>czn</a:t>
            </a:r>
            <a:r>
              <a:rPr dirty="0" err="1"/>
              <a:t>e</a:t>
            </a:r>
            <a:endParaRPr dirty="0"/>
          </a:p>
        </p:txBody>
      </p:sp>
      <p:sp>
        <p:nvSpPr>
          <p:cNvPr id="531" name="pole tekstowe 126"/>
          <p:cNvSpPr txBox="1"/>
          <p:nvPr/>
        </p:nvSpPr>
        <p:spPr>
          <a:xfrm>
            <a:off x="15727106" y="2517360"/>
            <a:ext cx="8072996" cy="1996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1828800">
              <a:lnSpc>
                <a:spcPts val="36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</a:defRPr>
            </a:lvl1pPr>
          </a:lstStyle>
          <a:p>
            <a:r>
              <a:rPr lang="pl-PL" dirty="0"/>
              <a:t>W grudniu płace wzrosły o 10,3% r/r, co stanowi niższy odczyt od inflacji. Budownictwo charakteryzuje się wzrostem wynagrodzeń nieznacznie powyżej średniej (10,4% r/r)</a:t>
            </a:r>
          </a:p>
        </p:txBody>
      </p:sp>
      <p:sp>
        <p:nvSpPr>
          <p:cNvPr id="532" name="pole tekstowe 131"/>
          <p:cNvSpPr txBox="1"/>
          <p:nvPr/>
        </p:nvSpPr>
        <p:spPr>
          <a:xfrm>
            <a:off x="15658809" y="8500335"/>
            <a:ext cx="8072993" cy="1993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lnSpc>
                <a:spcPct val="140000"/>
              </a:lnSpc>
              <a:defRPr sz="27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pPr algn="just">
              <a:lnSpc>
                <a:spcPts val="3600"/>
              </a:lnSpc>
            </a:pPr>
            <a:r>
              <a:rPr lang="pl-PL" dirty="0"/>
              <a:t>Wstępne wyniki całego 2022 roku jednoznacznie potwierdzają osłabienie popytu i podaży na rynku mieszkaniowym. Sprzedaż mieszkań w sześciu głównych aglomeracjach spadła o 49% r/r. </a:t>
            </a:r>
          </a:p>
        </p:txBody>
      </p:sp>
      <p:sp>
        <p:nvSpPr>
          <p:cNvPr id="533" name="Linia"/>
          <p:cNvSpPr/>
          <p:nvPr/>
        </p:nvSpPr>
        <p:spPr>
          <a:xfrm flipV="1">
            <a:off x="14474374" y="850229"/>
            <a:ext cx="1" cy="12015542"/>
          </a:xfrm>
          <a:prstGeom prst="line">
            <a:avLst/>
          </a:prstGeom>
          <a:ln w="25400">
            <a:solidFill>
              <a:srgbClr val="E3B23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4" name="Koło"/>
          <p:cNvSpPr/>
          <p:nvPr/>
        </p:nvSpPr>
        <p:spPr>
          <a:xfrm>
            <a:off x="14026551" y="3250089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535" name="Koło"/>
          <p:cNvSpPr/>
          <p:nvPr/>
        </p:nvSpPr>
        <p:spPr>
          <a:xfrm>
            <a:off x="14026551" y="9147487"/>
            <a:ext cx="895646" cy="895646"/>
          </a:xfrm>
          <a:prstGeom prst="ellipse">
            <a:avLst/>
          </a:prstGeom>
          <a:gradFill>
            <a:gsLst>
              <a:gs pos="1298">
                <a:srgbClr val="FFFA0B"/>
              </a:gs>
              <a:gs pos="11003">
                <a:srgbClr val="F5D805"/>
              </a:gs>
              <a:gs pos="26097">
                <a:srgbClr val="EBB700"/>
              </a:gs>
              <a:gs pos="42259">
                <a:srgbClr val="DBAA00"/>
              </a:gs>
              <a:gs pos="48788">
                <a:srgbClr val="CA9E00"/>
              </a:gs>
              <a:gs pos="89034">
                <a:srgbClr val="7F6300"/>
              </a:gs>
              <a:gs pos="100000">
                <a:srgbClr val="000000"/>
              </a:gs>
            </a:gsLst>
            <a:path path="circle">
              <a:fillToRect l="68301" t="-18301" r="31698" b="118301"/>
            </a:path>
          </a:gradFill>
          <a:ln w="12700">
            <a:miter lim="400000"/>
          </a:ln>
          <a:effectLst>
            <a:outerShdw blurRad="1270000" dist="446865" dir="5400000" rotWithShape="0">
              <a:srgbClr val="000000">
                <a:alpha val="44970"/>
              </a:srgbClr>
            </a:outerShdw>
          </a:effectLst>
        </p:spPr>
        <p:txBody>
          <a:bodyPr lIns="45155" tIns="45155" rIns="45155" bIns="45155" anchor="ctr"/>
          <a:lstStyle/>
          <a:p>
            <a:pPr defTabSz="779251">
              <a:defRPr sz="7300">
                <a:solidFill>
                  <a:srgbClr val="000000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endParaRPr/>
          </a:p>
        </p:txBody>
      </p:sp>
      <p:sp>
        <p:nvSpPr>
          <p:cNvPr id="536" name="pole tekstowe 126"/>
          <p:cNvSpPr txBox="1"/>
          <p:nvPr/>
        </p:nvSpPr>
        <p:spPr>
          <a:xfrm>
            <a:off x="15727106" y="5287770"/>
            <a:ext cx="7801561" cy="43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40000"/>
              </a:lnSpc>
              <a:defRPr sz="2000">
                <a:solidFill>
                  <a:srgbClr val="FFFFFF"/>
                </a:solidFill>
                <a:latin typeface="Ferrovial New Regular"/>
                <a:ea typeface="Ferrovial New Regular"/>
                <a:cs typeface="Ferrovial New Regular"/>
                <a:sym typeface="Ferrovial New Regular"/>
              </a:defRPr>
            </a:lvl1pPr>
          </a:lstStyle>
          <a:p>
            <a:r>
              <a:rPr dirty="0"/>
              <a:t>*Dane </a:t>
            </a:r>
            <a:r>
              <a:rPr dirty="0" err="1"/>
              <a:t>dotyczą</a:t>
            </a:r>
            <a:r>
              <a:rPr dirty="0"/>
              <a:t> </a:t>
            </a:r>
            <a:r>
              <a:rPr dirty="0" err="1"/>
              <a:t>przedsiębiorstw</a:t>
            </a:r>
            <a:r>
              <a:rPr dirty="0"/>
              <a:t> </a:t>
            </a:r>
            <a:r>
              <a:rPr dirty="0" err="1"/>
              <a:t>zatrudniających</a:t>
            </a:r>
            <a:r>
              <a:rPr dirty="0"/>
              <a:t> </a:t>
            </a:r>
            <a:r>
              <a:rPr dirty="0" err="1"/>
              <a:t>więcej</a:t>
            </a:r>
            <a:r>
              <a:rPr dirty="0"/>
              <a:t> </a:t>
            </a:r>
            <a:r>
              <a:rPr dirty="0" err="1"/>
              <a:t>niż</a:t>
            </a:r>
            <a:r>
              <a:rPr dirty="0"/>
              <a:t> 10 </a:t>
            </a:r>
            <a:r>
              <a:rPr dirty="0" err="1"/>
              <a:t>pracowników</a:t>
            </a:r>
            <a:r>
              <a:rPr dirty="0"/>
              <a:t>. 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38C99599-0C2E-1638-25DE-0C31190662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792251"/>
              </p:ext>
            </p:extLst>
          </p:nvPr>
        </p:nvGraphicFramePr>
        <p:xfrm>
          <a:off x="799692" y="2167856"/>
          <a:ext cx="11736120" cy="5387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Grafika 2" descr="Strzałka: zakrzywiona w prawo z wypełnieniem pełnym">
            <a:extLst>
              <a:ext uri="{FF2B5EF4-FFF2-40B4-BE49-F238E27FC236}">
                <a16:creationId xmlns:a16="http://schemas.microsoft.com/office/drawing/2014/main" id="{CCEC0930-EDD5-3CD1-8B4D-77589B02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763042">
            <a:off x="10036567" y="2397869"/>
            <a:ext cx="1043578" cy="104357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871F593-F4C5-A7F6-20D8-42FECDA29CD3}"/>
              </a:ext>
            </a:extLst>
          </p:cNvPr>
          <p:cNvSpPr txBox="1"/>
          <p:nvPr/>
        </p:nvSpPr>
        <p:spPr>
          <a:xfrm>
            <a:off x="9952336" y="1740019"/>
            <a:ext cx="1405840" cy="461665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bg1"/>
                </a:solidFill>
                <a:latin typeface="Ferrovial New Bold" panose="02000806040000020003" pitchFamily="2" charset="-18"/>
              </a:rPr>
              <a:t>10,3%</a:t>
            </a:r>
          </a:p>
        </p:txBody>
      </p:sp>
      <p:sp>
        <p:nvSpPr>
          <p:cNvPr id="5" name="object 26">
            <a:extLst>
              <a:ext uri="{FF2B5EF4-FFF2-40B4-BE49-F238E27FC236}">
                <a16:creationId xmlns:a16="http://schemas.microsoft.com/office/drawing/2014/main" id="{A36EAF97-551B-53FD-7DEF-2998DB909FF6}"/>
              </a:ext>
            </a:extLst>
          </p:cNvPr>
          <p:cNvSpPr txBox="1">
            <a:spLocks/>
          </p:cNvSpPr>
          <p:nvPr/>
        </p:nvSpPr>
        <p:spPr>
          <a:xfrm>
            <a:off x="1154726" y="2128454"/>
            <a:ext cx="9752965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Przeciętne miesięczne wynagrodzenia w Polsce* </a:t>
            </a:r>
            <a:endParaRPr lang="pl-PL" sz="280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85AFE1F1-68BD-C71A-EB9C-79E916ACBC0B}"/>
              </a:ext>
            </a:extLst>
          </p:cNvPr>
          <p:cNvCxnSpPr>
            <a:cxnSpLocks/>
          </p:cNvCxnSpPr>
          <p:nvPr/>
        </p:nvCxnSpPr>
        <p:spPr>
          <a:xfrm>
            <a:off x="8110790" y="2874098"/>
            <a:ext cx="0" cy="4063259"/>
          </a:xfrm>
          <a:prstGeom prst="line">
            <a:avLst/>
          </a:prstGeom>
          <a:ln>
            <a:solidFill>
              <a:srgbClr val="B4BC3C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3AC154F4-CE13-574D-7BD5-80C8D0FD4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169313"/>
              </p:ext>
            </p:extLst>
          </p:nvPr>
        </p:nvGraphicFramePr>
        <p:xfrm>
          <a:off x="1035734" y="8863084"/>
          <a:ext cx="11316765" cy="443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DD8B6-1623-9CC4-7D70-4A302199E9F7}"/>
              </a:ext>
            </a:extLst>
          </p:cNvPr>
          <p:cNvSpPr txBox="1"/>
          <p:nvPr/>
        </p:nvSpPr>
        <p:spPr>
          <a:xfrm>
            <a:off x="10606088" y="9906722"/>
            <a:ext cx="1669218" cy="576293"/>
          </a:xfrm>
          <a:prstGeom prst="rect">
            <a:avLst/>
          </a:prstGeom>
          <a:noFill/>
          <a:ln>
            <a:solidFill>
              <a:srgbClr val="F0C344"/>
            </a:solidFill>
          </a:ln>
        </p:spPr>
        <p:txBody>
          <a:bodyPr wrap="square" tIns="72000" bIns="72000" rtlCol="0">
            <a:spAutoFit/>
          </a:bodyPr>
          <a:lstStyle/>
          <a:p>
            <a:pPr algn="ctr">
              <a:defRPr/>
            </a:pPr>
            <a:r>
              <a:rPr lang="pl-PL" sz="2800" dirty="0">
                <a:solidFill>
                  <a:schemeClr val="bg1"/>
                </a:solidFill>
                <a:latin typeface="Ferrovial New Bold" panose="02000806040000020003" pitchFamily="2" charset="-18"/>
              </a:rPr>
              <a:t>-49% r/r</a:t>
            </a:r>
          </a:p>
        </p:txBody>
      </p:sp>
      <p:sp>
        <p:nvSpPr>
          <p:cNvPr id="9" name="object 26">
            <a:extLst>
              <a:ext uri="{FF2B5EF4-FFF2-40B4-BE49-F238E27FC236}">
                <a16:creationId xmlns:a16="http://schemas.microsoft.com/office/drawing/2014/main" id="{33D34550-6D1E-F108-32B9-A31FB8ACEE5E}"/>
              </a:ext>
            </a:extLst>
          </p:cNvPr>
          <p:cNvSpPr txBox="1">
            <a:spLocks/>
          </p:cNvSpPr>
          <p:nvPr/>
        </p:nvSpPr>
        <p:spPr>
          <a:xfrm>
            <a:off x="1035734" y="8090352"/>
            <a:ext cx="11605368" cy="456533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Sprzedaż mieszkań w Polsce w sześciu głównych aglomeracjach (dane w tys.)</a:t>
            </a:r>
            <a:endParaRPr lang="pl-PL" sz="280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B50930-0AFA-3581-4CD8-8C5A6107884E}"/>
              </a:ext>
            </a:extLst>
          </p:cNvPr>
          <p:cNvSpPr txBox="1"/>
          <p:nvPr/>
        </p:nvSpPr>
        <p:spPr>
          <a:xfrm>
            <a:off x="11551599" y="13149637"/>
            <a:ext cx="1042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000" dirty="0">
                <a:solidFill>
                  <a:schemeClr val="bg1"/>
                </a:solidFill>
                <a:latin typeface="Ferrovial New Regular" panose="02000506040000020003" pitchFamily="2" charset="-18"/>
                <a:ea typeface="Tahoma" panose="020B0604030504040204" pitchFamily="34" charset="0"/>
                <a:cs typeface="Tahoma" panose="020B0604030504040204" pitchFamily="34" charset="0"/>
              </a:rPr>
              <a:t>Dane: GUS, JLL (stan na grudzień 2022r.)</a:t>
            </a:r>
          </a:p>
        </p:txBody>
      </p:sp>
      <p:sp>
        <p:nvSpPr>
          <p:cNvPr id="11" name="Kształt">
            <a:extLst>
              <a:ext uri="{FF2B5EF4-FFF2-40B4-BE49-F238E27FC236}">
                <a16:creationId xmlns:a16="http://schemas.microsoft.com/office/drawing/2014/main" id="{E3A352CB-7398-DB24-0D9B-4CEC5B957ED5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BX GRADIENT.001.tiff" descr="BX GRADIENT.001.tiff"/>
          <p:cNvPicPr>
            <a:picLocks/>
          </p:cNvPicPr>
          <p:nvPr/>
        </p:nvPicPr>
        <p:blipFill>
          <a:blip r:embed="rId2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C764E57D-BAB1-C0B6-7105-F0844C2B13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705879"/>
              </p:ext>
            </p:extLst>
          </p:nvPr>
        </p:nvGraphicFramePr>
        <p:xfrm>
          <a:off x="732796" y="2759699"/>
          <a:ext cx="10827017" cy="5007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DC9848B4-D51A-5885-DA9D-60DAFBFAFE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454145"/>
              </p:ext>
            </p:extLst>
          </p:nvPr>
        </p:nvGraphicFramePr>
        <p:xfrm>
          <a:off x="312059" y="8931533"/>
          <a:ext cx="11421978" cy="44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B98B0A44-0246-D5AC-0BB1-F62681FD57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068152"/>
              </p:ext>
            </p:extLst>
          </p:nvPr>
        </p:nvGraphicFramePr>
        <p:xfrm>
          <a:off x="12192000" y="2559363"/>
          <a:ext cx="11886428" cy="5190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EA86FACE-417C-7918-CB76-F1C3981B3B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637518"/>
              </p:ext>
            </p:extLst>
          </p:nvPr>
        </p:nvGraphicFramePr>
        <p:xfrm>
          <a:off x="12648324" y="9243368"/>
          <a:ext cx="11421976" cy="4167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54" name="Sytuacja budownictwa koniec 2022 – stabilizacja i perspektywa na poprawę"/>
          <p:cNvSpPr txBox="1">
            <a:spLocks noGrp="1"/>
          </p:cNvSpPr>
          <p:nvPr>
            <p:ph type="title" idx="4294967295"/>
          </p:nvPr>
        </p:nvSpPr>
        <p:spPr>
          <a:xfrm>
            <a:off x="1018587" y="252000"/>
            <a:ext cx="22025250" cy="1718442"/>
          </a:xfrm>
          <a:prstGeom prst="rect">
            <a:avLst/>
          </a:prstGeom>
        </p:spPr>
        <p:txBody>
          <a:bodyPr lIns="64722" tIns="64722" rIns="64722" bIns="64722" anchor="ctr">
            <a:normAutofit/>
          </a:bodyPr>
          <a:lstStyle>
            <a:lvl1pPr defTabSz="3467860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lvl1pPr>
          </a:lstStyle>
          <a:p>
            <a:r>
              <a:rPr sz="5400" dirty="0" err="1"/>
              <a:t>Sytuacja</a:t>
            </a:r>
            <a:r>
              <a:rPr sz="5400" dirty="0"/>
              <a:t> </a:t>
            </a:r>
            <a:r>
              <a:rPr sz="5400" dirty="0" err="1"/>
              <a:t>budownictwa</a:t>
            </a:r>
            <a:r>
              <a:rPr sz="5400" dirty="0"/>
              <a:t> </a:t>
            </a:r>
            <a:r>
              <a:rPr sz="5400" dirty="0" err="1"/>
              <a:t>koniec</a:t>
            </a:r>
            <a:r>
              <a:rPr sz="5400" dirty="0"/>
              <a:t> 2022 – </a:t>
            </a:r>
            <a:r>
              <a:rPr sz="5400" dirty="0" err="1"/>
              <a:t>stabilizacja</a:t>
            </a:r>
            <a:r>
              <a:rPr sz="5400" dirty="0"/>
              <a:t> </a:t>
            </a:r>
            <a:r>
              <a:rPr sz="5400" dirty="0" err="1"/>
              <a:t>i</a:t>
            </a:r>
            <a:r>
              <a:rPr sz="5400" dirty="0"/>
              <a:t> </a:t>
            </a:r>
            <a:r>
              <a:rPr sz="5400" dirty="0" err="1"/>
              <a:t>perspektywa</a:t>
            </a:r>
            <a:r>
              <a:rPr sz="5400" dirty="0"/>
              <a:t> </a:t>
            </a:r>
            <a:r>
              <a:rPr sz="5400" dirty="0" err="1"/>
              <a:t>na</a:t>
            </a:r>
            <a:r>
              <a:rPr sz="5400" dirty="0"/>
              <a:t> </a:t>
            </a:r>
            <a:r>
              <a:rPr sz="5400" dirty="0" err="1"/>
              <a:t>poprawę</a:t>
            </a:r>
            <a:endParaRPr sz="5400" dirty="0"/>
          </a:p>
        </p:txBody>
      </p:sp>
      <p:sp>
        <p:nvSpPr>
          <p:cNvPr id="2" name="object 26">
            <a:extLst>
              <a:ext uri="{FF2B5EF4-FFF2-40B4-BE49-F238E27FC236}">
                <a16:creationId xmlns:a16="http://schemas.microsoft.com/office/drawing/2014/main" id="{3A6ABC16-F7F7-5902-826C-71633149B792}"/>
              </a:ext>
            </a:extLst>
          </p:cNvPr>
          <p:cNvSpPr txBox="1">
            <a:spLocks/>
          </p:cNvSpPr>
          <p:nvPr/>
        </p:nvSpPr>
        <p:spPr>
          <a:xfrm>
            <a:off x="914341" y="2031533"/>
            <a:ext cx="8967022" cy="887420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kern="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Odsetek firm budowlanych uznających niedobór materiałów jako barierę działalności (%)</a:t>
            </a:r>
            <a:endParaRPr lang="pl-PL" sz="2800" kern="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id="{0E791C11-CE8D-AC99-68CA-EF7144A6B793}"/>
              </a:ext>
            </a:extLst>
          </p:cNvPr>
          <p:cNvSpPr txBox="1">
            <a:spLocks/>
          </p:cNvSpPr>
          <p:nvPr/>
        </p:nvSpPr>
        <p:spPr>
          <a:xfrm>
            <a:off x="12824188" y="2031533"/>
            <a:ext cx="8943603" cy="887420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kern="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Odsetek firm budowlanych uznających koszty materiałów jako barierę działalności (%)</a:t>
            </a:r>
            <a:endParaRPr lang="pl-PL" sz="2800" kern="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sp>
        <p:nvSpPr>
          <p:cNvPr id="4" name="object 26">
            <a:extLst>
              <a:ext uri="{FF2B5EF4-FFF2-40B4-BE49-F238E27FC236}">
                <a16:creationId xmlns:a16="http://schemas.microsoft.com/office/drawing/2014/main" id="{364C0FA4-29CD-4034-7897-BDF6068E565B}"/>
              </a:ext>
            </a:extLst>
          </p:cNvPr>
          <p:cNvSpPr txBox="1">
            <a:spLocks/>
          </p:cNvSpPr>
          <p:nvPr/>
        </p:nvSpPr>
        <p:spPr>
          <a:xfrm>
            <a:off x="914341" y="7828604"/>
            <a:ext cx="9183364" cy="887420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kern="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Odsetek firm budowlanych uznających niedobór pracowników jako barierę działalności (%)</a:t>
            </a:r>
            <a:endParaRPr lang="pl-PL" sz="2800" kern="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sp>
        <p:nvSpPr>
          <p:cNvPr id="5" name="object 26">
            <a:extLst>
              <a:ext uri="{FF2B5EF4-FFF2-40B4-BE49-F238E27FC236}">
                <a16:creationId xmlns:a16="http://schemas.microsoft.com/office/drawing/2014/main" id="{1C41D040-E1AA-DFCF-5CC2-66BA5A70999E}"/>
              </a:ext>
            </a:extLst>
          </p:cNvPr>
          <p:cNvSpPr txBox="1">
            <a:spLocks/>
          </p:cNvSpPr>
          <p:nvPr/>
        </p:nvSpPr>
        <p:spPr>
          <a:xfrm>
            <a:off x="12824188" y="7828604"/>
            <a:ext cx="8943611" cy="887420"/>
          </a:xfrm>
          <a:prstGeom prst="rect">
            <a:avLst/>
          </a:prstGeom>
        </p:spPr>
        <p:txBody>
          <a:bodyPr vert="horz" wrap="square" lIns="0" tIns="25398" rIns="0" bIns="0" rtlCol="0">
            <a:spAutoFit/>
          </a:bodyPr>
          <a:lstStyle>
            <a:lvl1pPr>
              <a:defRPr sz="2600" b="1" i="0">
                <a:solidFill>
                  <a:srgbClr val="7476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5399" algn="l">
              <a:spcBef>
                <a:spcPts val="200"/>
              </a:spcBef>
              <a:defRPr/>
            </a:pPr>
            <a:r>
              <a:rPr lang="pl-PL" sz="2800" kern="0" spc="-30" dirty="0">
                <a:solidFill>
                  <a:schemeClr val="bg1"/>
                </a:solidFill>
                <a:latin typeface="Ferrovial New Bold" panose="02000806040000020003" pitchFamily="2" charset="-18"/>
              </a:rPr>
              <a:t>Odsetek firm budowlanych uznających koszty zatrudnienia jako barierę działalności (%)</a:t>
            </a:r>
            <a:endParaRPr lang="pl-PL" sz="2800" kern="0" spc="-20" dirty="0">
              <a:solidFill>
                <a:schemeClr val="bg1"/>
              </a:solidFill>
              <a:latin typeface="Ferrovial New Bold" panose="02000806040000020003" pitchFamily="2" charset="-18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8EBE84A2-0C6A-B334-FCF8-5A069964EB6D}"/>
              </a:ext>
            </a:extLst>
          </p:cNvPr>
          <p:cNvCxnSpPr>
            <a:cxnSpLocks/>
          </p:cNvCxnSpPr>
          <p:nvPr/>
        </p:nvCxnSpPr>
        <p:spPr>
          <a:xfrm>
            <a:off x="16458128" y="8939136"/>
            <a:ext cx="0" cy="3581649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DA0346E-4055-F3DA-30E2-9D722792915B}"/>
              </a:ext>
            </a:extLst>
          </p:cNvPr>
          <p:cNvCxnSpPr>
            <a:cxnSpLocks/>
          </p:cNvCxnSpPr>
          <p:nvPr/>
        </p:nvCxnSpPr>
        <p:spPr>
          <a:xfrm>
            <a:off x="4419312" y="8931534"/>
            <a:ext cx="0" cy="3581649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CE9711B8-EF09-E99E-4531-E9D5AF0D05BA}"/>
              </a:ext>
            </a:extLst>
          </p:cNvPr>
          <p:cNvCxnSpPr>
            <a:cxnSpLocks/>
          </p:cNvCxnSpPr>
          <p:nvPr/>
        </p:nvCxnSpPr>
        <p:spPr>
          <a:xfrm>
            <a:off x="4419312" y="3143084"/>
            <a:ext cx="0" cy="3581649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E82507-D2C8-CCDB-E219-D125CC066561}"/>
              </a:ext>
            </a:extLst>
          </p:cNvPr>
          <p:cNvCxnSpPr>
            <a:cxnSpLocks/>
          </p:cNvCxnSpPr>
          <p:nvPr/>
        </p:nvCxnSpPr>
        <p:spPr>
          <a:xfrm>
            <a:off x="16458128" y="3143084"/>
            <a:ext cx="0" cy="3581649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Kształt">
            <a:extLst>
              <a:ext uri="{FF2B5EF4-FFF2-40B4-BE49-F238E27FC236}">
                <a16:creationId xmlns:a16="http://schemas.microsoft.com/office/drawing/2014/main" id="{F9BC9A4A-CDAB-591D-91C4-24031974AB40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X GRADIENT.001.tiff" descr="BX GRADIENT.001.tiff"/>
          <p:cNvPicPr>
            <a:picLocks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-110208" y="-54484"/>
            <a:ext cx="24604415" cy="138249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" name="Wykres 30">
            <a:extLst>
              <a:ext uri="{FF2B5EF4-FFF2-40B4-BE49-F238E27FC236}">
                <a16:creationId xmlns:a16="http://schemas.microsoft.com/office/drawing/2014/main" id="{6771D3B1-7151-9E36-56C6-B1450BC8DA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047481"/>
              </p:ext>
            </p:extLst>
          </p:nvPr>
        </p:nvGraphicFramePr>
        <p:xfrm>
          <a:off x="13099054" y="7746409"/>
          <a:ext cx="10390442" cy="478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Wykres 28">
            <a:extLst>
              <a:ext uri="{FF2B5EF4-FFF2-40B4-BE49-F238E27FC236}">
                <a16:creationId xmlns:a16="http://schemas.microsoft.com/office/drawing/2014/main" id="{068EB4A4-A1DD-5F65-DFA5-2F3608A94B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183065"/>
              </p:ext>
            </p:extLst>
          </p:nvPr>
        </p:nvGraphicFramePr>
        <p:xfrm>
          <a:off x="12935880" y="2424732"/>
          <a:ext cx="10553616" cy="455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Wykres 29">
            <a:extLst>
              <a:ext uri="{FF2B5EF4-FFF2-40B4-BE49-F238E27FC236}">
                <a16:creationId xmlns:a16="http://schemas.microsoft.com/office/drawing/2014/main" id="{01B9D534-207D-2900-8EEC-CB68DA6C8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961498"/>
              </p:ext>
            </p:extLst>
          </p:nvPr>
        </p:nvGraphicFramePr>
        <p:xfrm>
          <a:off x="1662694" y="7746411"/>
          <a:ext cx="10390442" cy="4785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Otoczenie makroekonomiczne">
            <a:extLst>
              <a:ext uri="{FF2B5EF4-FFF2-40B4-BE49-F238E27FC236}">
                <a16:creationId xmlns:a16="http://schemas.microsoft.com/office/drawing/2014/main" id="{5C1736EE-BEF1-E869-B3E7-5D496F46F45C}"/>
              </a:ext>
            </a:extLst>
          </p:cNvPr>
          <p:cNvSpPr txBox="1">
            <a:spLocks/>
          </p:cNvSpPr>
          <p:nvPr/>
        </p:nvSpPr>
        <p:spPr>
          <a:xfrm>
            <a:off x="1018587" y="252000"/>
            <a:ext cx="11517225" cy="17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22" tIns="64722" rIns="64722" bIns="64722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3467860" hangingPunct="1">
              <a:defRPr sz="6000" b="0" spc="-119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defRPr>
            </a:pPr>
            <a:r>
              <a:rPr lang="pl-PL" sz="6000" b="0" spc="-119" dirty="0">
                <a:solidFill>
                  <a:srgbClr val="FFFFFF"/>
                </a:solidFill>
                <a:latin typeface="FerrovialNew-Light"/>
                <a:ea typeface="FerrovialNew-Light"/>
                <a:cs typeface="FerrovialNew-Light"/>
                <a:sym typeface="Ferrovial New Light"/>
              </a:rPr>
              <a:t>Ceny wybranych surowców</a:t>
            </a:r>
          </a:p>
        </p:txBody>
      </p:sp>
      <p:sp>
        <p:nvSpPr>
          <p:cNvPr id="3" name="Kształt">
            <a:extLst>
              <a:ext uri="{FF2B5EF4-FFF2-40B4-BE49-F238E27FC236}">
                <a16:creationId xmlns:a16="http://schemas.microsoft.com/office/drawing/2014/main" id="{430A2C23-D3C7-8C11-00A6-719CABA9FB54}"/>
              </a:ext>
            </a:extLst>
          </p:cNvPr>
          <p:cNvSpPr/>
          <p:nvPr/>
        </p:nvSpPr>
        <p:spPr>
          <a:xfrm>
            <a:off x="21754203" y="632893"/>
            <a:ext cx="2045903" cy="44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46" y="0"/>
                </a:moveTo>
                <a:cubicBezTo>
                  <a:pt x="614" y="0"/>
                  <a:pt x="581" y="-2"/>
                  <a:pt x="142" y="629"/>
                </a:cubicBezTo>
                <a:cubicBezTo>
                  <a:pt x="13" y="809"/>
                  <a:pt x="0" y="1079"/>
                  <a:pt x="0" y="1559"/>
                </a:cubicBezTo>
                <a:cubicBezTo>
                  <a:pt x="0" y="1559"/>
                  <a:pt x="0" y="20444"/>
                  <a:pt x="0" y="20444"/>
                </a:cubicBezTo>
                <a:cubicBezTo>
                  <a:pt x="310" y="20985"/>
                  <a:pt x="917" y="21554"/>
                  <a:pt x="1311" y="21554"/>
                </a:cubicBezTo>
                <a:cubicBezTo>
                  <a:pt x="2190" y="21554"/>
                  <a:pt x="2707" y="19966"/>
                  <a:pt x="2707" y="14322"/>
                </a:cubicBezTo>
                <a:cubicBezTo>
                  <a:pt x="2707" y="8948"/>
                  <a:pt x="2164" y="7085"/>
                  <a:pt x="1376" y="7085"/>
                </a:cubicBezTo>
                <a:cubicBezTo>
                  <a:pt x="943" y="7085"/>
                  <a:pt x="730" y="7925"/>
                  <a:pt x="730" y="7925"/>
                </a:cubicBezTo>
                <a:lnTo>
                  <a:pt x="730" y="569"/>
                </a:lnTo>
                <a:cubicBezTo>
                  <a:pt x="730" y="119"/>
                  <a:pt x="711" y="0"/>
                  <a:pt x="646" y="0"/>
                </a:cubicBezTo>
                <a:close/>
                <a:moveTo>
                  <a:pt x="8670" y="255"/>
                </a:moveTo>
                <a:cubicBezTo>
                  <a:pt x="8548" y="255"/>
                  <a:pt x="8490" y="494"/>
                  <a:pt x="8490" y="1094"/>
                </a:cubicBezTo>
                <a:lnTo>
                  <a:pt x="8490" y="7909"/>
                </a:lnTo>
                <a:cubicBezTo>
                  <a:pt x="8490" y="7909"/>
                  <a:pt x="8277" y="7069"/>
                  <a:pt x="7850" y="7069"/>
                </a:cubicBezTo>
                <a:cubicBezTo>
                  <a:pt x="7062" y="7069"/>
                  <a:pt x="6519" y="8932"/>
                  <a:pt x="6519" y="14306"/>
                </a:cubicBezTo>
                <a:cubicBezTo>
                  <a:pt x="6519" y="19950"/>
                  <a:pt x="7029" y="21538"/>
                  <a:pt x="7908" y="21538"/>
                </a:cubicBezTo>
                <a:cubicBezTo>
                  <a:pt x="8269" y="21538"/>
                  <a:pt x="8864" y="21029"/>
                  <a:pt x="9226" y="20428"/>
                </a:cubicBezTo>
                <a:cubicBezTo>
                  <a:pt x="9226" y="20428"/>
                  <a:pt x="9226" y="1094"/>
                  <a:pt x="9226" y="1094"/>
                </a:cubicBezTo>
                <a:cubicBezTo>
                  <a:pt x="9226" y="494"/>
                  <a:pt x="9174" y="255"/>
                  <a:pt x="9045" y="255"/>
                </a:cubicBezTo>
                <a:lnTo>
                  <a:pt x="8670" y="255"/>
                </a:lnTo>
                <a:close/>
                <a:moveTo>
                  <a:pt x="10191" y="1400"/>
                </a:moveTo>
                <a:cubicBezTo>
                  <a:pt x="9932" y="1400"/>
                  <a:pt x="9751" y="2182"/>
                  <a:pt x="9751" y="3413"/>
                </a:cubicBezTo>
                <a:cubicBezTo>
                  <a:pt x="9751" y="4524"/>
                  <a:pt x="9932" y="5422"/>
                  <a:pt x="10191" y="5422"/>
                </a:cubicBezTo>
                <a:cubicBezTo>
                  <a:pt x="10423" y="5422"/>
                  <a:pt x="10630" y="4524"/>
                  <a:pt x="10630" y="3413"/>
                </a:cubicBezTo>
                <a:cubicBezTo>
                  <a:pt x="10630" y="2272"/>
                  <a:pt x="10410" y="1400"/>
                  <a:pt x="10191" y="1400"/>
                </a:cubicBezTo>
                <a:close/>
                <a:moveTo>
                  <a:pt x="12467" y="7129"/>
                </a:moveTo>
                <a:cubicBezTo>
                  <a:pt x="11905" y="7129"/>
                  <a:pt x="11400" y="8122"/>
                  <a:pt x="11148" y="9082"/>
                </a:cubicBezTo>
                <a:lnTo>
                  <a:pt x="11148" y="20488"/>
                </a:lnTo>
                <a:cubicBezTo>
                  <a:pt x="11148" y="21059"/>
                  <a:pt x="11194" y="21331"/>
                  <a:pt x="11323" y="21331"/>
                </a:cubicBezTo>
                <a:lnTo>
                  <a:pt x="11704" y="21331"/>
                </a:lnTo>
                <a:cubicBezTo>
                  <a:pt x="11827" y="21331"/>
                  <a:pt x="11879" y="21059"/>
                  <a:pt x="11879" y="20488"/>
                </a:cubicBezTo>
                <a:lnTo>
                  <a:pt x="11879" y="10582"/>
                </a:lnTo>
                <a:cubicBezTo>
                  <a:pt x="12027" y="10192"/>
                  <a:pt x="12221" y="9862"/>
                  <a:pt x="12421" y="9862"/>
                </a:cubicBezTo>
                <a:cubicBezTo>
                  <a:pt x="12848" y="9862"/>
                  <a:pt x="12957" y="10791"/>
                  <a:pt x="12977" y="12142"/>
                </a:cubicBezTo>
                <a:lnTo>
                  <a:pt x="12977" y="20488"/>
                </a:lnTo>
                <a:cubicBezTo>
                  <a:pt x="12977" y="21059"/>
                  <a:pt x="13028" y="21331"/>
                  <a:pt x="13151" y="21331"/>
                </a:cubicBezTo>
                <a:lnTo>
                  <a:pt x="13532" y="21331"/>
                </a:lnTo>
                <a:cubicBezTo>
                  <a:pt x="13655" y="21331"/>
                  <a:pt x="13707" y="21059"/>
                  <a:pt x="13707" y="20488"/>
                </a:cubicBezTo>
                <a:lnTo>
                  <a:pt x="13707" y="11994"/>
                </a:lnTo>
                <a:cubicBezTo>
                  <a:pt x="13707" y="10974"/>
                  <a:pt x="13687" y="10550"/>
                  <a:pt x="13687" y="10550"/>
                </a:cubicBezTo>
                <a:cubicBezTo>
                  <a:pt x="13842" y="10160"/>
                  <a:pt x="14023" y="9862"/>
                  <a:pt x="14236" y="9862"/>
                </a:cubicBezTo>
                <a:cubicBezTo>
                  <a:pt x="14688" y="9862"/>
                  <a:pt x="14798" y="10883"/>
                  <a:pt x="14798" y="12384"/>
                </a:cubicBezTo>
                <a:lnTo>
                  <a:pt x="14798" y="20488"/>
                </a:lnTo>
                <a:cubicBezTo>
                  <a:pt x="14798" y="21059"/>
                  <a:pt x="14856" y="21331"/>
                  <a:pt x="14979" y="21331"/>
                </a:cubicBezTo>
                <a:lnTo>
                  <a:pt x="15360" y="21331"/>
                </a:lnTo>
                <a:cubicBezTo>
                  <a:pt x="15482" y="21331"/>
                  <a:pt x="15534" y="21059"/>
                  <a:pt x="15534" y="20488"/>
                </a:cubicBezTo>
                <a:lnTo>
                  <a:pt x="15534" y="11601"/>
                </a:lnTo>
                <a:cubicBezTo>
                  <a:pt x="15534" y="9349"/>
                  <a:pt x="15360" y="7129"/>
                  <a:pt x="14281" y="7129"/>
                </a:cubicBezTo>
                <a:cubicBezTo>
                  <a:pt x="13932" y="7129"/>
                  <a:pt x="13655" y="7641"/>
                  <a:pt x="13416" y="8211"/>
                </a:cubicBezTo>
                <a:cubicBezTo>
                  <a:pt x="13222" y="7551"/>
                  <a:pt x="12899" y="7129"/>
                  <a:pt x="12467" y="7129"/>
                </a:cubicBezTo>
                <a:close/>
                <a:moveTo>
                  <a:pt x="17387" y="7129"/>
                </a:moveTo>
                <a:cubicBezTo>
                  <a:pt x="16541" y="7129"/>
                  <a:pt x="16024" y="9412"/>
                  <a:pt x="16024" y="14366"/>
                </a:cubicBezTo>
                <a:cubicBezTo>
                  <a:pt x="16024" y="19229"/>
                  <a:pt x="16399" y="21598"/>
                  <a:pt x="17568" y="21598"/>
                </a:cubicBezTo>
                <a:cubicBezTo>
                  <a:pt x="17975" y="21598"/>
                  <a:pt x="18576" y="21029"/>
                  <a:pt x="18576" y="20098"/>
                </a:cubicBezTo>
                <a:cubicBezTo>
                  <a:pt x="18576" y="19798"/>
                  <a:pt x="18466" y="18296"/>
                  <a:pt x="18375" y="18296"/>
                </a:cubicBezTo>
                <a:cubicBezTo>
                  <a:pt x="18279" y="18296"/>
                  <a:pt x="18085" y="18897"/>
                  <a:pt x="17587" y="18897"/>
                </a:cubicBezTo>
                <a:cubicBezTo>
                  <a:pt x="16935" y="18897"/>
                  <a:pt x="16780" y="17727"/>
                  <a:pt x="16780" y="15746"/>
                </a:cubicBezTo>
                <a:lnTo>
                  <a:pt x="18421" y="15746"/>
                </a:lnTo>
                <a:cubicBezTo>
                  <a:pt x="18621" y="15746"/>
                  <a:pt x="18679" y="15205"/>
                  <a:pt x="18679" y="13824"/>
                </a:cubicBezTo>
                <a:cubicBezTo>
                  <a:pt x="18679" y="9531"/>
                  <a:pt x="18291" y="7129"/>
                  <a:pt x="17387" y="7129"/>
                </a:cubicBezTo>
                <a:close/>
                <a:moveTo>
                  <a:pt x="9997" y="7344"/>
                </a:moveTo>
                <a:cubicBezTo>
                  <a:pt x="9874" y="7344"/>
                  <a:pt x="9822" y="7645"/>
                  <a:pt x="9822" y="8215"/>
                </a:cubicBezTo>
                <a:lnTo>
                  <a:pt x="9822" y="20432"/>
                </a:lnTo>
                <a:cubicBezTo>
                  <a:pt x="9822" y="21003"/>
                  <a:pt x="9874" y="21276"/>
                  <a:pt x="9997" y="21276"/>
                </a:cubicBezTo>
                <a:lnTo>
                  <a:pt x="10378" y="21276"/>
                </a:lnTo>
                <a:cubicBezTo>
                  <a:pt x="10501" y="21276"/>
                  <a:pt x="10553" y="21003"/>
                  <a:pt x="10553" y="20432"/>
                </a:cubicBezTo>
                <a:lnTo>
                  <a:pt x="10553" y="8215"/>
                </a:lnTo>
                <a:cubicBezTo>
                  <a:pt x="10553" y="7645"/>
                  <a:pt x="10501" y="7344"/>
                  <a:pt x="10378" y="7344"/>
                </a:cubicBezTo>
                <a:lnTo>
                  <a:pt x="9997" y="7344"/>
                </a:lnTo>
                <a:close/>
                <a:moveTo>
                  <a:pt x="3352" y="7384"/>
                </a:moveTo>
                <a:cubicBezTo>
                  <a:pt x="3229" y="7384"/>
                  <a:pt x="3177" y="7655"/>
                  <a:pt x="3177" y="8255"/>
                </a:cubicBezTo>
                <a:lnTo>
                  <a:pt x="3177" y="16569"/>
                </a:lnTo>
                <a:cubicBezTo>
                  <a:pt x="3177" y="19662"/>
                  <a:pt x="3513" y="21586"/>
                  <a:pt x="4347" y="21586"/>
                </a:cubicBezTo>
                <a:cubicBezTo>
                  <a:pt x="4857" y="21586"/>
                  <a:pt x="5206" y="20383"/>
                  <a:pt x="5316" y="19692"/>
                </a:cubicBezTo>
                <a:cubicBezTo>
                  <a:pt x="5387" y="20983"/>
                  <a:pt x="5613" y="21586"/>
                  <a:pt x="5897" y="21586"/>
                </a:cubicBezTo>
                <a:cubicBezTo>
                  <a:pt x="6272" y="21586"/>
                  <a:pt x="6356" y="21103"/>
                  <a:pt x="6356" y="20743"/>
                </a:cubicBezTo>
                <a:lnTo>
                  <a:pt x="6317" y="19422"/>
                </a:lnTo>
                <a:cubicBezTo>
                  <a:pt x="6304" y="19032"/>
                  <a:pt x="6259" y="18881"/>
                  <a:pt x="6181" y="18881"/>
                </a:cubicBezTo>
                <a:cubicBezTo>
                  <a:pt x="6162" y="18881"/>
                  <a:pt x="6103" y="18913"/>
                  <a:pt x="6065" y="18913"/>
                </a:cubicBezTo>
                <a:cubicBezTo>
                  <a:pt x="5923" y="18913"/>
                  <a:pt x="5839" y="18550"/>
                  <a:pt x="5839" y="17620"/>
                </a:cubicBezTo>
                <a:lnTo>
                  <a:pt x="5839" y="8255"/>
                </a:lnTo>
                <a:cubicBezTo>
                  <a:pt x="5839" y="7655"/>
                  <a:pt x="5787" y="7384"/>
                  <a:pt x="5658" y="7384"/>
                </a:cubicBezTo>
                <a:lnTo>
                  <a:pt x="5277" y="7384"/>
                </a:lnTo>
                <a:cubicBezTo>
                  <a:pt x="5161" y="7384"/>
                  <a:pt x="5103" y="7655"/>
                  <a:pt x="5103" y="8255"/>
                </a:cubicBezTo>
                <a:lnTo>
                  <a:pt x="5103" y="17381"/>
                </a:lnTo>
                <a:cubicBezTo>
                  <a:pt x="4993" y="18222"/>
                  <a:pt x="4818" y="18881"/>
                  <a:pt x="4469" y="18881"/>
                </a:cubicBezTo>
                <a:cubicBezTo>
                  <a:pt x="3991" y="18881"/>
                  <a:pt x="3914" y="17291"/>
                  <a:pt x="3914" y="15790"/>
                </a:cubicBezTo>
                <a:cubicBezTo>
                  <a:pt x="3914" y="15790"/>
                  <a:pt x="3914" y="8255"/>
                  <a:pt x="3914" y="8255"/>
                </a:cubicBezTo>
                <a:cubicBezTo>
                  <a:pt x="3914" y="7655"/>
                  <a:pt x="3856" y="7384"/>
                  <a:pt x="3733" y="7384"/>
                </a:cubicBezTo>
                <a:lnTo>
                  <a:pt x="3352" y="7384"/>
                </a:lnTo>
                <a:close/>
                <a:moveTo>
                  <a:pt x="19126" y="7384"/>
                </a:moveTo>
                <a:cubicBezTo>
                  <a:pt x="19042" y="7384"/>
                  <a:pt x="19023" y="7503"/>
                  <a:pt x="19023" y="7833"/>
                </a:cubicBezTo>
                <a:cubicBezTo>
                  <a:pt x="19023" y="7924"/>
                  <a:pt x="19036" y="8075"/>
                  <a:pt x="19055" y="8255"/>
                </a:cubicBezTo>
                <a:lnTo>
                  <a:pt x="19850" y="13928"/>
                </a:lnTo>
                <a:lnTo>
                  <a:pt x="18933" y="20472"/>
                </a:lnTo>
                <a:cubicBezTo>
                  <a:pt x="18913" y="20622"/>
                  <a:pt x="18900" y="20774"/>
                  <a:pt x="18900" y="20894"/>
                </a:cubicBezTo>
                <a:cubicBezTo>
                  <a:pt x="18900" y="21194"/>
                  <a:pt x="18926" y="21316"/>
                  <a:pt x="19004" y="21316"/>
                </a:cubicBezTo>
                <a:lnTo>
                  <a:pt x="19494" y="21316"/>
                </a:lnTo>
                <a:cubicBezTo>
                  <a:pt x="19591" y="21316"/>
                  <a:pt x="19611" y="21253"/>
                  <a:pt x="19682" y="20743"/>
                </a:cubicBezTo>
                <a:lnTo>
                  <a:pt x="20250" y="16721"/>
                </a:lnTo>
                <a:lnTo>
                  <a:pt x="20818" y="20743"/>
                </a:lnTo>
                <a:cubicBezTo>
                  <a:pt x="20883" y="21223"/>
                  <a:pt x="20909" y="21316"/>
                  <a:pt x="20993" y="21316"/>
                </a:cubicBezTo>
                <a:lnTo>
                  <a:pt x="21497" y="21316"/>
                </a:lnTo>
                <a:cubicBezTo>
                  <a:pt x="21575" y="21316"/>
                  <a:pt x="21600" y="21194"/>
                  <a:pt x="21600" y="20894"/>
                </a:cubicBezTo>
                <a:cubicBezTo>
                  <a:pt x="21600" y="20834"/>
                  <a:pt x="21594" y="20684"/>
                  <a:pt x="21574" y="20564"/>
                </a:cubicBezTo>
                <a:lnTo>
                  <a:pt x="20638" y="13928"/>
                </a:lnTo>
                <a:lnTo>
                  <a:pt x="21439" y="8255"/>
                </a:lnTo>
                <a:cubicBezTo>
                  <a:pt x="21465" y="8075"/>
                  <a:pt x="21478" y="7924"/>
                  <a:pt x="21478" y="7833"/>
                </a:cubicBezTo>
                <a:cubicBezTo>
                  <a:pt x="21478" y="7503"/>
                  <a:pt x="21452" y="7384"/>
                  <a:pt x="21374" y="7384"/>
                </a:cubicBezTo>
                <a:lnTo>
                  <a:pt x="20909" y="7384"/>
                </a:lnTo>
                <a:cubicBezTo>
                  <a:pt x="20787" y="7384"/>
                  <a:pt x="20767" y="7412"/>
                  <a:pt x="20696" y="7953"/>
                </a:cubicBezTo>
                <a:lnTo>
                  <a:pt x="20250" y="11406"/>
                </a:lnTo>
                <a:lnTo>
                  <a:pt x="19805" y="7953"/>
                </a:lnTo>
                <a:cubicBezTo>
                  <a:pt x="19740" y="7442"/>
                  <a:pt x="19708" y="7384"/>
                  <a:pt x="19618" y="7384"/>
                </a:cubicBezTo>
                <a:lnTo>
                  <a:pt x="19126" y="7384"/>
                </a:lnTo>
                <a:close/>
                <a:moveTo>
                  <a:pt x="7947" y="9802"/>
                </a:moveTo>
                <a:cubicBezTo>
                  <a:pt x="8263" y="9802"/>
                  <a:pt x="8490" y="10491"/>
                  <a:pt x="8490" y="10491"/>
                </a:cubicBezTo>
                <a:cubicBezTo>
                  <a:pt x="8490" y="10491"/>
                  <a:pt x="8490" y="18479"/>
                  <a:pt x="8490" y="18479"/>
                </a:cubicBezTo>
                <a:cubicBezTo>
                  <a:pt x="8490" y="18479"/>
                  <a:pt x="8225" y="18837"/>
                  <a:pt x="7973" y="18837"/>
                </a:cubicBezTo>
                <a:cubicBezTo>
                  <a:pt x="7553" y="18837"/>
                  <a:pt x="7275" y="18539"/>
                  <a:pt x="7275" y="14306"/>
                </a:cubicBezTo>
                <a:cubicBezTo>
                  <a:pt x="7275" y="10673"/>
                  <a:pt x="7456" y="9802"/>
                  <a:pt x="7947" y="9802"/>
                </a:cubicBezTo>
                <a:close/>
                <a:moveTo>
                  <a:pt x="1273" y="9818"/>
                </a:moveTo>
                <a:cubicBezTo>
                  <a:pt x="1764" y="9818"/>
                  <a:pt x="1951" y="10689"/>
                  <a:pt x="1951" y="14322"/>
                </a:cubicBezTo>
                <a:cubicBezTo>
                  <a:pt x="1951" y="18555"/>
                  <a:pt x="1667" y="18853"/>
                  <a:pt x="1253" y="18853"/>
                </a:cubicBezTo>
                <a:cubicBezTo>
                  <a:pt x="995" y="18853"/>
                  <a:pt x="730" y="18495"/>
                  <a:pt x="730" y="18495"/>
                </a:cubicBezTo>
                <a:lnTo>
                  <a:pt x="730" y="10507"/>
                </a:lnTo>
                <a:cubicBezTo>
                  <a:pt x="730" y="10507"/>
                  <a:pt x="956" y="9818"/>
                  <a:pt x="1273" y="9818"/>
                </a:cubicBezTo>
                <a:close/>
                <a:moveTo>
                  <a:pt x="17394" y="9862"/>
                </a:moveTo>
                <a:cubicBezTo>
                  <a:pt x="17755" y="9862"/>
                  <a:pt x="17955" y="10912"/>
                  <a:pt x="17955" y="12953"/>
                </a:cubicBezTo>
                <a:cubicBezTo>
                  <a:pt x="17955" y="12953"/>
                  <a:pt x="17955" y="13315"/>
                  <a:pt x="17955" y="13315"/>
                </a:cubicBezTo>
                <a:lnTo>
                  <a:pt x="16780" y="13315"/>
                </a:lnTo>
                <a:cubicBezTo>
                  <a:pt x="16780" y="10703"/>
                  <a:pt x="17019" y="9862"/>
                  <a:pt x="17394" y="9862"/>
                </a:cubicBezTo>
                <a:close/>
              </a:path>
            </a:pathLst>
          </a:custGeom>
          <a:solidFill>
            <a:srgbClr val="F0C2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AFE48143-E063-CA54-2214-0AD249376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630893"/>
              </p:ext>
            </p:extLst>
          </p:nvPr>
        </p:nvGraphicFramePr>
        <p:xfrm>
          <a:off x="1830840" y="2642933"/>
          <a:ext cx="10073239" cy="432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object 72">
            <a:extLst>
              <a:ext uri="{FF2B5EF4-FFF2-40B4-BE49-F238E27FC236}">
                <a16:creationId xmlns:a16="http://schemas.microsoft.com/office/drawing/2014/main" id="{FF371150-83A4-2A82-ADA9-6B77A1C9D0BD}"/>
              </a:ext>
            </a:extLst>
          </p:cNvPr>
          <p:cNvSpPr txBox="1"/>
          <p:nvPr/>
        </p:nvSpPr>
        <p:spPr>
          <a:xfrm>
            <a:off x="1100134" y="5754770"/>
            <a:ext cx="430887" cy="94615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25400">
              <a:spcBef>
                <a:spcPts val="120"/>
              </a:spcBef>
            </a:pPr>
            <a:r>
              <a:rPr sz="2800" b="1" spc="10" dirty="0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ton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73">
            <a:extLst>
              <a:ext uri="{FF2B5EF4-FFF2-40B4-BE49-F238E27FC236}">
                <a16:creationId xmlns:a16="http://schemas.microsoft.com/office/drawing/2014/main" id="{8762612E-18EE-1B04-D46F-96B566BCB710}"/>
              </a:ext>
            </a:extLst>
          </p:cNvPr>
          <p:cNvSpPr txBox="1"/>
          <p:nvPr/>
        </p:nvSpPr>
        <p:spPr>
          <a:xfrm>
            <a:off x="12913275" y="6009271"/>
            <a:ext cx="430887" cy="64897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25400">
              <a:spcBef>
                <a:spcPts val="120"/>
              </a:spcBef>
            </a:pPr>
            <a:r>
              <a:rPr sz="2800" b="1" spc="-6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800" b="1" spc="2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4">
            <a:extLst>
              <a:ext uri="{FF2B5EF4-FFF2-40B4-BE49-F238E27FC236}">
                <a16:creationId xmlns:a16="http://schemas.microsoft.com/office/drawing/2014/main" id="{541D65CD-5D07-C38A-B66F-30F9DE914277}"/>
              </a:ext>
            </a:extLst>
          </p:cNvPr>
          <p:cNvSpPr txBox="1"/>
          <p:nvPr/>
        </p:nvSpPr>
        <p:spPr>
          <a:xfrm>
            <a:off x="1100134" y="11274714"/>
            <a:ext cx="430887" cy="947418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25400">
              <a:spcBef>
                <a:spcPts val="120"/>
              </a:spcBef>
            </a:pPr>
            <a:r>
              <a:rPr sz="2800" b="1" spc="40" dirty="0">
                <a:solidFill>
                  <a:schemeClr val="bg1"/>
                </a:solidFill>
                <a:latin typeface="Calibri"/>
                <a:cs typeface="Calibri"/>
              </a:rPr>
              <a:t>Asfalt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5">
            <a:extLst>
              <a:ext uri="{FF2B5EF4-FFF2-40B4-BE49-F238E27FC236}">
                <a16:creationId xmlns:a16="http://schemas.microsoft.com/office/drawing/2014/main" id="{1E9DFC25-9107-A145-3396-EFA263DAAAC9}"/>
              </a:ext>
            </a:extLst>
          </p:cNvPr>
          <p:cNvSpPr txBox="1"/>
          <p:nvPr/>
        </p:nvSpPr>
        <p:spPr>
          <a:xfrm>
            <a:off x="12935880" y="11385584"/>
            <a:ext cx="430887" cy="94869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25400">
              <a:spcBef>
                <a:spcPts val="120"/>
              </a:spcBef>
            </a:pP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800" b="1" spc="-20" dirty="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261B4C7F-F97B-C5EF-7B6E-7599E57C72CF}"/>
              </a:ext>
            </a:extLst>
          </p:cNvPr>
          <p:cNvGrpSpPr/>
          <p:nvPr/>
        </p:nvGrpSpPr>
        <p:grpSpPr>
          <a:xfrm>
            <a:off x="2736694" y="3225299"/>
            <a:ext cx="3501016" cy="338554"/>
            <a:chOff x="7143154" y="4142264"/>
            <a:chExt cx="1750508" cy="169277"/>
          </a:xfrm>
        </p:grpSpPr>
        <p:sp>
          <p:nvSpPr>
            <p:cNvPr id="10" name="object 57">
              <a:extLst>
                <a:ext uri="{FF2B5EF4-FFF2-40B4-BE49-F238E27FC236}">
                  <a16:creationId xmlns:a16="http://schemas.microsoft.com/office/drawing/2014/main" id="{31A60C87-1608-3198-FCDC-7C3400C2BD51}"/>
                </a:ext>
              </a:extLst>
            </p:cNvPr>
            <p:cNvSpPr/>
            <p:nvPr/>
          </p:nvSpPr>
          <p:spPr>
            <a:xfrm>
              <a:off x="7143154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5146">
              <a:solidFill>
                <a:srgbClr val="B4BC3C"/>
              </a:solidFill>
            </a:ln>
          </p:spPr>
          <p:txBody>
            <a:bodyPr wrap="square" lIns="0" tIns="0" rIns="0" bIns="0" rtlCol="0"/>
            <a:lstStyle/>
            <a:p>
              <a:endParaRPr sz="4800" dirty="0"/>
            </a:p>
          </p:txBody>
        </p:sp>
        <p:sp>
          <p:nvSpPr>
            <p:cNvPr id="11" name="object 58">
              <a:extLst>
                <a:ext uri="{FF2B5EF4-FFF2-40B4-BE49-F238E27FC236}">
                  <a16:creationId xmlns:a16="http://schemas.microsoft.com/office/drawing/2014/main" id="{6D31EA0C-3AD1-41AF-BAA6-F9A6C78353C7}"/>
                </a:ext>
              </a:extLst>
            </p:cNvPr>
            <p:cNvSpPr txBox="1"/>
            <p:nvPr/>
          </p:nvSpPr>
          <p:spPr>
            <a:xfrm>
              <a:off x="7325386" y="4142264"/>
              <a:ext cx="61531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’1</a:t>
              </a:r>
              <a:r>
                <a:rPr sz="20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4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  <p:sp>
          <p:nvSpPr>
            <p:cNvPr id="12" name="object 59">
              <a:extLst>
                <a:ext uri="{FF2B5EF4-FFF2-40B4-BE49-F238E27FC236}">
                  <a16:creationId xmlns:a16="http://schemas.microsoft.com/office/drawing/2014/main" id="{5775F904-FEA6-E32F-898C-36F1B68F1AAD}"/>
                </a:ext>
              </a:extLst>
            </p:cNvPr>
            <p:cNvSpPr/>
            <p:nvPr/>
          </p:nvSpPr>
          <p:spPr>
            <a:xfrm>
              <a:off x="8103735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4942">
              <a:solidFill>
                <a:srgbClr val="EBB700"/>
              </a:solidFill>
            </a:ln>
          </p:spPr>
          <p:txBody>
            <a:bodyPr wrap="square" lIns="0" tIns="0" rIns="0" bIns="0" rtlCol="0"/>
            <a:lstStyle/>
            <a:p>
              <a:endParaRPr sz="4800"/>
            </a:p>
          </p:txBody>
        </p:sp>
        <p:sp>
          <p:nvSpPr>
            <p:cNvPr id="13" name="object 60">
              <a:extLst>
                <a:ext uri="{FF2B5EF4-FFF2-40B4-BE49-F238E27FC236}">
                  <a16:creationId xmlns:a16="http://schemas.microsoft.com/office/drawing/2014/main" id="{519F326E-FEB5-333E-D90C-8F4739CEC53B}"/>
                </a:ext>
              </a:extLst>
            </p:cNvPr>
            <p:cNvSpPr txBox="1"/>
            <p:nvPr/>
          </p:nvSpPr>
          <p:spPr>
            <a:xfrm>
              <a:off x="8285967" y="4142264"/>
              <a:ext cx="60769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-7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6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47CDB94C-F7A8-51EF-84C1-628A17E18D8B}"/>
              </a:ext>
            </a:extLst>
          </p:cNvPr>
          <p:cNvGrpSpPr/>
          <p:nvPr/>
        </p:nvGrpSpPr>
        <p:grpSpPr>
          <a:xfrm>
            <a:off x="2736694" y="8459505"/>
            <a:ext cx="3501016" cy="338554"/>
            <a:chOff x="7143154" y="4142264"/>
            <a:chExt cx="1750508" cy="169277"/>
          </a:xfrm>
        </p:grpSpPr>
        <p:sp>
          <p:nvSpPr>
            <p:cNvPr id="15" name="object 57">
              <a:extLst>
                <a:ext uri="{FF2B5EF4-FFF2-40B4-BE49-F238E27FC236}">
                  <a16:creationId xmlns:a16="http://schemas.microsoft.com/office/drawing/2014/main" id="{FB361A41-04BA-B402-00AE-54349676339D}"/>
                </a:ext>
              </a:extLst>
            </p:cNvPr>
            <p:cNvSpPr/>
            <p:nvPr/>
          </p:nvSpPr>
          <p:spPr>
            <a:xfrm>
              <a:off x="7143154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5146">
              <a:solidFill>
                <a:srgbClr val="B4BC3C"/>
              </a:solidFill>
            </a:ln>
          </p:spPr>
          <p:txBody>
            <a:bodyPr wrap="square" lIns="0" tIns="0" rIns="0" bIns="0" rtlCol="0"/>
            <a:lstStyle/>
            <a:p>
              <a:endParaRPr sz="4800"/>
            </a:p>
          </p:txBody>
        </p:sp>
        <p:sp>
          <p:nvSpPr>
            <p:cNvPr id="16" name="object 58">
              <a:extLst>
                <a:ext uri="{FF2B5EF4-FFF2-40B4-BE49-F238E27FC236}">
                  <a16:creationId xmlns:a16="http://schemas.microsoft.com/office/drawing/2014/main" id="{8F3C4160-24D6-3178-104E-F874C7D26CA8}"/>
                </a:ext>
              </a:extLst>
            </p:cNvPr>
            <p:cNvSpPr txBox="1"/>
            <p:nvPr/>
          </p:nvSpPr>
          <p:spPr>
            <a:xfrm>
              <a:off x="7325386" y="4142264"/>
              <a:ext cx="61531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’1</a:t>
              </a:r>
              <a:r>
                <a:rPr sz="20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4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  <p:sp>
          <p:nvSpPr>
            <p:cNvPr id="17" name="object 59">
              <a:extLst>
                <a:ext uri="{FF2B5EF4-FFF2-40B4-BE49-F238E27FC236}">
                  <a16:creationId xmlns:a16="http://schemas.microsoft.com/office/drawing/2014/main" id="{924C9B06-02B5-DD7B-5B68-898C0AD40075}"/>
                </a:ext>
              </a:extLst>
            </p:cNvPr>
            <p:cNvSpPr/>
            <p:nvPr/>
          </p:nvSpPr>
          <p:spPr>
            <a:xfrm>
              <a:off x="8103735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4942">
              <a:solidFill>
                <a:srgbClr val="EBB700"/>
              </a:solidFill>
            </a:ln>
          </p:spPr>
          <p:txBody>
            <a:bodyPr wrap="square" lIns="0" tIns="0" rIns="0" bIns="0" rtlCol="0"/>
            <a:lstStyle/>
            <a:p>
              <a:endParaRPr sz="4800"/>
            </a:p>
          </p:txBody>
        </p:sp>
        <p:sp>
          <p:nvSpPr>
            <p:cNvPr id="18" name="object 60">
              <a:extLst>
                <a:ext uri="{FF2B5EF4-FFF2-40B4-BE49-F238E27FC236}">
                  <a16:creationId xmlns:a16="http://schemas.microsoft.com/office/drawing/2014/main" id="{40E8D7B5-C633-C941-4CC2-CCDFEF6A1D0D}"/>
                </a:ext>
              </a:extLst>
            </p:cNvPr>
            <p:cNvSpPr txBox="1"/>
            <p:nvPr/>
          </p:nvSpPr>
          <p:spPr>
            <a:xfrm>
              <a:off x="8285967" y="4142264"/>
              <a:ext cx="60769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-7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6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61C71AFF-0BF0-30B0-0488-8A1B9119FDBC}"/>
              </a:ext>
            </a:extLst>
          </p:cNvPr>
          <p:cNvGrpSpPr/>
          <p:nvPr/>
        </p:nvGrpSpPr>
        <p:grpSpPr>
          <a:xfrm>
            <a:off x="14763714" y="3331210"/>
            <a:ext cx="3501016" cy="338554"/>
            <a:chOff x="7143154" y="4142264"/>
            <a:chExt cx="1750508" cy="169277"/>
          </a:xfrm>
        </p:grpSpPr>
        <p:sp>
          <p:nvSpPr>
            <p:cNvPr id="20" name="object 57">
              <a:extLst>
                <a:ext uri="{FF2B5EF4-FFF2-40B4-BE49-F238E27FC236}">
                  <a16:creationId xmlns:a16="http://schemas.microsoft.com/office/drawing/2014/main" id="{CA9DF3E7-4669-3C83-30C5-F4DAC93ED400}"/>
                </a:ext>
              </a:extLst>
            </p:cNvPr>
            <p:cNvSpPr/>
            <p:nvPr/>
          </p:nvSpPr>
          <p:spPr>
            <a:xfrm>
              <a:off x="7143154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5146">
              <a:solidFill>
                <a:srgbClr val="B4BC3C"/>
              </a:solidFill>
            </a:ln>
          </p:spPr>
          <p:txBody>
            <a:bodyPr wrap="square" lIns="0" tIns="0" rIns="0" bIns="0" rtlCol="0"/>
            <a:lstStyle/>
            <a:p>
              <a:endParaRPr sz="4800"/>
            </a:p>
          </p:txBody>
        </p:sp>
        <p:sp>
          <p:nvSpPr>
            <p:cNvPr id="21" name="object 58">
              <a:extLst>
                <a:ext uri="{FF2B5EF4-FFF2-40B4-BE49-F238E27FC236}">
                  <a16:creationId xmlns:a16="http://schemas.microsoft.com/office/drawing/2014/main" id="{762DD840-AEEB-80B3-8FB5-019097F944FA}"/>
                </a:ext>
              </a:extLst>
            </p:cNvPr>
            <p:cNvSpPr txBox="1"/>
            <p:nvPr/>
          </p:nvSpPr>
          <p:spPr>
            <a:xfrm>
              <a:off x="7325386" y="4142264"/>
              <a:ext cx="61531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’1</a:t>
              </a:r>
              <a:r>
                <a:rPr sz="20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4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  <p:sp>
          <p:nvSpPr>
            <p:cNvPr id="22" name="object 59">
              <a:extLst>
                <a:ext uri="{FF2B5EF4-FFF2-40B4-BE49-F238E27FC236}">
                  <a16:creationId xmlns:a16="http://schemas.microsoft.com/office/drawing/2014/main" id="{E36BB356-65C5-17EF-C264-C7287A2F94BD}"/>
                </a:ext>
              </a:extLst>
            </p:cNvPr>
            <p:cNvSpPr/>
            <p:nvPr/>
          </p:nvSpPr>
          <p:spPr>
            <a:xfrm>
              <a:off x="8103735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4942">
              <a:solidFill>
                <a:srgbClr val="EBB700"/>
              </a:solidFill>
            </a:ln>
          </p:spPr>
          <p:txBody>
            <a:bodyPr wrap="square" lIns="0" tIns="0" rIns="0" bIns="0" rtlCol="0"/>
            <a:lstStyle/>
            <a:p>
              <a:endParaRPr sz="4800"/>
            </a:p>
          </p:txBody>
        </p:sp>
        <p:sp>
          <p:nvSpPr>
            <p:cNvPr id="23" name="object 60">
              <a:extLst>
                <a:ext uri="{FF2B5EF4-FFF2-40B4-BE49-F238E27FC236}">
                  <a16:creationId xmlns:a16="http://schemas.microsoft.com/office/drawing/2014/main" id="{0CC0D769-04C0-0D4A-8EB9-2DF1321889BF}"/>
                </a:ext>
              </a:extLst>
            </p:cNvPr>
            <p:cNvSpPr txBox="1"/>
            <p:nvPr/>
          </p:nvSpPr>
          <p:spPr>
            <a:xfrm>
              <a:off x="8285967" y="4142264"/>
              <a:ext cx="60769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-7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6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0543F197-6DD4-87FE-34E2-CCF9AE364360}"/>
              </a:ext>
            </a:extLst>
          </p:cNvPr>
          <p:cNvGrpSpPr/>
          <p:nvPr/>
        </p:nvGrpSpPr>
        <p:grpSpPr>
          <a:xfrm>
            <a:off x="14763714" y="8486196"/>
            <a:ext cx="3501016" cy="338554"/>
            <a:chOff x="7143154" y="4142264"/>
            <a:chExt cx="1750508" cy="169277"/>
          </a:xfrm>
        </p:grpSpPr>
        <p:sp>
          <p:nvSpPr>
            <p:cNvPr id="25" name="object 57">
              <a:extLst>
                <a:ext uri="{FF2B5EF4-FFF2-40B4-BE49-F238E27FC236}">
                  <a16:creationId xmlns:a16="http://schemas.microsoft.com/office/drawing/2014/main" id="{ACDBCD87-C16D-365D-9CFF-B832D345D79E}"/>
                </a:ext>
              </a:extLst>
            </p:cNvPr>
            <p:cNvSpPr/>
            <p:nvPr/>
          </p:nvSpPr>
          <p:spPr>
            <a:xfrm>
              <a:off x="7143154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5146">
              <a:solidFill>
                <a:srgbClr val="B4BC3C"/>
              </a:solidFill>
            </a:ln>
          </p:spPr>
          <p:txBody>
            <a:bodyPr wrap="square" lIns="0" tIns="0" rIns="0" bIns="0" rtlCol="0"/>
            <a:lstStyle/>
            <a:p>
              <a:endParaRPr sz="4800"/>
            </a:p>
          </p:txBody>
        </p:sp>
        <p:sp>
          <p:nvSpPr>
            <p:cNvPr id="26" name="object 58">
              <a:extLst>
                <a:ext uri="{FF2B5EF4-FFF2-40B4-BE49-F238E27FC236}">
                  <a16:creationId xmlns:a16="http://schemas.microsoft.com/office/drawing/2014/main" id="{BBF46D8C-EDB3-39D9-55DC-E973CC1CE351}"/>
                </a:ext>
              </a:extLst>
            </p:cNvPr>
            <p:cNvSpPr txBox="1"/>
            <p:nvPr/>
          </p:nvSpPr>
          <p:spPr>
            <a:xfrm>
              <a:off x="7325386" y="4142264"/>
              <a:ext cx="61531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’1</a:t>
              </a:r>
              <a:r>
                <a:rPr sz="20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9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4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  <p:sp>
          <p:nvSpPr>
            <p:cNvPr id="27" name="object 59">
              <a:extLst>
                <a:ext uri="{FF2B5EF4-FFF2-40B4-BE49-F238E27FC236}">
                  <a16:creationId xmlns:a16="http://schemas.microsoft.com/office/drawing/2014/main" id="{2FC93A7F-1A7F-A758-0AEF-6093CFB40437}"/>
                </a:ext>
              </a:extLst>
            </p:cNvPr>
            <p:cNvSpPr/>
            <p:nvPr/>
          </p:nvSpPr>
          <p:spPr>
            <a:xfrm>
              <a:off x="8103735" y="4241126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914" y="0"/>
                  </a:lnTo>
                </a:path>
              </a:pathLst>
            </a:custGeom>
            <a:ln w="24942">
              <a:solidFill>
                <a:srgbClr val="EBB700"/>
              </a:solidFill>
            </a:ln>
          </p:spPr>
          <p:txBody>
            <a:bodyPr wrap="square" lIns="0" tIns="0" rIns="0" bIns="0" rtlCol="0"/>
            <a:lstStyle/>
            <a:p>
              <a:endParaRPr sz="4800"/>
            </a:p>
          </p:txBody>
        </p:sp>
        <p:sp>
          <p:nvSpPr>
            <p:cNvPr id="28" name="object 60">
              <a:extLst>
                <a:ext uri="{FF2B5EF4-FFF2-40B4-BE49-F238E27FC236}">
                  <a16:creationId xmlns:a16="http://schemas.microsoft.com/office/drawing/2014/main" id="{074E6647-7A0A-E8B2-46A8-38661E872EEB}"/>
                </a:ext>
              </a:extLst>
            </p:cNvPr>
            <p:cNvSpPr txBox="1"/>
            <p:nvPr/>
          </p:nvSpPr>
          <p:spPr>
            <a:xfrm>
              <a:off x="8285967" y="4142264"/>
              <a:ext cx="607695" cy="169277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>
                <a:spcBef>
                  <a:spcPts val="240"/>
                </a:spcBef>
              </a:pPr>
              <a:r>
                <a:rPr sz="2000" spc="-1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1Q</a:t>
              </a:r>
              <a:r>
                <a:rPr sz="2000" spc="-2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’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-7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6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6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=</a:t>
              </a:r>
              <a:r>
                <a:rPr sz="2000" spc="-8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 </a:t>
              </a:r>
              <a:r>
                <a:rPr sz="2000" spc="-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1</a:t>
              </a:r>
              <a:r>
                <a:rPr sz="2000" spc="1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r>
                <a:rPr sz="2000" spc="200" dirty="0">
                  <a:solidFill>
                    <a:schemeClr val="bg1"/>
                  </a:solidFill>
                  <a:latin typeface="FERROVIALNEW-LIGHT" panose="02000506040000020003" pitchFamily="2" charset="0"/>
                  <a:cs typeface="Calibri"/>
                </a:rPr>
                <a:t>0</a:t>
              </a:r>
              <a:endParaRPr sz="2000" dirty="0">
                <a:solidFill>
                  <a:schemeClr val="bg1"/>
                </a:solidFill>
                <a:latin typeface="FERROVIALNEW-LIGHT" panose="02000506040000020003" pitchFamily="2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9945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8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9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3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4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5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FERROVIAL">
    <a:dk1>
      <a:sysClr val="windowText" lastClr="000000"/>
    </a:dk1>
    <a:lt1>
      <a:sysClr val="window" lastClr="FFFFFF"/>
    </a:lt1>
    <a:dk2>
      <a:srgbClr val="747678"/>
    </a:dk2>
    <a:lt2>
      <a:srgbClr val="BBBCBC"/>
    </a:lt2>
    <a:accent1>
      <a:srgbClr val="EBB700"/>
    </a:accent1>
    <a:accent2>
      <a:srgbClr val="747678"/>
    </a:accent2>
    <a:accent3>
      <a:srgbClr val="BBBCBC"/>
    </a:accent3>
    <a:accent4>
      <a:srgbClr val="B7BF10"/>
    </a:accent4>
    <a:accent5>
      <a:srgbClr val="FF8200"/>
    </a:accent5>
    <a:accent6>
      <a:srgbClr val="7A99AC"/>
    </a:accent6>
    <a:hlink>
      <a:srgbClr val="9B7793"/>
    </a:hlink>
    <a:folHlink>
      <a:srgbClr val="4B3048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Metadata/LabelInfo.xml><?xml version="1.0" encoding="utf-8"?>
<clbl:labelList xmlns:clbl="http://schemas.microsoft.com/office/2020/mipLabelMetadata">
  <clbl:label id="{b05923b3-4e86-4aa9-9018-d7e3c1e08536}" enabled="1" method="Standard" siteId="{66a13ed4-5c17-4ee8-ba28-778da8cdd7d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4747</TotalTime>
  <Words>3379</Words>
  <Application>Microsoft Office PowerPoint</Application>
  <PresentationFormat>Niestandardowy</PresentationFormat>
  <Paragraphs>606</Paragraphs>
  <Slides>45</Slides>
  <Notes>32</Notes>
  <HiddenSlides>2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60" baseType="lpstr">
      <vt:lpstr>Arial</vt:lpstr>
      <vt:lpstr>Calibri</vt:lpstr>
      <vt:lpstr>Courier New</vt:lpstr>
      <vt:lpstr>Ferrovial</vt:lpstr>
      <vt:lpstr>Ferrovial New Bold</vt:lpstr>
      <vt:lpstr>Ferrovial New Regular</vt:lpstr>
      <vt:lpstr>FERROVIALNEW-LIGHT</vt:lpstr>
      <vt:lpstr>FERROVIALNEW-LIGHT</vt:lpstr>
      <vt:lpstr>Gill Sans</vt:lpstr>
      <vt:lpstr>Helvetica Neue</vt:lpstr>
      <vt:lpstr>Helvetica Neue Medium</vt:lpstr>
      <vt:lpstr>Open Sans</vt:lpstr>
      <vt:lpstr>Times New Roman</vt:lpstr>
      <vt:lpstr>Wingdings</vt:lpstr>
      <vt:lpstr>21_BasicWhite</vt:lpstr>
      <vt:lpstr>Prezentacja Inwestorska za rok 2022</vt:lpstr>
      <vt:lpstr>Prezentacja programu PowerPoint</vt:lpstr>
      <vt:lpstr>Budimex – kluczowe wskaźniki finansowe w 2022</vt:lpstr>
      <vt:lpstr>Budimex – rozwój w strategicznych obszarach 2022</vt:lpstr>
      <vt:lpstr>Otoczenie makroekonomiczne</vt:lpstr>
      <vt:lpstr>Otoczenie makroekonomiczne</vt:lpstr>
      <vt:lpstr>Otoczenie makroekonomiczne</vt:lpstr>
      <vt:lpstr>Sytuacja budownictwa koniec 2022 – stabilizacja i perspektywa na poprawę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Podsumowanie programów inwestycyjnych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Grzeszczyk</dc:creator>
  <cp:lastModifiedBy>Grzeszczyk, Karolina</cp:lastModifiedBy>
  <cp:revision>33</cp:revision>
  <dcterms:modified xsi:type="dcterms:W3CDTF">2023-02-27T16:04:05Z</dcterms:modified>
</cp:coreProperties>
</file>