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54" r:id="rId2"/>
  </p:sldMasterIdLst>
  <p:notesMasterIdLst>
    <p:notesMasterId r:id="rId8"/>
  </p:notesMasterIdLst>
  <p:sldIdLst>
    <p:sldId id="256" r:id="rId3"/>
    <p:sldId id="729" r:id="rId4"/>
    <p:sldId id="730" r:id="rId5"/>
    <p:sldId id="731" r:id="rId6"/>
    <p:sldId id="275" r:id="rId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DRRP UMWP" initials="DRRP UMWP" lastIdx="0" clrIdx="1">
    <p:extLst>
      <p:ext uri="{19B8F6BF-5375-455C-9EA6-DF929625EA0E}">
        <p15:presenceInfo xmlns:p15="http://schemas.microsoft.com/office/powerpoint/2012/main" userId="DRRP UMW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505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5208" autoAdjust="0"/>
  </p:normalViewPr>
  <p:slideViewPr>
    <p:cSldViewPr showGuides="1">
      <p:cViewPr varScale="1">
        <p:scale>
          <a:sx n="58" d="100"/>
          <a:sy n="58" d="100"/>
        </p:scale>
        <p:origin x="1260" y="40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1147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01.12.2025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9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19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1" y="1973819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1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1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1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5"/>
            <a:ext cx="7920115" cy="1107676"/>
          </a:xfrm>
        </p:spPr>
        <p:txBody>
          <a:bodyPr anchor="t" anchorCtr="0">
            <a:normAutofit/>
          </a:bodyPr>
          <a:lstStyle>
            <a:lvl1pPr algn="l">
              <a:lnSpc>
                <a:spcPts val="3771"/>
              </a:lnSpc>
              <a:defRPr sz="301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3299"/>
              </a:lnSpc>
              <a:buNone/>
              <a:defRPr sz="2640" b="1">
                <a:solidFill>
                  <a:schemeClr val="tx2"/>
                </a:solidFill>
              </a:defRPr>
            </a:lvl1pPr>
            <a:lvl2pPr marL="475088" indent="0" algn="ctr">
              <a:buNone/>
              <a:defRPr sz="2079"/>
            </a:lvl2pPr>
            <a:lvl3pPr marL="950175" indent="0" algn="ctr">
              <a:buNone/>
              <a:defRPr sz="1871"/>
            </a:lvl3pPr>
            <a:lvl4pPr marL="1425263" indent="0" algn="ctr">
              <a:buNone/>
              <a:defRPr sz="1663"/>
            </a:lvl4pPr>
            <a:lvl5pPr marL="1900350" indent="0" algn="ctr">
              <a:buNone/>
              <a:defRPr sz="1663"/>
            </a:lvl5pPr>
            <a:lvl6pPr marL="2375438" indent="0" algn="ctr">
              <a:buNone/>
              <a:defRPr sz="1663"/>
            </a:lvl6pPr>
            <a:lvl7pPr marL="2850525" indent="0" algn="ctr">
              <a:buNone/>
              <a:defRPr sz="1663"/>
            </a:lvl7pPr>
            <a:lvl8pPr marL="3325612" indent="0" algn="ctr">
              <a:buNone/>
              <a:defRPr sz="1663"/>
            </a:lvl8pPr>
            <a:lvl9pPr marL="3800698" indent="0" algn="ctr">
              <a:buNone/>
              <a:defRPr sz="166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01.12.2025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5962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6" y="1983573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6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3771"/>
              </a:lnSpc>
              <a:defRPr sz="301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3299"/>
              </a:lnSpc>
              <a:buNone/>
              <a:defRPr sz="2640" b="1">
                <a:solidFill>
                  <a:schemeClr val="tx2"/>
                </a:solidFill>
              </a:defRPr>
            </a:lvl1pPr>
            <a:lvl2pPr marL="475088" indent="0" algn="ctr">
              <a:buNone/>
              <a:defRPr sz="2079"/>
            </a:lvl2pPr>
            <a:lvl3pPr marL="950175" indent="0" algn="ctr">
              <a:buNone/>
              <a:defRPr sz="1871"/>
            </a:lvl3pPr>
            <a:lvl4pPr marL="1425263" indent="0" algn="ctr">
              <a:buNone/>
              <a:defRPr sz="1663"/>
            </a:lvl4pPr>
            <a:lvl5pPr marL="1900350" indent="0" algn="ctr">
              <a:buNone/>
              <a:defRPr sz="1663"/>
            </a:lvl5pPr>
            <a:lvl6pPr marL="2375438" indent="0" algn="ctr">
              <a:buNone/>
              <a:defRPr sz="1663"/>
            </a:lvl6pPr>
            <a:lvl7pPr marL="2850525" indent="0" algn="ctr">
              <a:buNone/>
              <a:defRPr sz="1663"/>
            </a:lvl7pPr>
            <a:lvl8pPr marL="3325612" indent="0" algn="ctr">
              <a:buNone/>
              <a:defRPr sz="1663"/>
            </a:lvl8pPr>
            <a:lvl9pPr marL="3800698" indent="0" algn="ctr">
              <a:buNone/>
              <a:defRPr sz="166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01.12.2025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5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4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7" y="535268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4" y="1250550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50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8047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9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299"/>
              </a:lnSpc>
              <a:defRPr sz="26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5" y="539751"/>
            <a:ext cx="1799843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01.12.2025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1" y="4500564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4932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50" y="4500563"/>
            <a:ext cx="7196139" cy="2159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6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3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2" y="4500562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299"/>
              </a:lnSpc>
              <a:defRPr sz="26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981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9281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5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9363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8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1061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41695438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5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158382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6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6" y="4500564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33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2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8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1" y="0"/>
            <a:ext cx="1080742" cy="1793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3" y="0"/>
            <a:ext cx="7559293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8"/>
            <a:ext cx="1080001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942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2464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</p:sldLayoutIdLst>
  <p:hf hdr="0" ftr="0"/>
  <p:txStyles>
    <p:titleStyle>
      <a:lvl1pPr algn="l" defTabSz="950175" rtl="0" eaLnBrk="1" latinLnBrk="0" hangingPunct="1">
        <a:lnSpc>
          <a:spcPts val="3394"/>
        </a:lnSpc>
        <a:spcBef>
          <a:spcPct val="0"/>
        </a:spcBef>
        <a:buNone/>
        <a:defRPr sz="264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37543" indent="-237543" algn="l" defTabSz="950175" rtl="0" eaLnBrk="1" latinLnBrk="0" hangingPunct="1">
        <a:lnSpc>
          <a:spcPts val="2262"/>
        </a:lnSpc>
        <a:spcBef>
          <a:spcPts val="1038"/>
        </a:spcBef>
        <a:buClr>
          <a:schemeClr val="accent1"/>
        </a:buClr>
        <a:buFontTx/>
        <a:buBlip>
          <a:blip r:embed="rId12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12630" indent="-237543" algn="l" defTabSz="950175" rtl="0" eaLnBrk="1" latinLnBrk="0" hangingPunct="1">
        <a:lnSpc>
          <a:spcPts val="2262"/>
        </a:lnSpc>
        <a:spcBef>
          <a:spcPts val="519"/>
        </a:spcBef>
        <a:buFontTx/>
        <a:buBlip>
          <a:blip r:embed="rId13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187718" indent="-237543" algn="l" defTabSz="950175" rtl="0" eaLnBrk="1" latinLnBrk="0" hangingPunct="1">
        <a:lnSpc>
          <a:spcPts val="2262"/>
        </a:lnSpc>
        <a:spcBef>
          <a:spcPts val="519"/>
        </a:spcBef>
        <a:buFontTx/>
        <a:buBlip>
          <a:blip r:embed="rId14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662805" indent="-237543" algn="l" defTabSz="950175" rtl="0" eaLnBrk="1" latinLnBrk="0" hangingPunct="1">
        <a:lnSpc>
          <a:spcPts val="2262"/>
        </a:lnSpc>
        <a:spcBef>
          <a:spcPts val="519"/>
        </a:spcBef>
        <a:buFont typeface="Arial" panose="020B0604020202020204" pitchFamily="34" charset="0"/>
        <a:buChar char="•"/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137893" indent="-237543" algn="l" defTabSz="950175" rtl="0" eaLnBrk="1" latinLnBrk="0" hangingPunct="1">
        <a:lnSpc>
          <a:spcPts val="2262"/>
        </a:lnSpc>
        <a:spcBef>
          <a:spcPts val="519"/>
        </a:spcBef>
        <a:buFont typeface="Arial" panose="020B0604020202020204" pitchFamily="34" charset="0"/>
        <a:buChar char="•"/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612981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3088068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563156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4038243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1pPr>
      <a:lvl2pPr marL="47508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95017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3pPr>
      <a:lvl4pPr marL="1425263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190035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37543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285052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325612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380069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ko/%EA%B2%BD%EA%B3%A0-%ED%91%9C%EC%8B%9C-%EB%B9%A8%EA%B0%84%EC%83%89-%EC%82%BC%EA%B0%81%ED%98%95%EC%97%90-%EB%8A%90%EB%82%8C%ED%91%9C%EA%B0%80-%ED%91%9C%EC%8B%9C-%EA%B2%BD%EB%B3%B4-%EA%B2%BD%EA%B3%A0-%EB%A9%94%EC%8B%9C%EC%A7%80-30915/" TargetMode="Externa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Europa_2020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pixabay.com/de/ausrufezeichen-runde-blau-wei%C3%9F-310101/" TargetMode="External"/><Relationship Id="rId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Europa_2020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pixabay.com/de/ausrufezeichen-runde-blau-wei%C3%9F-310101/" TargetMode="External"/><Relationship Id="rId4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1196" y="3131765"/>
            <a:ext cx="860942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400" dirty="0">
                <a:solidFill>
                  <a:schemeClr val="tx1"/>
                </a:solidFill>
                <a:latin typeface="+mn-lt"/>
              </a:rPr>
              <a:t>Zmiana programu </a:t>
            </a:r>
            <a:br>
              <a:rPr lang="pl-PL" sz="3400" dirty="0">
                <a:solidFill>
                  <a:schemeClr val="tx1"/>
                </a:solidFill>
                <a:latin typeface="+mn-lt"/>
              </a:rPr>
            </a:br>
            <a:r>
              <a:rPr lang="pl-PL" sz="3400" dirty="0">
                <a:solidFill>
                  <a:schemeClr val="tx1"/>
                </a:solidFill>
                <a:latin typeface="+mn-lt"/>
              </a:rPr>
              <a:t>Fundusze Europejskie dla Pomorza 2021-2027 </a:t>
            </a:r>
            <a:br>
              <a:rPr lang="pl-PL" sz="3400" dirty="0">
                <a:latin typeface="+mn-lt"/>
              </a:rPr>
            </a:br>
            <a:r>
              <a:rPr lang="pl-PL" sz="3400" dirty="0">
                <a:solidFill>
                  <a:srgbClr val="FF0000"/>
                </a:solidFill>
                <a:latin typeface="+mn-lt"/>
              </a:rPr>
              <a:t>– zwiększamy bezpieczeństwo i odporność Pomorza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909" y="5940077"/>
            <a:ext cx="8619933" cy="36004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800" b="0" dirty="0">
                <a:solidFill>
                  <a:schemeClr val="tx1"/>
                </a:solidFill>
                <a:latin typeface="+mn-lt"/>
              </a:rPr>
              <a:t>Gdańsk, 1 grudnia 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323453"/>
            <a:ext cx="10602491" cy="570844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+mn-lt"/>
              </a:rPr>
              <a:t>Nowe priorytety Komisji Europejskiej szansą dla Pomorza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6EC2BEF-6C45-4580-BBA3-65ADBDBC9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22" y="1004919"/>
            <a:ext cx="10437283" cy="367240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Województwo pomorskie to region</a:t>
            </a: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szczególnie narażony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zagrożenia:</a:t>
            </a:r>
            <a:endParaRPr lang="pl-P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5600" indent="-355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bezpośrednia granica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Federacją Rosyjską </a:t>
            </a:r>
          </a:p>
          <a:p>
            <a:pPr marL="355600" indent="-355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lokalizacja obiektów o charakterze wojskowym (w tym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tarcza antyrakietowa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355600" indent="-355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obecna i planowana strategiczna infrastruktura krytyczna (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elektrownia jądrowa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morskie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farmy wiatrowe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porty morskie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Gdańsku i Gdyni)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Chcemy w sposób optymalny wykorzystać zmiany legislacyjne na poziomie KE </a:t>
            </a:r>
            <a:b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szansa na wzmocnienie bezpieczeństwa i odporności Pomorza</a:t>
            </a:r>
            <a:endParaRPr lang="pl-PL" sz="18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B4739B7-8E82-41F8-B895-2CE557130C46}"/>
              </a:ext>
            </a:extLst>
          </p:cNvPr>
          <p:cNvSpPr txBox="1"/>
          <p:nvPr/>
        </p:nvSpPr>
        <p:spPr>
          <a:xfrm>
            <a:off x="375415" y="4787949"/>
            <a:ext cx="9865096" cy="255454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l-PL" sz="2400" dirty="0"/>
              <a:t>W związku z tym, przesuwamy </a:t>
            </a:r>
            <a:r>
              <a:rPr lang="pl-PL" sz="2400" b="1" dirty="0">
                <a:solidFill>
                  <a:srgbClr val="FF0000"/>
                </a:solidFill>
              </a:rPr>
              <a:t>203,8 mln EUR</a:t>
            </a:r>
            <a:r>
              <a:rPr lang="pl-PL" sz="2400" dirty="0"/>
              <a:t>, w tym: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400" b="1" dirty="0">
                <a:solidFill>
                  <a:schemeClr val="tx2"/>
                </a:solidFill>
              </a:rPr>
              <a:t>Europejski Fundusz Rozwoju Regionalnego </a:t>
            </a:r>
            <a:r>
              <a:rPr lang="pl-PL" sz="2400" dirty="0"/>
              <a:t>– </a:t>
            </a:r>
            <a:r>
              <a:rPr lang="pl-PL" sz="2400" b="1" dirty="0">
                <a:solidFill>
                  <a:srgbClr val="FF0000"/>
                </a:solidFill>
              </a:rPr>
              <a:t>154,00 mln EUR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pl-PL" sz="2400" b="1" dirty="0">
                <a:solidFill>
                  <a:schemeClr val="tx2"/>
                </a:solidFill>
              </a:rPr>
              <a:t>Europejski Fundusz Społeczny Plus </a:t>
            </a:r>
            <a:r>
              <a:rPr lang="pl-PL" sz="2400" dirty="0"/>
              <a:t>– </a:t>
            </a:r>
            <a:r>
              <a:rPr lang="pl-PL" sz="2400" b="1" dirty="0">
                <a:solidFill>
                  <a:srgbClr val="FF0000"/>
                </a:solidFill>
              </a:rPr>
              <a:t>49,8 mln EUR</a:t>
            </a:r>
          </a:p>
          <a:p>
            <a:pPr>
              <a:spcAft>
                <a:spcPts val="1200"/>
              </a:spcAft>
            </a:pPr>
            <a:endParaRPr lang="pl-PL" sz="2400" dirty="0"/>
          </a:p>
          <a:p>
            <a:pPr>
              <a:spcAft>
                <a:spcPts val="1200"/>
              </a:spcAft>
            </a:pPr>
            <a:r>
              <a:rPr lang="pl-PL" sz="2400" dirty="0"/>
              <a:t>Łącznie to </a:t>
            </a:r>
            <a:r>
              <a:rPr lang="pl-PL" sz="2400" b="1" dirty="0">
                <a:solidFill>
                  <a:srgbClr val="FF0000"/>
                </a:solidFill>
              </a:rPr>
              <a:t>863 mln PLN </a:t>
            </a:r>
            <a:r>
              <a:rPr lang="pl-PL" sz="2400" dirty="0"/>
              <a:t>na nowe priorytety </a:t>
            </a:r>
          </a:p>
        </p:txBody>
      </p:sp>
    </p:spTree>
    <p:extLst>
      <p:ext uri="{BB962C8B-B14F-4D97-AF65-F5344CB8AC3E}">
        <p14:creationId xmlns:p14="http://schemas.microsoft.com/office/powerpoint/2010/main" val="393831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323453"/>
            <a:ext cx="10602491" cy="570844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+mn-lt"/>
              </a:rPr>
              <a:t>Nowe priorytety Pomorza – Europejski Fundusz Rozwoju Regionalnego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6EC2BEF-6C45-4580-BBA3-65ADBDBC9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22" y="894297"/>
            <a:ext cx="10602491" cy="6485940"/>
          </a:xfrm>
        </p:spPr>
        <p:txBody>
          <a:bodyPr>
            <a:normAutofit lnSpcReduction="10000"/>
          </a:bodyPr>
          <a:lstStyle/>
          <a:p>
            <a:pPr marL="355600" indent="-35560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Wsparcie przedsiębiorstw </a:t>
            </a:r>
            <a:r>
              <a:rPr lang="pl-PL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rozwoju technologii podwójnego zastosowania </a:t>
            </a:r>
            <a:br>
              <a:rPr lang="pl-PL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(10,0 mln EUR)</a:t>
            </a:r>
          </a:p>
          <a:p>
            <a:pPr marL="355600" indent="-35560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Zaopatrzenie w </a:t>
            </a: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wodę, 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infrastruktura </a:t>
            </a: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kanalizacyjna,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zabezpieczenie 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przed aktami sabotażu </a:t>
            </a: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(30,0 mln EUR)</a:t>
            </a:r>
          </a:p>
          <a:p>
            <a:pPr marL="355600" indent="-35560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Odporna infrastruktura </a:t>
            </a: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(90,5 mln EUR)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drogi regionalne (znaczenie ewakuacyjne)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obiekty inżynieryjne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wielkopojemny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tabor kolejowy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bezpieczeństwo cyfrowe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bezpieczeństwo infrastruktury szpitali</a:t>
            </a:r>
          </a:p>
          <a:p>
            <a:pPr marL="803275" lvl="1" indent="-328613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miejsca schronienia w budynkach użyteczności publicznej + wyposażenie służb ratunkowych</a:t>
            </a:r>
          </a:p>
          <a:p>
            <a:pPr marL="355600" indent="-35560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Mieszkalnictwo 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komunalne/socjalne/społeczne/domy studenckie </a:t>
            </a: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(23,4 mln EUR)</a:t>
            </a:r>
            <a:endParaRPr lang="pl-PL" sz="1800" b="1" dirty="0">
              <a:solidFill>
                <a:schemeClr val="tx2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830687" lvl="1" indent="-35560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endParaRPr lang="pl-PL" sz="18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55600" indent="-35560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None/>
            </a:pPr>
            <a:endParaRPr lang="pl-P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5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2" y="323453"/>
            <a:ext cx="10602491" cy="570844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+mn-lt"/>
              </a:rPr>
              <a:t>Nowe priorytety Pomorza – Europejski Fundusz Społeczny Plus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6EC2BEF-6C45-4580-BBA3-65ADBDBC9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22" y="894297"/>
            <a:ext cx="10602491" cy="6665378"/>
          </a:xfrm>
        </p:spPr>
        <p:txBody>
          <a:bodyPr>
            <a:normAutofit/>
          </a:bodyPr>
          <a:lstStyle/>
          <a:p>
            <a:pPr marL="355600" indent="-3556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Wsparcie </a:t>
            </a: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pracodawców i ich pracowników </a:t>
            </a: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(24,0 mln EUR)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zapewnienie ciągłości działania w sytuacjach kryzysowych</a:t>
            </a: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wsparcie w zakresie gotowości cywilnej</a:t>
            </a: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kompetencje na rzecz sektora przemysłu obronnego/podwójnego zastosowania </a:t>
            </a: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kompetencje pracodawców w sektorze ochrony zdrowia oraz pracowników wykonujących zawody medyczne i paramedyczne</a:t>
            </a:r>
          </a:p>
          <a:p>
            <a:pPr marL="355600" lvl="0" indent="-3556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3399"/>
              </a:buClr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r>
              <a:rPr lang="pl-PL" sz="2200" b="1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Wsparcie uczniów i kadr szkół ponadpodstawowych </a:t>
            </a:r>
            <a:r>
              <a:rPr lang="pl-PL" sz="2200" b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(25,8 mln EUR)</a:t>
            </a:r>
            <a:r>
              <a:rPr lang="pl-PL" sz="2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endParaRPr lang="pl-PL" sz="2200" b="1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zapewnienie kwalifikacji dla sektora przemysłu obronnego i podwójnego zastosowania</a:t>
            </a:r>
          </a:p>
          <a:p>
            <a:pPr marL="630238" lvl="1" indent="-274638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Blip>
                <a:blip r:embed="rId4">
                  <a:extLst>
                    <a:ext uri="{837473B0-CC2E-450A-ABE3-18F120FF3D39}">
                      <a1611:picAttrSrcUrl xmlns:a1611="http://schemas.microsoft.com/office/drawing/2016/11/main" r:id="rId5"/>
                    </a:ext>
                  </a:extLst>
                </a:blip>
              </a:buBlip>
            </a:pP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szkolenia z zakresu gotowości cywilnej, </a:t>
            </a:r>
            <a:r>
              <a:rPr lang="pl-PL" sz="2200" dirty="0" err="1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cyberbezpieczeństwa</a:t>
            </a:r>
            <a:r>
              <a:rPr lang="pl-PL" sz="2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ratownictwa medycznego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22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55600" indent="-3556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2">
                  <a:extLst>
                    <a:ext uri="{837473B0-CC2E-450A-ABE3-18F120FF3D39}">
                      <a1611:picAttrSrcUrl xmlns:a1611="http://schemas.microsoft.com/office/drawing/2016/11/main" r:id="rId3"/>
                    </a:ext>
                  </a:extLst>
                </a:blip>
              </a:buBlip>
            </a:pPr>
            <a:endParaRPr lang="pl-PL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None/>
            </a:pPr>
            <a:endParaRPr lang="pl-P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93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>
            <a:extLst>
              <a:ext uri="{FF2B5EF4-FFF2-40B4-BE49-F238E27FC236}">
                <a16:creationId xmlns:a16="http://schemas.microsoft.com/office/drawing/2014/main" id="{0C844E39-9733-4DAC-A4D6-71E1EBF9D801}"/>
              </a:ext>
            </a:extLst>
          </p:cNvPr>
          <p:cNvSpPr txBox="1">
            <a:spLocks/>
          </p:cNvSpPr>
          <p:nvPr/>
        </p:nvSpPr>
        <p:spPr>
          <a:xfrm>
            <a:off x="1025426" y="3779837"/>
            <a:ext cx="8640960" cy="7920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1007943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>
                <a:latin typeface="+mn-lt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55454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2399</TotalTime>
  <Words>300</Words>
  <Application>Microsoft Office PowerPoint</Application>
  <PresentationFormat>Niestandardowy</PresentationFormat>
  <Paragraphs>36</Paragraphs>
  <Slides>5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Open Sans</vt:lpstr>
      <vt:lpstr>Times New Roman</vt:lpstr>
      <vt:lpstr>Motyw pakietu Office</vt:lpstr>
      <vt:lpstr>1_Motyw pakietu Office</vt:lpstr>
      <vt:lpstr>CorelDRAW</vt:lpstr>
      <vt:lpstr>Zmiana programu  Fundusze Europejskie dla Pomorza 2021-2027  – zwiększamy bezpieczeństwo i odporność Pomorza</vt:lpstr>
      <vt:lpstr>Nowe priorytety Komisji Europejskiej szansą dla Pomorza</vt:lpstr>
      <vt:lpstr>Nowe priorytety Pomorza – Europejski Fundusz Rozwoju Regionalnego</vt:lpstr>
      <vt:lpstr>Nowe priorytety Pomorza – Europejski Fundusz Społeczny Plus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UMWP</dc:creator>
  <cp:lastModifiedBy>Szczygieł Patrycja</cp:lastModifiedBy>
  <cp:revision>301</cp:revision>
  <dcterms:created xsi:type="dcterms:W3CDTF">2022-06-22T09:40:44Z</dcterms:created>
  <dcterms:modified xsi:type="dcterms:W3CDTF">2025-12-01T08:35:35Z</dcterms:modified>
</cp:coreProperties>
</file>