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7" r:id="rId1"/>
  </p:sldMasterIdLst>
  <p:sldIdLst>
    <p:sldId id="269" r:id="rId2"/>
    <p:sldId id="270" r:id="rId3"/>
    <p:sldId id="271" r:id="rId4"/>
    <p:sldId id="272" r:id="rId5"/>
    <p:sldId id="273" r:id="rId6"/>
    <p:sldId id="274" r:id="rId7"/>
  </p:sldIdLst>
  <p:sldSz cx="18288000" cy="10287000"/>
  <p:notesSz cx="6858000" cy="9144000"/>
  <p:embeddedFontLst>
    <p:embeddedFont>
      <p:font typeface="Lato" panose="020F0502020204030203" pitchFamily="34" charset="0"/>
      <p:regular r:id="rId8"/>
      <p:bold r:id="rId9"/>
      <p:italic r:id="rId10"/>
      <p:boldItalic r:id="rId11"/>
    </p:embeddedFont>
    <p:embeddedFont>
      <p:font typeface="Montserrat Bold" panose="020B0604020202020204" charset="-18"/>
      <p:regular r:id="rId12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6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899247-3BE1-74F7-BEB6-75704205C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8F566DB-AE51-DAA1-F6B9-B0A72E77D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1E09FCE-6FFE-FCD0-321C-23F9429BF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24795DF-70A5-3BD4-A7DA-15F6E9530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9C9FE0F-23BF-8EFD-FAA2-E25DB8D0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0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1AFF11-1F90-59A2-D1BB-8E7D1D100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9577BB-BBC1-0D41-74C1-DDEA1FF4F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083298-E255-4E6A-3448-6460D0994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91F9502-F01D-B586-B978-C21B6712F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F408FED-6C07-499A-0ED2-85E26BD1B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7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6F0ECAE-A2F8-AD31-C415-BFEC1E4F49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9672604-A185-69F9-3CFE-91ACF7C5D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0146F6B-DB32-B176-93C6-73FC6E8C8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36D9E8-2D16-9B27-75BA-4205A6CD1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937441C-E229-D54E-3B2E-F740D4CCA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5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F1AA8A-365F-2B39-F8EB-98F55A9D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7449E8-E5D4-2C70-E0B9-DFE223175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6FA6C1-6405-D0DA-DBB9-8B1D40835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F85C70-B116-2648-C40A-81D5073C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617BEE-0800-0B92-0AAC-67E30E6CB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06B95B-BB20-D850-B695-86BE045DC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9AFDB94-510E-4834-30A9-6894D12DD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5748AAE-D119-7D23-73C2-ACC8CCD8A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F42AB4-7C43-B540-5AAB-04CB6AE2B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6A7979-5A82-9302-8DE7-A3F97FBAC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94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EC5BF9-C1CF-5244-3F13-1DBD0166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F062F8-0CBB-9444-1FE4-27A3D3F1F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0B7FE4-B00D-5753-799F-8D4912463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EE274E4-AD2D-D30B-DE2E-8154F85AF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2D36997-394F-DA06-930B-C4E780636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1027BC6-3775-1522-6A29-DF706CC09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3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40B0B4-D7AD-8BC8-DEF8-ABE2E3C7C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BAC4640-26E9-6A0B-30CD-56A0B184A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78301D7-62EC-8F95-2D7E-A0A896A90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D44745D-86BF-809C-71E5-703EBD049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5EF2711-EC0D-A2A1-F055-4194FB039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5FB152B-D363-C4DC-0D2D-43ABF0CD9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994E4B3-5AEE-FCFE-65CD-98755B7CE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27A0C5A-36A0-5D26-BA9C-5C0B25074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552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D2FFA2-4AB0-1289-F36E-38073A51E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1B26E28-769C-729E-51E2-1BE7599AA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ADF8A7F-4FC3-6338-12E1-DD4643B69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D3FBA52-CEA1-8026-D9C6-74E8F0D6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1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475FD7F-5F1E-A631-F73B-6653BFDE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2E6E45D-2CAD-F4AA-906F-7AA247E7E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15886E7-86E6-8BC5-C69A-877D2DD1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74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A9A3AE-9439-2680-68C3-F335B9C98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340A32-5A50-867C-6945-0520C8515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83BE7E7-7739-9624-E994-99104E67F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345FE8D-4830-55D7-264E-4539D2BD5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06184FB-4478-DB67-AAE9-20028954B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F568C1-6DC6-B453-E9DC-6BB69F21F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05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FE1DE5-4508-582F-CA36-D2F7A54EE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CC8587A-7657-4F15-4E0C-95DC3E8AA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6C3296-AA0E-D48F-B36F-C3581DCA9C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18B20C2-9FB8-EEC8-9372-C4C79926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1A1FA0E-9511-67C5-A42B-E674C346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DF0ECC3-1A21-D33F-813C-8C83B0514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3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27D4CEB-AF06-AC5E-C405-56E0E2478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1543169-F555-A9ED-7740-22EB99925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3402140-0BFD-15C1-D9BE-6104C25B1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F645F0E-732E-F8D2-1AC7-AA476AED5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C4911CE-27A9-68C7-A062-BB2220F33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51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sz="3600" b="1" dirty="0">
                <a:latin typeface="Lato" panose="020F0502020204030203" pitchFamily="34" charset="0"/>
                <a:cs typeface="Lato" panose="020F0502020204030203" pitchFamily="34" charset="0"/>
              </a:rPr>
              <a:t>Konferencja inaugurująca uruchomienie studiów podyplomowych </a:t>
            </a:r>
          </a:p>
          <a:p>
            <a:pPr algn="ctr">
              <a:lnSpc>
                <a:spcPct val="150000"/>
              </a:lnSpc>
            </a:pPr>
            <a:r>
              <a:rPr lang="pl-PL" sz="3600" b="1" dirty="0">
                <a:latin typeface="Lato" panose="020F0502020204030203" pitchFamily="34" charset="0"/>
                <a:cs typeface="Lato" panose="020F0502020204030203" pitchFamily="34" charset="0"/>
              </a:rPr>
              <a:t>„Gospodarka o obiegu zamkniętym w jednostkach samorządu terytorialnego” </a:t>
            </a:r>
          </a:p>
          <a:p>
            <a:pPr algn="ctr">
              <a:lnSpc>
                <a:spcPct val="150000"/>
              </a:lnSpc>
            </a:pPr>
            <a:r>
              <a:rPr lang="pl-PL" sz="3600" b="1" dirty="0">
                <a:latin typeface="Lato" panose="020F0502020204030203" pitchFamily="34" charset="0"/>
                <a:cs typeface="Lato" panose="020F0502020204030203" pitchFamily="34" charset="0"/>
              </a:rPr>
              <a:t>LIFE Pom GOZilla.PL </a:t>
            </a:r>
            <a:endParaRPr lang="pl-PL" sz="3600" b="1" i="1" dirty="0">
              <a:latin typeface="Lato" panose="020F0502020204030203" pitchFamily="34" charset="0"/>
              <a:cs typeface="Lato" panose="020F0502020204030203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sz="3600" b="1" i="1" dirty="0">
                <a:latin typeface="Lato" panose="020F0502020204030203" pitchFamily="34" charset="0"/>
                <a:cs typeface="Lato" panose="020F0502020204030203" pitchFamily="34" charset="0"/>
              </a:rPr>
              <a:t>Gdańsk, </a:t>
            </a:r>
            <a:r>
              <a:rPr lang="pl-PL" sz="3600" b="1" i="1">
                <a:latin typeface="Lato" panose="020F0502020204030203" pitchFamily="34" charset="0"/>
                <a:cs typeface="Lato" panose="020F0502020204030203" pitchFamily="34" charset="0"/>
              </a:rPr>
              <a:t>30 lipca </a:t>
            </a:r>
            <a:r>
              <a:rPr lang="pl-PL" sz="3600" b="1" i="1" dirty="0">
                <a:latin typeface="Lato" panose="020F0502020204030203" pitchFamily="34" charset="0"/>
                <a:cs typeface="Lato" panose="020F0502020204030203" pitchFamily="34" charset="0"/>
              </a:rPr>
              <a:t>2026 r.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8038324"/>
            <a:ext cx="18288000" cy="2048712"/>
            <a:chOff x="0" y="0"/>
            <a:chExt cx="4816593" cy="5395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539578"/>
            </a:xfrm>
            <a:custGeom>
              <a:avLst/>
              <a:gdLst/>
              <a:ahLst/>
              <a:cxnLst/>
              <a:rect l="l" t="t" r="r" b="b"/>
              <a:pathLst>
                <a:path w="4816592" h="539578">
                  <a:moveTo>
                    <a:pt x="4657" y="0"/>
                  </a:moveTo>
                  <a:lnTo>
                    <a:pt x="4811936" y="0"/>
                  </a:lnTo>
                  <a:cubicBezTo>
                    <a:pt x="4813171" y="0"/>
                    <a:pt x="4814355" y="491"/>
                    <a:pt x="4815229" y="1364"/>
                  </a:cubicBezTo>
                  <a:cubicBezTo>
                    <a:pt x="4816102" y="2237"/>
                    <a:pt x="4816592" y="3422"/>
                    <a:pt x="4816592" y="4657"/>
                  </a:cubicBezTo>
                  <a:lnTo>
                    <a:pt x="4816592" y="534922"/>
                  </a:lnTo>
                  <a:cubicBezTo>
                    <a:pt x="4816592" y="537494"/>
                    <a:pt x="4814508" y="539578"/>
                    <a:pt x="4811936" y="539578"/>
                  </a:cubicBezTo>
                  <a:lnTo>
                    <a:pt x="4657" y="539578"/>
                  </a:lnTo>
                  <a:cubicBezTo>
                    <a:pt x="2085" y="539578"/>
                    <a:pt x="0" y="537494"/>
                    <a:pt x="0" y="534922"/>
                  </a:cubicBezTo>
                  <a:lnTo>
                    <a:pt x="0" y="4657"/>
                  </a:lnTo>
                  <a:cubicBezTo>
                    <a:pt x="0" y="2085"/>
                    <a:pt x="2085" y="0"/>
                    <a:pt x="4657" y="0"/>
                  </a:cubicBezTo>
                  <a:close/>
                </a:path>
              </a:pathLst>
            </a:custGeom>
            <a:solidFill>
              <a:srgbClr val="FFFFFF">
                <a:alpha val="64706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577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752181" y="8038324"/>
            <a:ext cx="8783639" cy="1330000"/>
          </a:xfrm>
          <a:custGeom>
            <a:avLst/>
            <a:gdLst/>
            <a:ahLst/>
            <a:cxnLst/>
            <a:rect l="l" t="t" r="r" b="b"/>
            <a:pathLst>
              <a:path w="8783639" h="1330000">
                <a:moveTo>
                  <a:pt x="0" y="0"/>
                </a:moveTo>
                <a:lnTo>
                  <a:pt x="8783638" y="0"/>
                </a:lnTo>
                <a:lnTo>
                  <a:pt x="8783638" y="1330000"/>
                </a:lnTo>
                <a:lnTo>
                  <a:pt x="0" y="133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70" b="-77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/>
          <p:cNvSpPr txBox="1"/>
          <p:nvPr/>
        </p:nvSpPr>
        <p:spPr>
          <a:xfrm>
            <a:off x="1032775" y="9229725"/>
            <a:ext cx="16222450" cy="73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Projekt: Wdrożenie Planu Gospodarki Odpadami dla Województwa Pomorskiego (PGOWP) uwzględniającego hierarchię sposobów postępowania</a:t>
            </a:r>
          </a:p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 odpadami komunalnymi oraz zasady gospodarki cyrkularnej (GOZ) realizowany jest przy dofinansowaniu z programu LIFE Unii Europejskiej</a:t>
            </a:r>
          </a:p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oraz ze środków Narodowego Funduszu Ochrony Środowiska i Gospodarki Wodnej LIFE23-IPE-PL-LIFE Pom GOZilla.PL</a:t>
            </a:r>
          </a:p>
        </p:txBody>
      </p:sp>
      <p:sp>
        <p:nvSpPr>
          <p:cNvPr id="9" name="Freeform 9"/>
          <p:cNvSpPr/>
          <p:nvPr/>
        </p:nvSpPr>
        <p:spPr>
          <a:xfrm>
            <a:off x="15392400" y="0"/>
            <a:ext cx="2895600" cy="1562100"/>
          </a:xfrm>
          <a:custGeom>
            <a:avLst/>
            <a:gdLst/>
            <a:ahLst/>
            <a:cxnLst/>
            <a:rect l="l" t="t" r="r" b="b"/>
            <a:pathLst>
              <a:path w="2453712" h="1207378">
                <a:moveTo>
                  <a:pt x="0" y="0"/>
                </a:moveTo>
                <a:lnTo>
                  <a:pt x="2453712" y="0"/>
                </a:lnTo>
                <a:lnTo>
                  <a:pt x="2453712" y="1207378"/>
                </a:lnTo>
                <a:lnTo>
                  <a:pt x="0" y="1207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121" t="-37608" r="-8054" b="-35050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0" name="Group 10"/>
          <p:cNvGrpSpPr/>
          <p:nvPr/>
        </p:nvGrpSpPr>
        <p:grpSpPr>
          <a:xfrm rot="-10800000">
            <a:off x="16926367" y="4372055"/>
            <a:ext cx="5529400" cy="552940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3BD9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806" tIns="45806" rIns="45806" bIns="45806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774769" y="8316406"/>
            <a:ext cx="723811" cy="72381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E9C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806" tIns="45806" rIns="45806" bIns="45806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rot="-5400000">
            <a:off x="16993342" y="5294184"/>
            <a:ext cx="2734726" cy="1340016"/>
          </a:xfrm>
          <a:custGeom>
            <a:avLst/>
            <a:gdLst/>
            <a:ahLst/>
            <a:cxnLst/>
            <a:rect l="l" t="t" r="r" b="b"/>
            <a:pathLst>
              <a:path w="2734726" h="1340016">
                <a:moveTo>
                  <a:pt x="0" y="0"/>
                </a:moveTo>
                <a:lnTo>
                  <a:pt x="2734726" y="0"/>
                </a:lnTo>
                <a:lnTo>
                  <a:pt x="2734726" y="1340016"/>
                </a:lnTo>
                <a:lnTo>
                  <a:pt x="0" y="1340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-2898749" y="777713"/>
            <a:ext cx="4512406" cy="4548693"/>
            <a:chOff x="0" y="0"/>
            <a:chExt cx="812800" cy="8193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9336"/>
            </a:xfrm>
            <a:custGeom>
              <a:avLst/>
              <a:gdLst/>
              <a:ahLst/>
              <a:cxnLst/>
              <a:rect l="l" t="t" r="r" b="b"/>
              <a:pathLst>
                <a:path w="812800" h="819336">
                  <a:moveTo>
                    <a:pt x="406400" y="0"/>
                  </a:moveTo>
                  <a:cubicBezTo>
                    <a:pt x="181951" y="0"/>
                    <a:pt x="0" y="183415"/>
                    <a:pt x="0" y="409668"/>
                  </a:cubicBezTo>
                  <a:cubicBezTo>
                    <a:pt x="0" y="635922"/>
                    <a:pt x="181951" y="819336"/>
                    <a:pt x="406400" y="819336"/>
                  </a:cubicBezTo>
                  <a:cubicBezTo>
                    <a:pt x="630849" y="819336"/>
                    <a:pt x="812800" y="635922"/>
                    <a:pt x="812800" y="409668"/>
                  </a:cubicBezTo>
                  <a:cubicBezTo>
                    <a:pt x="812800" y="183415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E9C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713"/>
              <a:ext cx="660400" cy="703811"/>
            </a:xfrm>
            <a:prstGeom prst="rect">
              <a:avLst/>
            </a:prstGeom>
          </p:spPr>
          <p:txBody>
            <a:bodyPr lIns="45063" tIns="45063" rIns="45063" bIns="45063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-1070542" y="1252230"/>
            <a:ext cx="2538892" cy="1244057"/>
          </a:xfrm>
          <a:custGeom>
            <a:avLst/>
            <a:gdLst/>
            <a:ahLst/>
            <a:cxnLst/>
            <a:rect l="l" t="t" r="r" b="b"/>
            <a:pathLst>
              <a:path w="2538892" h="1244057">
                <a:moveTo>
                  <a:pt x="0" y="0"/>
                </a:moveTo>
                <a:lnTo>
                  <a:pt x="2538892" y="0"/>
                </a:lnTo>
                <a:lnTo>
                  <a:pt x="2538892" y="1244058"/>
                </a:lnTo>
                <a:lnTo>
                  <a:pt x="0" y="12440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47045B03-8F96-1EFE-0CFE-B1212598AF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113" y="1115295"/>
            <a:ext cx="5180917" cy="15621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BAEABD96-4EFA-9B11-AA23-44F16033FF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26" y="0"/>
            <a:ext cx="6120133" cy="36787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1C97E09-EE03-FCEE-A70B-89729BB02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465" y="0"/>
            <a:ext cx="14563069" cy="10287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BF020A9-0005-3004-D71A-8F79EB28AC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071316" y="2338016"/>
            <a:ext cx="5815609" cy="411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58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5CA9EAA-2BF7-28D4-09C1-82F8BA132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465" y="0"/>
            <a:ext cx="14563069" cy="10287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FDC5DA5-02EB-C353-E38B-E14C7C8B50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071316" y="2338016"/>
            <a:ext cx="5815609" cy="411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8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D6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F39DCC1-9252-3E4D-D914-29674D5F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465" y="0"/>
            <a:ext cx="14563069" cy="10287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1072B1E-8874-D43D-D911-03C3399B9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071316" y="2338016"/>
            <a:ext cx="5815609" cy="411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04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DA1A2-C402-CE6A-8916-33317961D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D8079A2-805A-AEAB-CAD0-21FA98634130}"/>
              </a:ext>
            </a:extLst>
          </p:cNvPr>
          <p:cNvSpPr/>
          <p:nvPr/>
        </p:nvSpPr>
        <p:spPr>
          <a:xfrm>
            <a:off x="2344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BE08B38-0673-F9A1-39A7-0845EECCDCC7}"/>
              </a:ext>
            </a:extLst>
          </p:cNvPr>
          <p:cNvGrpSpPr/>
          <p:nvPr/>
        </p:nvGrpSpPr>
        <p:grpSpPr>
          <a:xfrm>
            <a:off x="0" y="8038324"/>
            <a:ext cx="18288000" cy="2048712"/>
            <a:chOff x="0" y="0"/>
            <a:chExt cx="4816593" cy="5395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F73297C-7085-6140-E157-ED754DC82210}"/>
                </a:ext>
              </a:extLst>
            </p:cNvPr>
            <p:cNvSpPr/>
            <p:nvPr/>
          </p:nvSpPr>
          <p:spPr>
            <a:xfrm>
              <a:off x="0" y="0"/>
              <a:ext cx="4816592" cy="539578"/>
            </a:xfrm>
            <a:custGeom>
              <a:avLst/>
              <a:gdLst/>
              <a:ahLst/>
              <a:cxnLst/>
              <a:rect l="l" t="t" r="r" b="b"/>
              <a:pathLst>
                <a:path w="4816592" h="539578">
                  <a:moveTo>
                    <a:pt x="4657" y="0"/>
                  </a:moveTo>
                  <a:lnTo>
                    <a:pt x="4811936" y="0"/>
                  </a:lnTo>
                  <a:cubicBezTo>
                    <a:pt x="4813171" y="0"/>
                    <a:pt x="4814355" y="491"/>
                    <a:pt x="4815229" y="1364"/>
                  </a:cubicBezTo>
                  <a:cubicBezTo>
                    <a:pt x="4816102" y="2237"/>
                    <a:pt x="4816592" y="3422"/>
                    <a:pt x="4816592" y="4657"/>
                  </a:cubicBezTo>
                  <a:lnTo>
                    <a:pt x="4816592" y="534922"/>
                  </a:lnTo>
                  <a:cubicBezTo>
                    <a:pt x="4816592" y="537494"/>
                    <a:pt x="4814508" y="539578"/>
                    <a:pt x="4811936" y="539578"/>
                  </a:cubicBezTo>
                  <a:lnTo>
                    <a:pt x="4657" y="539578"/>
                  </a:lnTo>
                  <a:cubicBezTo>
                    <a:pt x="2085" y="539578"/>
                    <a:pt x="0" y="537494"/>
                    <a:pt x="0" y="534922"/>
                  </a:cubicBezTo>
                  <a:lnTo>
                    <a:pt x="0" y="4657"/>
                  </a:lnTo>
                  <a:cubicBezTo>
                    <a:pt x="0" y="2085"/>
                    <a:pt x="2085" y="0"/>
                    <a:pt x="4657" y="0"/>
                  </a:cubicBezTo>
                  <a:close/>
                </a:path>
              </a:pathLst>
            </a:custGeom>
            <a:solidFill>
              <a:srgbClr val="FFFFFF">
                <a:alpha val="64706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6268519-0B26-9AAA-F1A1-A429EDFD8593}"/>
                </a:ext>
              </a:extLst>
            </p:cNvPr>
            <p:cNvSpPr txBox="1"/>
            <p:nvPr/>
          </p:nvSpPr>
          <p:spPr>
            <a:xfrm>
              <a:off x="0" y="-38100"/>
              <a:ext cx="4816593" cy="577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EAD40D15-E1DC-047F-CBC6-9C611717B1F9}"/>
              </a:ext>
            </a:extLst>
          </p:cNvPr>
          <p:cNvSpPr/>
          <p:nvPr/>
        </p:nvSpPr>
        <p:spPr>
          <a:xfrm>
            <a:off x="4752181" y="8038324"/>
            <a:ext cx="8783639" cy="1330000"/>
          </a:xfrm>
          <a:custGeom>
            <a:avLst/>
            <a:gdLst/>
            <a:ahLst/>
            <a:cxnLst/>
            <a:rect l="l" t="t" r="r" b="b"/>
            <a:pathLst>
              <a:path w="8783639" h="1330000">
                <a:moveTo>
                  <a:pt x="0" y="0"/>
                </a:moveTo>
                <a:lnTo>
                  <a:pt x="8783638" y="0"/>
                </a:lnTo>
                <a:lnTo>
                  <a:pt x="8783638" y="1330000"/>
                </a:lnTo>
                <a:lnTo>
                  <a:pt x="0" y="133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70" b="-77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242177E-5341-A5C6-217E-F644F1EFE787}"/>
              </a:ext>
            </a:extLst>
          </p:cNvPr>
          <p:cNvSpPr txBox="1"/>
          <p:nvPr/>
        </p:nvSpPr>
        <p:spPr>
          <a:xfrm>
            <a:off x="1032775" y="9229725"/>
            <a:ext cx="16222450" cy="73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Projekt: Wdrożenie Planu Gospodarki Odpadami dla Województwa Pomorskiego (PGOWP) uwzględniającego hierarchię sposobów postępowania</a:t>
            </a:r>
          </a:p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 odpadami komunalnymi oraz zasady gospodarki cyrkularnej (GOZ) realizowany jest przy dofinansowaniu z programu LIFE Unii Europejskiej</a:t>
            </a:r>
          </a:p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oraz ze środków Narodowego Funduszu Ochrony Środowiska i Gospodarki Wodnej LIFE23-IPE-PL-LIFE Pom GOZilla.PL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A3F6938-9821-8EE5-1B80-D9F2D7236463}"/>
              </a:ext>
            </a:extLst>
          </p:cNvPr>
          <p:cNvSpPr/>
          <p:nvPr/>
        </p:nvSpPr>
        <p:spPr>
          <a:xfrm>
            <a:off x="15392400" y="0"/>
            <a:ext cx="2895600" cy="1562100"/>
          </a:xfrm>
          <a:custGeom>
            <a:avLst/>
            <a:gdLst/>
            <a:ahLst/>
            <a:cxnLst/>
            <a:rect l="l" t="t" r="r" b="b"/>
            <a:pathLst>
              <a:path w="2453712" h="1207378">
                <a:moveTo>
                  <a:pt x="0" y="0"/>
                </a:moveTo>
                <a:lnTo>
                  <a:pt x="2453712" y="0"/>
                </a:lnTo>
                <a:lnTo>
                  <a:pt x="2453712" y="1207378"/>
                </a:lnTo>
                <a:lnTo>
                  <a:pt x="0" y="1207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121" t="-37608" r="-8054" b="-35050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44BC59F5-6335-77EF-7044-B9CC61D8C4FD}"/>
              </a:ext>
            </a:extLst>
          </p:cNvPr>
          <p:cNvGrpSpPr/>
          <p:nvPr/>
        </p:nvGrpSpPr>
        <p:grpSpPr>
          <a:xfrm rot="-10800000">
            <a:off x="16926367" y="4372055"/>
            <a:ext cx="5529400" cy="5529400"/>
            <a:chOff x="0" y="0"/>
            <a:chExt cx="812800" cy="8128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F806ED2-261B-C1A8-B164-B3CA2E230A4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3BD9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902E2D5-6867-7E57-D0BC-E3482273CBC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806" tIns="45806" rIns="45806" bIns="45806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DA76BF90-DC63-1AA8-5584-F96EFD012A20}"/>
              </a:ext>
            </a:extLst>
          </p:cNvPr>
          <p:cNvGrpSpPr/>
          <p:nvPr/>
        </p:nvGrpSpPr>
        <p:grpSpPr>
          <a:xfrm>
            <a:off x="16774769" y="8316406"/>
            <a:ext cx="723811" cy="723811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F1B5FF1-9FE3-61D1-5D52-9ABA275E7DE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E9C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CB666A92-C020-F09A-B265-7DEA1E7D5DB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806" tIns="45806" rIns="45806" bIns="45806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FA1DFF28-314E-EEA4-A08D-56C7D528F637}"/>
              </a:ext>
            </a:extLst>
          </p:cNvPr>
          <p:cNvSpPr/>
          <p:nvPr/>
        </p:nvSpPr>
        <p:spPr>
          <a:xfrm rot="-5400000">
            <a:off x="16993342" y="5294184"/>
            <a:ext cx="2734726" cy="1340016"/>
          </a:xfrm>
          <a:custGeom>
            <a:avLst/>
            <a:gdLst/>
            <a:ahLst/>
            <a:cxnLst/>
            <a:rect l="l" t="t" r="r" b="b"/>
            <a:pathLst>
              <a:path w="2734726" h="1340016">
                <a:moveTo>
                  <a:pt x="0" y="0"/>
                </a:moveTo>
                <a:lnTo>
                  <a:pt x="2734726" y="0"/>
                </a:lnTo>
                <a:lnTo>
                  <a:pt x="2734726" y="1340016"/>
                </a:lnTo>
                <a:lnTo>
                  <a:pt x="0" y="1340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80D247B-8556-D78A-A55E-4F144027F638}"/>
              </a:ext>
            </a:extLst>
          </p:cNvPr>
          <p:cNvGrpSpPr/>
          <p:nvPr/>
        </p:nvGrpSpPr>
        <p:grpSpPr>
          <a:xfrm>
            <a:off x="-2898749" y="777713"/>
            <a:ext cx="4512406" cy="4548693"/>
            <a:chOff x="0" y="0"/>
            <a:chExt cx="812800" cy="819336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B91C515-BFB3-99A4-21F1-40103A74D3C8}"/>
                </a:ext>
              </a:extLst>
            </p:cNvPr>
            <p:cNvSpPr/>
            <p:nvPr/>
          </p:nvSpPr>
          <p:spPr>
            <a:xfrm>
              <a:off x="0" y="0"/>
              <a:ext cx="812800" cy="819336"/>
            </a:xfrm>
            <a:custGeom>
              <a:avLst/>
              <a:gdLst/>
              <a:ahLst/>
              <a:cxnLst/>
              <a:rect l="l" t="t" r="r" b="b"/>
              <a:pathLst>
                <a:path w="812800" h="819336">
                  <a:moveTo>
                    <a:pt x="406400" y="0"/>
                  </a:moveTo>
                  <a:cubicBezTo>
                    <a:pt x="181951" y="0"/>
                    <a:pt x="0" y="183415"/>
                    <a:pt x="0" y="409668"/>
                  </a:cubicBezTo>
                  <a:cubicBezTo>
                    <a:pt x="0" y="635922"/>
                    <a:pt x="181951" y="819336"/>
                    <a:pt x="406400" y="819336"/>
                  </a:cubicBezTo>
                  <a:cubicBezTo>
                    <a:pt x="630849" y="819336"/>
                    <a:pt x="812800" y="635922"/>
                    <a:pt x="812800" y="409668"/>
                  </a:cubicBezTo>
                  <a:cubicBezTo>
                    <a:pt x="812800" y="183415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E9C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66DBBB1F-CB93-1226-B680-9A235933CCC5}"/>
                </a:ext>
              </a:extLst>
            </p:cNvPr>
            <p:cNvSpPr txBox="1"/>
            <p:nvPr/>
          </p:nvSpPr>
          <p:spPr>
            <a:xfrm>
              <a:off x="76200" y="38713"/>
              <a:ext cx="660400" cy="703811"/>
            </a:xfrm>
            <a:prstGeom prst="rect">
              <a:avLst/>
            </a:prstGeom>
          </p:spPr>
          <p:txBody>
            <a:bodyPr lIns="45063" tIns="45063" rIns="45063" bIns="45063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3DA7250A-1BDA-EB02-76EE-64832FB3935F}"/>
              </a:ext>
            </a:extLst>
          </p:cNvPr>
          <p:cNvSpPr/>
          <p:nvPr/>
        </p:nvSpPr>
        <p:spPr>
          <a:xfrm>
            <a:off x="-1070542" y="1252230"/>
            <a:ext cx="2538892" cy="1244057"/>
          </a:xfrm>
          <a:custGeom>
            <a:avLst/>
            <a:gdLst/>
            <a:ahLst/>
            <a:cxnLst/>
            <a:rect l="l" t="t" r="r" b="b"/>
            <a:pathLst>
              <a:path w="2538892" h="1244057">
                <a:moveTo>
                  <a:pt x="0" y="0"/>
                </a:moveTo>
                <a:lnTo>
                  <a:pt x="2538892" y="0"/>
                </a:lnTo>
                <a:lnTo>
                  <a:pt x="2538892" y="1244058"/>
                </a:lnTo>
                <a:lnTo>
                  <a:pt x="0" y="12440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5EEAD7B7-B883-E4E7-EE32-5B5BC2B0E5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355" y="741713"/>
            <a:ext cx="6039656" cy="3630341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4A663EEB-7660-5EC2-7AE7-2D434E3B24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024" y="1628696"/>
            <a:ext cx="5327429" cy="1606275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2D8298A4-A304-84FD-DFCB-E76D6ED912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423" y="3634940"/>
            <a:ext cx="3924220" cy="392422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D7AAF667-9086-AD30-F44F-A5E81BA9D2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082" y="3634940"/>
            <a:ext cx="3924220" cy="392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47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20C2F-508C-5EBE-7B5C-263D9DCE5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C2C5E13-1A28-47E9-F7B3-9AAC0F98FB61}"/>
              </a:ext>
            </a:extLst>
          </p:cNvPr>
          <p:cNvSpPr/>
          <p:nvPr/>
        </p:nvSpPr>
        <p:spPr>
          <a:xfrm>
            <a:off x="2344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sz="6600" b="1" dirty="0">
                <a:latin typeface="Lato" panose="020F0502020204030203" pitchFamily="34" charset="0"/>
                <a:cs typeface="Lato" panose="020F0502020204030203" pitchFamily="34" charset="0"/>
              </a:rPr>
              <a:t>Dziękujemy za udział</a:t>
            </a:r>
          </a:p>
          <a:p>
            <a:pPr algn="ctr">
              <a:lnSpc>
                <a:spcPct val="150000"/>
              </a:lnSpc>
            </a:pPr>
            <a:r>
              <a:rPr lang="pl-PL" sz="6600" b="1" dirty="0">
                <a:latin typeface="Lato" panose="020F0502020204030203" pitchFamily="34" charset="0"/>
                <a:cs typeface="Lato" panose="020F0502020204030203" pitchFamily="34" charset="0"/>
              </a:rPr>
              <a:t>w konferencji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5103480-ADB3-D5C9-32AF-5ECB08C6F053}"/>
              </a:ext>
            </a:extLst>
          </p:cNvPr>
          <p:cNvGrpSpPr/>
          <p:nvPr/>
        </p:nvGrpSpPr>
        <p:grpSpPr>
          <a:xfrm>
            <a:off x="0" y="8038324"/>
            <a:ext cx="18288000" cy="2048712"/>
            <a:chOff x="0" y="0"/>
            <a:chExt cx="4816593" cy="53957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56CE086-FE56-6416-845F-FF3E9B069EE5}"/>
                </a:ext>
              </a:extLst>
            </p:cNvPr>
            <p:cNvSpPr/>
            <p:nvPr/>
          </p:nvSpPr>
          <p:spPr>
            <a:xfrm>
              <a:off x="0" y="0"/>
              <a:ext cx="4816592" cy="539578"/>
            </a:xfrm>
            <a:custGeom>
              <a:avLst/>
              <a:gdLst/>
              <a:ahLst/>
              <a:cxnLst/>
              <a:rect l="l" t="t" r="r" b="b"/>
              <a:pathLst>
                <a:path w="4816592" h="539578">
                  <a:moveTo>
                    <a:pt x="4657" y="0"/>
                  </a:moveTo>
                  <a:lnTo>
                    <a:pt x="4811936" y="0"/>
                  </a:lnTo>
                  <a:cubicBezTo>
                    <a:pt x="4813171" y="0"/>
                    <a:pt x="4814355" y="491"/>
                    <a:pt x="4815229" y="1364"/>
                  </a:cubicBezTo>
                  <a:cubicBezTo>
                    <a:pt x="4816102" y="2237"/>
                    <a:pt x="4816592" y="3422"/>
                    <a:pt x="4816592" y="4657"/>
                  </a:cubicBezTo>
                  <a:lnTo>
                    <a:pt x="4816592" y="534922"/>
                  </a:lnTo>
                  <a:cubicBezTo>
                    <a:pt x="4816592" y="537494"/>
                    <a:pt x="4814508" y="539578"/>
                    <a:pt x="4811936" y="539578"/>
                  </a:cubicBezTo>
                  <a:lnTo>
                    <a:pt x="4657" y="539578"/>
                  </a:lnTo>
                  <a:cubicBezTo>
                    <a:pt x="2085" y="539578"/>
                    <a:pt x="0" y="537494"/>
                    <a:pt x="0" y="534922"/>
                  </a:cubicBezTo>
                  <a:lnTo>
                    <a:pt x="0" y="4657"/>
                  </a:lnTo>
                  <a:cubicBezTo>
                    <a:pt x="0" y="2085"/>
                    <a:pt x="2085" y="0"/>
                    <a:pt x="4657" y="0"/>
                  </a:cubicBezTo>
                  <a:close/>
                </a:path>
              </a:pathLst>
            </a:custGeom>
            <a:solidFill>
              <a:srgbClr val="FFFFFF">
                <a:alpha val="64706"/>
              </a:srgb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A22CC16-2418-E903-366A-28E9476B8C1B}"/>
                </a:ext>
              </a:extLst>
            </p:cNvPr>
            <p:cNvSpPr txBox="1"/>
            <p:nvPr/>
          </p:nvSpPr>
          <p:spPr>
            <a:xfrm>
              <a:off x="0" y="-38100"/>
              <a:ext cx="4816593" cy="577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8D22BEAD-EEF3-9D8A-B428-304AA8D57F37}"/>
              </a:ext>
            </a:extLst>
          </p:cNvPr>
          <p:cNvSpPr/>
          <p:nvPr/>
        </p:nvSpPr>
        <p:spPr>
          <a:xfrm>
            <a:off x="4752181" y="8038324"/>
            <a:ext cx="8783639" cy="1330000"/>
          </a:xfrm>
          <a:custGeom>
            <a:avLst/>
            <a:gdLst/>
            <a:ahLst/>
            <a:cxnLst/>
            <a:rect l="l" t="t" r="r" b="b"/>
            <a:pathLst>
              <a:path w="8783639" h="1330000">
                <a:moveTo>
                  <a:pt x="0" y="0"/>
                </a:moveTo>
                <a:lnTo>
                  <a:pt x="8783638" y="0"/>
                </a:lnTo>
                <a:lnTo>
                  <a:pt x="8783638" y="1330000"/>
                </a:lnTo>
                <a:lnTo>
                  <a:pt x="0" y="133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70" b="-77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0B2D285-B37E-03A8-A989-6A004DB54855}"/>
              </a:ext>
            </a:extLst>
          </p:cNvPr>
          <p:cNvSpPr txBox="1"/>
          <p:nvPr/>
        </p:nvSpPr>
        <p:spPr>
          <a:xfrm>
            <a:off x="1032775" y="9229725"/>
            <a:ext cx="16222450" cy="73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Projekt: Wdrożenie Planu Gospodarki Odpadami dla Województwa Pomorskiego (PGOWP) uwzględniającego hierarchię sposobów postępowania</a:t>
            </a:r>
          </a:p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 odpadami komunalnymi oraz zasady gospodarki cyrkularnej (GOZ) realizowany jest przy dofinansowaniu z programu LIFE Unii Europejskiej</a:t>
            </a:r>
          </a:p>
          <a:p>
            <a:pPr algn="ctr">
              <a:lnSpc>
                <a:spcPts val="1959"/>
              </a:lnSpc>
            </a:pPr>
            <a:r>
              <a:rPr lang="en-US" sz="1399" b="1">
                <a:solidFill>
                  <a:srgbClr val="32534C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oraz ze środków Narodowego Funduszu Ochrony Środowiska i Gospodarki Wodnej LIFE23-IPE-PL-LIFE Pom GOZilla.PL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499E036-389E-A261-B569-30ACEA358A07}"/>
              </a:ext>
            </a:extLst>
          </p:cNvPr>
          <p:cNvSpPr/>
          <p:nvPr/>
        </p:nvSpPr>
        <p:spPr>
          <a:xfrm>
            <a:off x="15392400" y="0"/>
            <a:ext cx="2895600" cy="1562100"/>
          </a:xfrm>
          <a:custGeom>
            <a:avLst/>
            <a:gdLst/>
            <a:ahLst/>
            <a:cxnLst/>
            <a:rect l="l" t="t" r="r" b="b"/>
            <a:pathLst>
              <a:path w="2453712" h="1207378">
                <a:moveTo>
                  <a:pt x="0" y="0"/>
                </a:moveTo>
                <a:lnTo>
                  <a:pt x="2453712" y="0"/>
                </a:lnTo>
                <a:lnTo>
                  <a:pt x="2453712" y="1207378"/>
                </a:lnTo>
                <a:lnTo>
                  <a:pt x="0" y="12073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121" t="-37608" r="-8054" b="-35050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1B6F37D-4024-8F6D-35B7-92603D5A1241}"/>
              </a:ext>
            </a:extLst>
          </p:cNvPr>
          <p:cNvGrpSpPr/>
          <p:nvPr/>
        </p:nvGrpSpPr>
        <p:grpSpPr>
          <a:xfrm rot="-10800000">
            <a:off x="16926367" y="4372055"/>
            <a:ext cx="5529400" cy="5529400"/>
            <a:chOff x="0" y="0"/>
            <a:chExt cx="812800" cy="8128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B10BB6D-72E5-46A5-3183-E7F294DDF02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3BD9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11EF4C3-61E7-31EE-5681-A89FDF20846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806" tIns="45806" rIns="45806" bIns="45806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10AB318-AB0C-F72E-31F0-1B3DD0A105E5}"/>
              </a:ext>
            </a:extLst>
          </p:cNvPr>
          <p:cNvGrpSpPr/>
          <p:nvPr/>
        </p:nvGrpSpPr>
        <p:grpSpPr>
          <a:xfrm>
            <a:off x="16774769" y="8316406"/>
            <a:ext cx="723811" cy="723811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27C43F5-49E7-8E62-7C8C-1FEE80C1B4F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E9C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3D62BAC-E390-1C72-0E68-C6460342130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806" tIns="45806" rIns="45806" bIns="45806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11FDEBC2-E049-D063-654A-7A0A15773B1F}"/>
              </a:ext>
            </a:extLst>
          </p:cNvPr>
          <p:cNvSpPr/>
          <p:nvPr/>
        </p:nvSpPr>
        <p:spPr>
          <a:xfrm rot="-5400000">
            <a:off x="16993342" y="5294184"/>
            <a:ext cx="2734726" cy="1340016"/>
          </a:xfrm>
          <a:custGeom>
            <a:avLst/>
            <a:gdLst/>
            <a:ahLst/>
            <a:cxnLst/>
            <a:rect l="l" t="t" r="r" b="b"/>
            <a:pathLst>
              <a:path w="2734726" h="1340016">
                <a:moveTo>
                  <a:pt x="0" y="0"/>
                </a:moveTo>
                <a:lnTo>
                  <a:pt x="2734726" y="0"/>
                </a:lnTo>
                <a:lnTo>
                  <a:pt x="2734726" y="1340016"/>
                </a:lnTo>
                <a:lnTo>
                  <a:pt x="0" y="13400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C2B3A66-0561-B8ED-CADF-EA8980D8EB4C}"/>
              </a:ext>
            </a:extLst>
          </p:cNvPr>
          <p:cNvGrpSpPr/>
          <p:nvPr/>
        </p:nvGrpSpPr>
        <p:grpSpPr>
          <a:xfrm>
            <a:off x="-2898749" y="777713"/>
            <a:ext cx="4512406" cy="4548693"/>
            <a:chOff x="0" y="0"/>
            <a:chExt cx="812800" cy="819336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B84ADCA-2400-9552-F554-552ACEE26FEA}"/>
                </a:ext>
              </a:extLst>
            </p:cNvPr>
            <p:cNvSpPr/>
            <p:nvPr/>
          </p:nvSpPr>
          <p:spPr>
            <a:xfrm>
              <a:off x="0" y="0"/>
              <a:ext cx="812800" cy="819336"/>
            </a:xfrm>
            <a:custGeom>
              <a:avLst/>
              <a:gdLst/>
              <a:ahLst/>
              <a:cxnLst/>
              <a:rect l="l" t="t" r="r" b="b"/>
              <a:pathLst>
                <a:path w="812800" h="819336">
                  <a:moveTo>
                    <a:pt x="406400" y="0"/>
                  </a:moveTo>
                  <a:cubicBezTo>
                    <a:pt x="181951" y="0"/>
                    <a:pt x="0" y="183415"/>
                    <a:pt x="0" y="409668"/>
                  </a:cubicBezTo>
                  <a:cubicBezTo>
                    <a:pt x="0" y="635922"/>
                    <a:pt x="181951" y="819336"/>
                    <a:pt x="406400" y="819336"/>
                  </a:cubicBezTo>
                  <a:cubicBezTo>
                    <a:pt x="630849" y="819336"/>
                    <a:pt x="812800" y="635922"/>
                    <a:pt x="812800" y="409668"/>
                  </a:cubicBezTo>
                  <a:cubicBezTo>
                    <a:pt x="812800" y="183415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E9C4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B7589489-89F8-E30F-91C6-E2C00AE39222}"/>
                </a:ext>
              </a:extLst>
            </p:cNvPr>
            <p:cNvSpPr txBox="1"/>
            <p:nvPr/>
          </p:nvSpPr>
          <p:spPr>
            <a:xfrm>
              <a:off x="76200" y="38713"/>
              <a:ext cx="660400" cy="703811"/>
            </a:xfrm>
            <a:prstGeom prst="rect">
              <a:avLst/>
            </a:prstGeom>
          </p:spPr>
          <p:txBody>
            <a:bodyPr lIns="45063" tIns="45063" rIns="45063" bIns="45063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B6DE5450-CDA4-8447-82B8-4E58D7383A70}"/>
              </a:ext>
            </a:extLst>
          </p:cNvPr>
          <p:cNvSpPr/>
          <p:nvPr/>
        </p:nvSpPr>
        <p:spPr>
          <a:xfrm>
            <a:off x="-1070542" y="1252230"/>
            <a:ext cx="2538892" cy="1244057"/>
          </a:xfrm>
          <a:custGeom>
            <a:avLst/>
            <a:gdLst/>
            <a:ahLst/>
            <a:cxnLst/>
            <a:rect l="l" t="t" r="r" b="b"/>
            <a:pathLst>
              <a:path w="2538892" h="1244057">
                <a:moveTo>
                  <a:pt x="0" y="0"/>
                </a:moveTo>
                <a:lnTo>
                  <a:pt x="2538892" y="0"/>
                </a:lnTo>
                <a:lnTo>
                  <a:pt x="2538892" y="1244058"/>
                </a:lnTo>
                <a:lnTo>
                  <a:pt x="0" y="12440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844788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Zielony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182</Words>
  <Application>Microsoft Office PowerPoint</Application>
  <PresentationFormat>Niestandardowy</PresentationFormat>
  <Paragraphs>32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Aptos Display</vt:lpstr>
      <vt:lpstr>Arial</vt:lpstr>
      <vt:lpstr>Lato</vt:lpstr>
      <vt:lpstr>Montserrat Bold</vt:lpstr>
      <vt:lpstr>Aptos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 1</dc:title>
  <dc:creator>Cichowska Dorota</dc:creator>
  <cp:lastModifiedBy>Dubielska Angela</cp:lastModifiedBy>
  <cp:revision>9</cp:revision>
  <dcterms:created xsi:type="dcterms:W3CDTF">2006-08-16T00:00:00Z</dcterms:created>
  <dcterms:modified xsi:type="dcterms:W3CDTF">2026-07-30T12:51:20Z</dcterms:modified>
  <dc:identifier>DAG3LDM3QyU</dc:identifier>
</cp:coreProperties>
</file>