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84" r:id="rId6"/>
    <p:sldMasterId id="2147483696" r:id="rId7"/>
  </p:sldMasterIdLst>
  <p:notesMasterIdLst>
    <p:notesMasterId r:id="rId22"/>
  </p:notesMasterIdLst>
  <p:sldIdLst>
    <p:sldId id="1218" r:id="rId8"/>
    <p:sldId id="769" r:id="rId9"/>
    <p:sldId id="1219" r:id="rId10"/>
    <p:sldId id="1202" r:id="rId11"/>
    <p:sldId id="1207" r:id="rId12"/>
    <p:sldId id="1201" r:id="rId13"/>
    <p:sldId id="1209" r:id="rId14"/>
    <p:sldId id="1210" r:id="rId15"/>
    <p:sldId id="1212" r:id="rId16"/>
    <p:sldId id="1213" r:id="rId17"/>
    <p:sldId id="1214" r:id="rId18"/>
    <p:sldId id="1216" r:id="rId19"/>
    <p:sldId id="1186" r:id="rId20"/>
    <p:sldId id="278" r:id="rId21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015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414" userDrawn="1">
          <p15:clr>
            <a:srgbClr val="A4A3A4"/>
          </p15:clr>
        </p15:guide>
        <p15:guide id="4" orient="horz" pos="4156" userDrawn="1">
          <p15:clr>
            <a:srgbClr val="A4A3A4"/>
          </p15:clr>
        </p15:guide>
        <p15:guide id="5" pos="6947" userDrawn="1">
          <p15:clr>
            <a:srgbClr val="A4A3A4"/>
          </p15:clr>
        </p15:guide>
        <p15:guide id="6" orient="horz" pos="663" userDrawn="1">
          <p15:clr>
            <a:srgbClr val="A4A3A4"/>
          </p15:clr>
        </p15:guide>
        <p15:guide id="7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04389C-5E18-BA25-8BA2-FA370BFCCC7A}" name="Giorewa-Brach Danuta" initials="DG" userId="S::danuta.giorewa-brach@gdansk.gda.pl::dbde5897-2b2d-4a43-86c2-9fd1ff12ac3d" providerId="AD"/>
  <p188:author id="{4DCD00A0-2F49-9623-6A5F-783A675D9582}" name="Damszel-Turek Edyta" initials="ED" userId="S::edyta.damszel-turek@gdansk.gda.pl::b25ac613-ca61-45e5-aede-7be0e1b569d3" providerId="AD"/>
  <p188:author id="{418170CA-D8EF-4B92-1D2E-86AA64601F58}" name="Gurgul Marta" initials="GM" userId="S-1-5-21-406810814-1400142467-2852355008-18557" providerId="AD"/>
  <p188:author id="{D48172D1-825E-2B48-3129-64562DEF593D}" name="Wieczerzak Justyna" initials="JW" userId="S::justyna.wieczerzak@gdansk.gda.pl::d38b814f-de85-4fe3-a6c0-d4fbe59481ed" providerId="AD"/>
  <p188:author id="{5B911AF5-97A6-3D02-4E46-26AFA707CDFD}" name="Justyna Przeworska" initials="JP" userId="S::Justyna.Przeworska@brg.gda.pl::28e37907-a20e-447b-b94a-d7caa97ec56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orewa-Brach Danuta" initials="DG" lastIdx="4" clrIdx="0">
    <p:extLst>
      <p:ext uri="{19B8F6BF-5375-455C-9EA6-DF929625EA0E}">
        <p15:presenceInfo xmlns:p15="http://schemas.microsoft.com/office/powerpoint/2012/main" userId="S::danuta.giorewa-brach@gdansk.gda.pl::dbde5897-2b2d-4a43-86c2-9fd1ff12ac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CBD"/>
    <a:srgbClr val="A900E6"/>
    <a:srgbClr val="E393FF"/>
    <a:srgbClr val="1868CE"/>
    <a:srgbClr val="106BDE"/>
    <a:srgbClr val="D9D9D9"/>
    <a:srgbClr val="E4E4E4"/>
    <a:srgbClr val="F88032"/>
    <a:srgbClr val="B4D216"/>
    <a:srgbClr val="02D1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C5EF9C-7331-4982-9CB3-714AA150CF2F}" v="2" dt="2026-09-28T07:55:57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48" autoAdjust="0"/>
    <p:restoredTop sz="96340" autoAdjust="0"/>
  </p:normalViewPr>
  <p:slideViewPr>
    <p:cSldViewPr snapToGrid="0">
      <p:cViewPr varScale="1">
        <p:scale>
          <a:sx n="95" d="100"/>
          <a:sy n="95" d="100"/>
        </p:scale>
        <p:origin x="394" y="77"/>
      </p:cViewPr>
      <p:guideLst>
        <p:guide pos="7015"/>
        <p:guide pos="506"/>
        <p:guide orient="horz" pos="414"/>
        <p:guide orient="horz" pos="4156"/>
        <p:guide pos="6947"/>
        <p:guide orient="horz" pos="66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23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commentAuthors" Target="commentAuthors.xml"/><Relationship Id="rId28" Type="http://schemas.microsoft.com/office/2016/11/relationships/changesInfo" Target="changesInfos/changesInfo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łaszkowska Katarzyna" userId="2d2f462f-47cb-415b-b1af-f8a86c468ed7" providerId="ADAL" clId="{EC03A268-F2D8-4729-A49A-EAC9D3DF0517}"/>
    <pc:docChg chg="undo custSel addSld delSld modSld">
      <pc:chgData name="Błaszkowska Katarzyna" userId="2d2f462f-47cb-415b-b1af-f8a86c468ed7" providerId="ADAL" clId="{EC03A268-F2D8-4729-A49A-EAC9D3DF0517}" dt="2026-09-28T08:04:03.971" v="953" actId="20577"/>
      <pc:docMkLst>
        <pc:docMk/>
      </pc:docMkLst>
      <pc:sldChg chg="modSp mod">
        <pc:chgData name="Błaszkowska Katarzyna" userId="2d2f462f-47cb-415b-b1af-f8a86c468ed7" providerId="ADAL" clId="{EC03A268-F2D8-4729-A49A-EAC9D3DF0517}" dt="2026-09-25T13:09:54.471" v="128" actId="20577"/>
        <pc:sldMkLst>
          <pc:docMk/>
          <pc:sldMk cId="615187115" sldId="256"/>
        </pc:sldMkLst>
        <pc:spChg chg="mod">
          <ac:chgData name="Błaszkowska Katarzyna" userId="2d2f462f-47cb-415b-b1af-f8a86c468ed7" providerId="ADAL" clId="{EC03A268-F2D8-4729-A49A-EAC9D3DF0517}" dt="2026-09-25T13:09:54.471" v="128" actId="20577"/>
          <ac:spMkLst>
            <pc:docMk/>
            <pc:sldMk cId="615187115" sldId="256"/>
            <ac:spMk id="2" creationId="{8C14AEF2-EF33-4768-B00B-85E390F23AC0}"/>
          </ac:spMkLst>
        </pc:spChg>
        <pc:spChg chg="mod">
          <ac:chgData name="Błaszkowska Katarzyna" userId="2d2f462f-47cb-415b-b1af-f8a86c468ed7" providerId="ADAL" clId="{EC03A268-F2D8-4729-A49A-EAC9D3DF0517}" dt="2026-09-25T13:09:23.673" v="91" actId="20577"/>
          <ac:spMkLst>
            <pc:docMk/>
            <pc:sldMk cId="615187115" sldId="256"/>
            <ac:spMk id="3" creationId="{F8C6379A-2792-4EC1-B614-0FB0D09B4C36}"/>
          </ac:spMkLst>
        </pc:spChg>
      </pc:sldChg>
      <pc:sldChg chg="delSp modSp mod delAnim">
        <pc:chgData name="Błaszkowska Katarzyna" userId="2d2f462f-47cb-415b-b1af-f8a86c468ed7" providerId="ADAL" clId="{EC03A268-F2D8-4729-A49A-EAC9D3DF0517}" dt="2026-09-25T13:15:53.101" v="316" actId="20577"/>
        <pc:sldMkLst>
          <pc:docMk/>
          <pc:sldMk cId="588360554" sldId="1186"/>
        </pc:sldMkLst>
        <pc:spChg chg="mod">
          <ac:chgData name="Błaszkowska Katarzyna" userId="2d2f462f-47cb-415b-b1af-f8a86c468ed7" providerId="ADAL" clId="{EC03A268-F2D8-4729-A49A-EAC9D3DF0517}" dt="2026-09-25T13:15:53.101" v="316" actId="20577"/>
          <ac:spMkLst>
            <pc:docMk/>
            <pc:sldMk cId="588360554" sldId="1186"/>
            <ac:spMk id="6" creationId="{C28E24F6-DCB2-B0B7-87AB-9BFD785638E9}"/>
          </ac:spMkLst>
        </pc:spChg>
        <pc:grpChg chg="mod">
          <ac:chgData name="Błaszkowska Katarzyna" userId="2d2f462f-47cb-415b-b1af-f8a86c468ed7" providerId="ADAL" clId="{EC03A268-F2D8-4729-A49A-EAC9D3DF0517}" dt="2026-09-25T13:15:37.764" v="310" actId="1076"/>
          <ac:grpSpMkLst>
            <pc:docMk/>
            <pc:sldMk cId="588360554" sldId="1186"/>
            <ac:grpSpMk id="4" creationId="{63F6F03F-9684-612D-BD0C-7AB289694823}"/>
          </ac:grpSpMkLst>
        </pc:grpChg>
        <pc:picChg chg="mod">
          <ac:chgData name="Błaszkowska Katarzyna" userId="2d2f462f-47cb-415b-b1af-f8a86c468ed7" providerId="ADAL" clId="{EC03A268-F2D8-4729-A49A-EAC9D3DF0517}" dt="2026-09-25T13:15:23.334" v="309" actId="14100"/>
          <ac:picMkLst>
            <pc:docMk/>
            <pc:sldMk cId="588360554" sldId="1186"/>
            <ac:picMk id="2" creationId="{F240A4CB-E0C1-EA71-00DC-BCF6A9F86C7B}"/>
          </ac:picMkLst>
        </pc:picChg>
      </pc:sldChg>
      <pc:sldChg chg="delSp modSp mod delAnim">
        <pc:chgData name="Błaszkowska Katarzyna" userId="2d2f462f-47cb-415b-b1af-f8a86c468ed7" providerId="ADAL" clId="{EC03A268-F2D8-4729-A49A-EAC9D3DF0517}" dt="2026-09-28T07:47:52.781" v="429" actId="113"/>
        <pc:sldMkLst>
          <pc:docMk/>
          <pc:sldMk cId="1348407193" sldId="1209"/>
        </pc:sldMkLst>
        <pc:spChg chg="del">
          <ac:chgData name="Błaszkowska Katarzyna" userId="2d2f462f-47cb-415b-b1af-f8a86c468ed7" providerId="ADAL" clId="{EC03A268-F2D8-4729-A49A-EAC9D3DF0517}" dt="2026-09-28T07:30:37.182" v="336" actId="478"/>
          <ac:spMkLst>
            <pc:docMk/>
            <pc:sldMk cId="1348407193" sldId="1209"/>
            <ac:spMk id="4" creationId="{458AF2A6-AD9C-177B-D987-F5B68FB6F4EB}"/>
          </ac:spMkLst>
        </pc:spChg>
        <pc:spChg chg="del">
          <ac:chgData name="Błaszkowska Katarzyna" userId="2d2f462f-47cb-415b-b1af-f8a86c468ed7" providerId="ADAL" clId="{EC03A268-F2D8-4729-A49A-EAC9D3DF0517}" dt="2026-09-28T07:30:38.422" v="337" actId="478"/>
          <ac:spMkLst>
            <pc:docMk/>
            <pc:sldMk cId="1348407193" sldId="1209"/>
            <ac:spMk id="13" creationId="{B1F8B6CF-0D76-950A-A9D9-8D6427F09302}"/>
          </ac:spMkLst>
        </pc:spChg>
        <pc:spChg chg="del">
          <ac:chgData name="Błaszkowska Katarzyna" userId="2d2f462f-47cb-415b-b1af-f8a86c468ed7" providerId="ADAL" clId="{EC03A268-F2D8-4729-A49A-EAC9D3DF0517}" dt="2026-09-28T07:30:39.846" v="338" actId="478"/>
          <ac:spMkLst>
            <pc:docMk/>
            <pc:sldMk cId="1348407193" sldId="1209"/>
            <ac:spMk id="16" creationId="{0BCD8335-5612-8862-8329-A508F76CEB6E}"/>
          </ac:spMkLst>
        </pc:spChg>
        <pc:spChg chg="mod">
          <ac:chgData name="Błaszkowska Katarzyna" userId="2d2f462f-47cb-415b-b1af-f8a86c468ed7" providerId="ADAL" clId="{EC03A268-F2D8-4729-A49A-EAC9D3DF0517}" dt="2026-09-28T07:47:52.781" v="429" actId="113"/>
          <ac:spMkLst>
            <pc:docMk/>
            <pc:sldMk cId="1348407193" sldId="1209"/>
            <ac:spMk id="17" creationId="{28A9D3E6-E976-8C89-7F89-9AAEB50593C2}"/>
          </ac:spMkLst>
        </pc:spChg>
        <pc:spChg chg="del">
          <ac:chgData name="Błaszkowska Katarzyna" userId="2d2f462f-47cb-415b-b1af-f8a86c468ed7" providerId="ADAL" clId="{EC03A268-F2D8-4729-A49A-EAC9D3DF0517}" dt="2026-09-28T07:30:40.881" v="339" actId="478"/>
          <ac:spMkLst>
            <pc:docMk/>
            <pc:sldMk cId="1348407193" sldId="1209"/>
            <ac:spMk id="19" creationId="{4CA3C7C8-7E39-225D-0923-DE4F6B3F80BC}"/>
          </ac:spMkLst>
        </pc:spChg>
      </pc:sldChg>
      <pc:sldChg chg="modSp mod">
        <pc:chgData name="Błaszkowska Katarzyna" userId="2d2f462f-47cb-415b-b1af-f8a86c468ed7" providerId="ADAL" clId="{EC03A268-F2D8-4729-A49A-EAC9D3DF0517}" dt="2026-09-28T07:48:09.739" v="437" actId="20577"/>
        <pc:sldMkLst>
          <pc:docMk/>
          <pc:sldMk cId="1362603351" sldId="1210"/>
        </pc:sldMkLst>
        <pc:spChg chg="mod">
          <ac:chgData name="Błaszkowska Katarzyna" userId="2d2f462f-47cb-415b-b1af-f8a86c468ed7" providerId="ADAL" clId="{EC03A268-F2D8-4729-A49A-EAC9D3DF0517}" dt="2026-09-28T07:48:09.739" v="437" actId="20577"/>
          <ac:spMkLst>
            <pc:docMk/>
            <pc:sldMk cId="1362603351" sldId="1210"/>
            <ac:spMk id="17" creationId="{BA0B2C8C-FC32-3669-5402-3DAC3EE02D0F}"/>
          </ac:spMkLst>
        </pc:spChg>
      </pc:sldChg>
      <pc:sldChg chg="modSp new mod">
        <pc:chgData name="Błaszkowska Katarzyna" userId="2d2f462f-47cb-415b-b1af-f8a86c468ed7" providerId="ADAL" clId="{EC03A268-F2D8-4729-A49A-EAC9D3DF0517}" dt="2026-09-28T08:04:03.971" v="953" actId="20577"/>
        <pc:sldMkLst>
          <pc:docMk/>
          <pc:sldMk cId="2518687408" sldId="1217"/>
        </pc:sldMkLst>
        <pc:spChg chg="mod">
          <ac:chgData name="Błaszkowska Katarzyna" userId="2d2f462f-47cb-415b-b1af-f8a86c468ed7" providerId="ADAL" clId="{EC03A268-F2D8-4729-A49A-EAC9D3DF0517}" dt="2026-09-28T08:04:03.971" v="953" actId="20577"/>
          <ac:spMkLst>
            <pc:docMk/>
            <pc:sldMk cId="2518687408" sldId="1217"/>
            <ac:spMk id="3" creationId="{FE161E2A-28AC-524C-F79B-CFFCE3ADABFB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JAREK\_PLAN%20OG&#211;LNY%202024\POG_WNIOSKI\pog%20wnioski_wer%201810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JAREK\_PLAN%20OG&#211;LNY%202024\POG_WNIOSKI\pog%20wnioski_wer%2023012025_do%20uz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01\BRG\Public\13_Plan%20Og&#243;lny\015_UWAGI_z%20konsultacji%20spo&#322;ecznych\POG%20Uwagi%20statystyk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D:\JAREK\_PLAN%20OG&#211;LNY%202024\POG_WNIOSKI\pog%20wnioski_wer%2026012026_do%20kons_spo&#322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Zeszyt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1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iorewa-brach.d\Downloads\Zeszyt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29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6666666666666664"/>
          <c:y val="5.5160016422815449E-2"/>
          <c:w val="0.58267629046369207"/>
          <c:h val="0.91817997594011036"/>
        </c:manualLayout>
      </c:layout>
      <c:pie3DChart>
        <c:varyColors val="1"/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1.5426290463692038E-2"/>
          <c:y val="0.23361889308486544"/>
          <c:w val="0.29846259842519679"/>
          <c:h val="0.5141784747169631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2702598055992342E-3"/>
          <c:y val="9.2511912676295938E-2"/>
          <c:w val="0.58185865569173456"/>
          <c:h val="0.89093171151109152"/>
        </c:manualLayout>
      </c:layout>
      <c:pie3DChart>
        <c:varyColors val="1"/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64778178332657788"/>
          <c:y val="2.5911048446204776E-3"/>
          <c:w val="0.31841760363125365"/>
          <c:h val="0.9451426639531552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272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6124391343589775E-3"/>
          <c:y val="5.7039570514047268E-2"/>
          <c:w val="0.93271342389899592"/>
          <c:h val="0.90951496697388656"/>
        </c:manualLayout>
      </c:layout>
      <c:pie3DChart>
        <c:varyColors val="1"/>
        <c:ser>
          <c:idx val="0"/>
          <c:order val="0"/>
          <c:explosion val="6"/>
          <c:dPt>
            <c:idx val="0"/>
            <c:bubble3D val="0"/>
            <c:spPr>
              <a:solidFill>
                <a:srgbClr val="02D10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7A7-4DD0-A2CF-D7528C90C039}"/>
              </c:ext>
            </c:extLst>
          </c:dPt>
          <c:dPt>
            <c:idx val="1"/>
            <c:bubble3D val="0"/>
            <c:spPr>
              <a:solidFill>
                <a:srgbClr val="B4D21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7A7-4DD0-A2CF-D7528C90C039}"/>
              </c:ext>
            </c:extLst>
          </c:dPt>
          <c:dPt>
            <c:idx val="2"/>
            <c:bubble3D val="0"/>
            <c:spPr>
              <a:solidFill>
                <a:srgbClr val="F8803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7A7-4DD0-A2CF-D7528C90C039}"/>
              </c:ext>
            </c:extLst>
          </c:dPt>
          <c:dPt>
            <c:idx val="3"/>
            <c:bubble3D val="0"/>
            <c:spPr>
              <a:solidFill>
                <a:srgbClr val="E4E4E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7A7-4DD0-A2CF-D7528C90C03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l-PL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'uwagi statystyki'!$B$1:$E$1</c:f>
              <c:strCache>
                <c:ptCount val="4"/>
                <c:pt idx="0">
                  <c:v>uwaga uwzględniona</c:v>
                </c:pt>
                <c:pt idx="1">
                  <c:v>uwaga uwzględniona w części</c:v>
                </c:pt>
                <c:pt idx="2">
                  <c:v>uwaga nieuwzględniona</c:v>
                </c:pt>
                <c:pt idx="3">
                  <c:v>uwaga niemożliwa do uwzględnienia lub nieuwzględnienia</c:v>
                </c:pt>
              </c:strCache>
            </c:strRef>
          </c:cat>
          <c:val>
            <c:numRef>
              <c:f>'uwagi statystyki'!$B$11:$E$11</c:f>
              <c:numCache>
                <c:formatCode>General</c:formatCode>
                <c:ptCount val="4"/>
                <c:pt idx="0">
                  <c:v>389</c:v>
                </c:pt>
                <c:pt idx="1">
                  <c:v>1986</c:v>
                </c:pt>
                <c:pt idx="2">
                  <c:v>1639</c:v>
                </c:pt>
                <c:pt idx="3">
                  <c:v>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7A7-4DD0-A2CF-D7528C90C03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50"/>
      <c:rotY val="24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2"/>
          <c:dPt>
            <c:idx val="0"/>
            <c:bubble3D val="0"/>
            <c:explosion val="5"/>
            <c:spPr>
              <a:solidFill>
                <a:srgbClr val="00C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914-4599-A26A-EF34ADD0E21E}"/>
              </c:ext>
            </c:extLst>
          </c:dPt>
          <c:dPt>
            <c:idx val="1"/>
            <c:bubble3D val="0"/>
            <c:explosion val="5"/>
            <c:spPr>
              <a:solidFill>
                <a:srgbClr val="B3D11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914-4599-A26A-EF34ADD0E21E}"/>
              </c:ext>
            </c:extLst>
          </c:dPt>
          <c:dPt>
            <c:idx val="2"/>
            <c:bubble3D val="0"/>
            <c:explosion val="5"/>
            <c:spPr>
              <a:solidFill>
                <a:srgbClr val="F37D3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914-4599-A26A-EF34ADD0E21E}"/>
              </c:ext>
            </c:extLst>
          </c:dPt>
          <c:dPt>
            <c:idx val="3"/>
            <c:bubble3D val="0"/>
            <c:explosion val="6"/>
            <c:spPr>
              <a:solidFill>
                <a:srgbClr val="DFDFDF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914-4599-A26A-EF34ADD0E21E}"/>
              </c:ext>
            </c:extLst>
          </c:dPt>
          <c:dLbls>
            <c:dLbl>
              <c:idx val="0"/>
              <c:layout>
                <c:manualLayout>
                  <c:x val="0.16676781063263241"/>
                  <c:y val="5.88111593517208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ysClr val="windowText" lastClr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defRPr>
                    </a:pPr>
                    <a:fld id="{77DC2265-2D38-4A91-881F-693344950C9B}" type="PERCENTAGE">
                      <a:rPr lang="en-US" sz="1600" baseline="0"/>
                      <a:pPr>
                        <a:defRPr sz="1600">
                          <a:solidFill>
                            <a:sysClr val="windowText" lastClr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defRPr>
                      </a:pPr>
                      <a:t>[PROCENTOWE]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635754765584749"/>
                      <c:h val="0.2072975277067348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914-4599-A26A-EF34ADD0E21E}"/>
                </c:ext>
              </c:extLst>
            </c:dLbl>
            <c:dLbl>
              <c:idx val="1"/>
              <c:layout>
                <c:manualLayout>
                  <c:x val="-0.22581891396782006"/>
                  <c:y val="8.6496035331644891E-2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ysClr val="windowText" lastClr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defRPr>
                    </a:pPr>
                    <a:fld id="{72EC5693-EDD1-4835-8732-A87DFFD8CDC3}" type="PERCENTAGE">
                      <a:rPr lang="en-US" sz="1600" baseline="0"/>
                      <a:pPr>
                        <a:defRPr sz="1600">
                          <a:solidFill>
                            <a:sysClr val="windowText" lastClr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defRPr>
                      </a:pPr>
                      <a:t>[PROCENTOWE]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96798606452222"/>
                      <c:h val="9.81756180733162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914-4599-A26A-EF34ADD0E21E}"/>
                </c:ext>
              </c:extLst>
            </c:dLbl>
            <c:dLbl>
              <c:idx val="2"/>
              <c:layout>
                <c:manualLayout>
                  <c:x val="8.6975497527861351E-2"/>
                  <c:y val="-0.2164018506527626"/>
                </c:manualLayout>
              </c:layout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ysClr val="windowText" lastClr="00000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defRPr>
                    </a:pPr>
                    <a:fld id="{27BC9642-FCDA-4B14-BEF8-676592EAA8BB}" type="PERCENTAGE">
                      <a:rPr lang="en-US" sz="1600" baseline="0"/>
                      <a:pPr>
                        <a:defRPr sz="1600">
                          <a:solidFill>
                            <a:sysClr val="windowText" lastClr="000000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defRPr>
                      </a:pPr>
                      <a:t>[PROCENTOWE]</a:t>
                    </a:fld>
                    <a:endParaRPr lang="pl-PL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ysClr val="windowText" lastClr="000000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519319938176199"/>
                      <c:h val="0.145916453537936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914-4599-A26A-EF34ADD0E21E}"/>
                </c:ext>
              </c:extLst>
            </c:dLbl>
            <c:dLbl>
              <c:idx val="3"/>
              <c:layout>
                <c:manualLayout>
                  <c:x val="0.10965114337711386"/>
                  <c:y val="-0.14883671091535447"/>
                </c:manualLayout>
              </c:layout>
              <c:tx>
                <c:rich>
                  <a:bodyPr/>
                  <a:lstStyle/>
                  <a:p>
                    <a:fld id="{5D4EC88D-1110-4B19-ABAB-690648DFC3FF}" type="PERCENTAGE">
                      <a:rPr lang="en-US" baseline="0"/>
                      <a:pPr/>
                      <a:t>[PROCENTOWE]</a:t>
                    </a:fld>
                    <a:endParaRPr lang="pl-PL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914-4599-A26A-EF34ADD0E2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'pozostałe w kompetencji POG'!$A$45:$A$48</c:f>
              <c:strCache>
                <c:ptCount val="4"/>
                <c:pt idx="0">
                  <c:v>wnioski uwzględnione</c:v>
                </c:pt>
                <c:pt idx="1">
                  <c:v>wnioski uwzględnione w części</c:v>
                </c:pt>
                <c:pt idx="2">
                  <c:v>wnioski nieuwzględnione</c:v>
                </c:pt>
                <c:pt idx="3">
                  <c:v>wnioski niemożliwe do uwzględnienia lub nieuwzględnienia (bez lokalizacji lub poza zakresem ustaleń POG)</c:v>
                </c:pt>
              </c:strCache>
            </c:strRef>
          </c:cat>
          <c:val>
            <c:numRef>
              <c:f>'pozostałe w kompetencji POG'!$B$45:$B$48</c:f>
              <c:numCache>
                <c:formatCode>General</c:formatCode>
                <c:ptCount val="4"/>
                <c:pt idx="0">
                  <c:v>1537</c:v>
                </c:pt>
                <c:pt idx="1">
                  <c:v>3221</c:v>
                </c:pt>
                <c:pt idx="2">
                  <c:v>361</c:v>
                </c:pt>
                <c:pt idx="3">
                  <c:v>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914-4599-A26A-EF34ADD0E21E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Arkusz1!$C$1</c:f>
              <c:strCache>
                <c:ptCount val="1"/>
                <c:pt idx="0">
                  <c:v>Powierzchnia</c:v>
                </c:pt>
              </c:strCache>
            </c:strRef>
          </c:tx>
          <c:dPt>
            <c:idx val="0"/>
            <c:bubble3D val="0"/>
            <c:spPr>
              <a:solidFill>
                <a:srgbClr val="DDC39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00B-4B1A-829D-68889ADE2E02}"/>
              </c:ext>
            </c:extLst>
          </c:dPt>
          <c:dPt>
            <c:idx val="1"/>
            <c:bubble3D val="0"/>
            <c:spPr>
              <a:solidFill>
                <a:srgbClr val="FF6C6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00B-4B1A-829D-68889ADE2E02}"/>
              </c:ext>
            </c:extLst>
          </c:dPt>
          <c:dPt>
            <c:idx val="2"/>
            <c:bubble3D val="0"/>
            <c:spPr>
              <a:solidFill>
                <a:srgbClr val="BBF58B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800B-4B1A-829D-68889ADE2E02}"/>
              </c:ext>
            </c:extLst>
          </c:dPt>
          <c:dPt>
            <c:idx val="3"/>
            <c:bubble3D val="0"/>
            <c:spPr>
              <a:solidFill>
                <a:srgbClr val="CCCC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800B-4B1A-829D-68889ADE2E02}"/>
              </c:ext>
            </c:extLst>
          </c:dPt>
          <c:dLbls>
            <c:dLbl>
              <c:idx val="0"/>
              <c:layout>
                <c:manualLayout>
                  <c:x val="-0.16607698716938252"/>
                  <c:y val="8.34244733014723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0B-4B1A-829D-68889ADE2E02}"/>
                </c:ext>
              </c:extLst>
            </c:dLbl>
            <c:dLbl>
              <c:idx val="1"/>
              <c:layout>
                <c:manualLayout>
                  <c:x val="-0.17676375519452062"/>
                  <c:y val="-0.1490535323275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0B-4B1A-829D-68889ADE2E02}"/>
                </c:ext>
              </c:extLst>
            </c:dLbl>
            <c:dLbl>
              <c:idx val="2"/>
              <c:layout>
                <c:manualLayout>
                  <c:x val="0.2635885757789399"/>
                  <c:y val="-0.173826502935266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0B-4B1A-829D-68889ADE2E02}"/>
                </c:ext>
              </c:extLst>
            </c:dLbl>
            <c:dLbl>
              <c:idx val="3"/>
              <c:layout>
                <c:manualLayout>
                  <c:x val="0.14880991562314327"/>
                  <c:y val="0.108883466757338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0B-4B1A-829D-68889ADE2E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Arkusz1!$B$2:$B$5</c:f>
              <c:strCache>
                <c:ptCount val="4"/>
                <c:pt idx="0">
                  <c:v>strefy wielofunkcyjne z zabudową mieszkaniową</c:v>
                </c:pt>
                <c:pt idx="1">
                  <c:v>strefy przemysłowo-usługowe</c:v>
                </c:pt>
                <c:pt idx="2">
                  <c:v>strefy zieleni</c:v>
                </c:pt>
                <c:pt idx="3">
                  <c:v>strefy infastrukturalne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7723</c:v>
                </c:pt>
                <c:pt idx="1">
                  <c:v>2730</c:v>
                </c:pt>
                <c:pt idx="2">
                  <c:v>11004</c:v>
                </c:pt>
                <c:pt idx="3">
                  <c:v>3964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0B-4B1A-829D-68889ADE2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Arkusz1!$D$1</c:f>
              <c:strCache>
                <c:ptCount val="1"/>
                <c:pt idx="0">
                  <c:v>Powierzchnia </c:v>
                </c:pt>
              </c:strCache>
            </c:strRef>
          </c:tx>
          <c:dPt>
            <c:idx val="0"/>
            <c:bubble3D val="0"/>
            <c:spPr>
              <a:solidFill>
                <a:srgbClr val="D9C19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121-435A-A3FC-61F7524F37DF}"/>
              </c:ext>
            </c:extLst>
          </c:dPt>
          <c:dPt>
            <c:idx val="1"/>
            <c:bubble3D val="0"/>
            <c:spPr>
              <a:solidFill>
                <a:srgbClr val="FB6A6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121-435A-A3FC-61F7524F37DF}"/>
              </c:ext>
            </c:extLst>
          </c:dPt>
          <c:dPt>
            <c:idx val="2"/>
            <c:bubble3D val="0"/>
            <c:spPr>
              <a:solidFill>
                <a:srgbClr val="B9F18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121-435A-A3FC-61F7524F37DF}"/>
              </c:ext>
            </c:extLst>
          </c:dPt>
          <c:dPt>
            <c:idx val="3"/>
            <c:bubble3D val="0"/>
            <c:spPr>
              <a:solidFill>
                <a:srgbClr val="C9C9C9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121-435A-A3FC-61F7524F37DF}"/>
              </c:ext>
            </c:extLst>
          </c:dPt>
          <c:dLbls>
            <c:dLbl>
              <c:idx val="0"/>
              <c:layout>
                <c:manualLayout>
                  <c:x val="-0.13512704164797304"/>
                  <c:y val="9.0954160698666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21-435A-A3FC-61F7524F37DF}"/>
                </c:ext>
              </c:extLst>
            </c:dLbl>
            <c:dLbl>
              <c:idx val="1"/>
              <c:layout>
                <c:manualLayout>
                  <c:x val="-0.1282498774448243"/>
                  <c:y val="-0.12736766453620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21-435A-A3FC-61F7524F37DF}"/>
                </c:ext>
              </c:extLst>
            </c:dLbl>
            <c:dLbl>
              <c:idx val="2"/>
              <c:layout>
                <c:manualLayout>
                  <c:x val="0.23426837270341208"/>
                  <c:y val="-0.176518911438036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21-435A-A3FC-61F7524F37DF}"/>
                </c:ext>
              </c:extLst>
            </c:dLbl>
            <c:dLbl>
              <c:idx val="3"/>
              <c:layout>
                <c:manualLayout>
                  <c:x val="0.17388132674855483"/>
                  <c:y val="0.100377197539151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21-435A-A3FC-61F7524F37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600" b="1" i="0" u="none" strike="noStrike" kern="1200" baseline="0">
                    <a:solidFill>
                      <a:sysClr val="windowText" lastClr="00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Arkusz1!$B$2:$B$5</c:f>
              <c:strCache>
                <c:ptCount val="4"/>
                <c:pt idx="0">
                  <c:v>strefy wielofunkcyjne z zabudową mieszkaniową</c:v>
                </c:pt>
                <c:pt idx="1">
                  <c:v>strefy przemysłowo-usługowe</c:v>
                </c:pt>
                <c:pt idx="2">
                  <c:v>strefy zieleni</c:v>
                </c:pt>
                <c:pt idx="3">
                  <c:v>strefy infastrukturalne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7687</c:v>
                </c:pt>
                <c:pt idx="1">
                  <c:v>2689</c:v>
                </c:pt>
                <c:pt idx="2">
                  <c:v>11034</c:v>
                </c:pt>
                <c:pt idx="3">
                  <c:v>4011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121-435A-A3FC-61F7524F3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0.241</cdr:x>
      <cdr:y>0.12695</cdr:y>
    </cdr:from>
    <cdr:to>
      <cdr:x>0.439</cdr:x>
      <cdr:y>0.33732</cdr:y>
    </cdr:to>
    <cdr:sp macro="" textlink="">
      <cdr:nvSpPr>
        <cdr:cNvPr id="2" name="pole tekstowe 1">
          <a:extLst xmlns:a="http://schemas.openxmlformats.org/drawingml/2006/main">
            <a:ext uri="{FF2B5EF4-FFF2-40B4-BE49-F238E27FC236}">
              <a16:creationId xmlns:a16="http://schemas.microsoft.com/office/drawing/2014/main" id="{4564E336-4F78-D034-D8E6-2F39A48995A2}"/>
            </a:ext>
          </a:extLst>
        </cdr:cNvPr>
        <cdr:cNvSpPr txBox="1"/>
      </cdr:nvSpPr>
      <cdr:spPr>
        <a:xfrm xmlns:a="http://schemas.openxmlformats.org/drawingml/2006/main">
          <a:off x="1113023" y="5518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pl-PL" sz="1100" kern="1200" dirty="0"/>
        </a:p>
      </cdr:txBody>
    </cdr:sp>
  </cdr:relSizeAnchor>
  <cdr:relSizeAnchor xmlns:cdr="http://schemas.openxmlformats.org/drawingml/2006/chartDrawing">
    <cdr:from>
      <cdr:x>0.241</cdr:x>
      <cdr:y>0.26402</cdr:y>
    </cdr:from>
    <cdr:to>
      <cdr:x>0.439</cdr:x>
      <cdr:y>0.32397</cdr:y>
    </cdr:to>
    <cdr:sp macro="" textlink="">
      <cdr:nvSpPr>
        <cdr:cNvPr id="3" name="pole tekstowe 2">
          <a:extLst xmlns:a="http://schemas.openxmlformats.org/drawingml/2006/main">
            <a:ext uri="{FF2B5EF4-FFF2-40B4-BE49-F238E27FC236}">
              <a16:creationId xmlns:a16="http://schemas.microsoft.com/office/drawing/2014/main" id="{15A62826-0086-A1F0-3C7C-7E3ED06F72B4}"/>
            </a:ext>
          </a:extLst>
        </cdr:cNvPr>
        <cdr:cNvSpPr txBox="1"/>
      </cdr:nvSpPr>
      <cdr:spPr>
        <a:xfrm xmlns:a="http://schemas.openxmlformats.org/drawingml/2006/main">
          <a:off x="1113023" y="1147660"/>
          <a:ext cx="914400" cy="2605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l-PL" sz="1100" b="1" i="1" kern="1200" dirty="0"/>
            <a:t>+ 47 ha</a:t>
          </a:r>
        </a:p>
      </cdr:txBody>
    </cdr:sp>
  </cdr:relSizeAnchor>
  <cdr:relSizeAnchor xmlns:cdr="http://schemas.openxmlformats.org/drawingml/2006/chartDrawing">
    <cdr:from>
      <cdr:x>0.53108</cdr:x>
      <cdr:y>0.31137</cdr:y>
    </cdr:from>
    <cdr:to>
      <cdr:x>0.72907</cdr:x>
      <cdr:y>0.37131</cdr:y>
    </cdr:to>
    <cdr:sp macro="" textlink="">
      <cdr:nvSpPr>
        <cdr:cNvPr id="4" name="pole tekstowe 1">
          <a:extLst xmlns:a="http://schemas.openxmlformats.org/drawingml/2006/main">
            <a:ext uri="{FF2B5EF4-FFF2-40B4-BE49-F238E27FC236}">
              <a16:creationId xmlns:a16="http://schemas.microsoft.com/office/drawing/2014/main" id="{2F2EDD3C-F877-ED66-D91A-A297A694CD52}"/>
            </a:ext>
          </a:extLst>
        </cdr:cNvPr>
        <cdr:cNvSpPr txBox="1"/>
      </cdr:nvSpPr>
      <cdr:spPr>
        <a:xfrm xmlns:a="http://schemas.openxmlformats.org/drawingml/2006/main">
          <a:off x="2452698" y="1353449"/>
          <a:ext cx="914400" cy="2605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l-PL" sz="1100" b="1" i="1" kern="1200" dirty="0"/>
            <a:t>-36 ha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36AFFD-6242-4D5A-B737-51B7F48E8121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94155-24F4-41C7-922F-4BB87AEF354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8682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94155-24F4-41C7-922F-4BB87AEF354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101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5A6A7-1857-0468-0132-A1815894F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A26F255-AC97-172D-CB7D-AC0A4E6445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2F58D0C-81B5-32EA-A200-609184512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FF903A6-7C7C-4407-D3FE-D81E841306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94155-24F4-41C7-922F-4BB87AEF3548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08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4155-24F4-41C7-922F-4BB87AEF3548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76139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4155-24F4-41C7-922F-4BB87AEF3548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64470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994155-24F4-41C7-922F-4BB87AEF3548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50752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F6F29-8BC1-4475-AAEF-222F81510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923C50-132A-4019-BAC3-5A9C8669B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AEA8CB-1EA5-47BF-B9EB-47C61DD6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4A09F0-6B0C-4618-9BE6-EFF102B7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626CC1-1269-483F-B6BE-6F789E13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34942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1E65CB-A1FF-40A5-B444-56D69A41D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B0FF75-2D65-48A2-9A60-3E2BC5A9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58C4B-303F-4EF0-B39C-17BD21A9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38AFB6-3D3C-4653-814F-B680BAFF9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DDB2C6-031F-4746-BF0A-92D18FC5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603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EA658-18F2-44AE-AD0B-0ADCD28D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290E70-258D-4F0D-ACE6-B4B083ED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CBEDD9-1EC7-420C-9FB1-CAD9DCBB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8DFA57-0478-4975-8A80-10BC0EC4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A30E3B-39AA-4F5F-A268-A48AC963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4601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D863D1-27B6-422D-B0EE-453962EE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4C05D8-8B5A-4F26-879C-C27FED555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10053E-E515-4F17-A6DA-399698BC3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02242F9-9497-47AD-AC19-22997D0F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7C15EF-16AB-4A79-872C-688C161C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F9A685-87A7-4C93-926C-8CDF4515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158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431566-94B2-466D-8AB0-CBEC59EC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3A3482-9891-4459-BD72-766568E3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423D06-355F-4996-9E6F-C23A50449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891713-D008-4D4E-8B70-7B6F3E392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8B5ECA-C05E-4FDB-87C2-EC5B37905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F51BE6-BD28-4D30-AA97-B798DA9D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D77409A-483D-482E-9EC7-9412316C3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5D73B56-50D2-4D73-9296-EBF2FA35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196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D5085-C0CF-4F16-842C-89E2BE15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75B7F81-DF01-4EF0-80EC-3B5AD582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AAD978-592F-46D0-82BD-510825CC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1A1660E-D95B-4EDC-ABAA-0DC564A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957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82A0B6C-A536-43A3-986E-8D41F272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38DC7CE-15BD-4E76-913A-4149877A0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32FF27-9373-4C23-9EC4-78D32496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02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AC711-AD5F-49F8-ABBA-A7757C87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837C9A-98C0-4D0B-9F2F-3B7A097AC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589F516-8717-4AAD-A4E0-906A774E2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237B61-FAE9-4FC7-BA25-192224EE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389E75F-D439-4524-9C8E-04EB443C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A4ED21-D62A-42D8-B47D-6338ACCB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0244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2A0FEB-6ACD-4F74-89FE-4360E7C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E9875DE-B58F-409B-BB36-E9FFEDB4A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7EED02A-42A8-4450-85FE-571A7E1DD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AC1041-184F-425E-9299-23133894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29D4E1-29C8-4132-B6D5-E0B1F91A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B80640-B1BF-4934-BF73-C783C694F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002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C3953B-0A07-49C8-81A5-0BC49E654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15FECEF-4D20-4210-99A6-7355CB22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DF029E-7C6D-4BC7-8696-14A630B7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13A57E-0A3F-46F7-BE9D-576221FF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1C8BD8-FF12-4E43-B2C8-1FA26044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166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52C04D3-EA15-4D0D-8DD2-3D27A4449B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57E7C7-DADE-442F-BA86-A943B25A3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E10CB9-08D5-4AFF-9AC0-E3730A2F4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E54D72-A09B-49E1-97E1-E16D16B1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2D7696-8EB1-40D5-BD32-96B1F2F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7718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F6F29-8BC1-4475-AAEF-222F81510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923C50-132A-4019-BAC3-5A9C8669B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AEA8CB-1EA5-47BF-B9EB-47C61DD6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0EF08-8542-4528-AFFD-72D3D2B689BD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4A09F0-6B0C-4618-9BE6-EFF102B7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626CC1-1269-483F-B6BE-6F789E13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0491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1E65CB-A1FF-40A5-B444-56D69A41D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B0FF75-2D65-48A2-9A60-3E2BC5A9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58C4B-303F-4EF0-B39C-17BD21A9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14982-E4EE-4704-99A0-CCF86ED94926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38AFB6-3D3C-4653-814F-B680BAFF9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DDB2C6-031F-4746-BF0A-92D18FC5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34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EA658-18F2-44AE-AD0B-0ADCD28D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290E70-258D-4F0D-ACE6-B4B083ED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CBEDD9-1EC7-420C-9FB1-CAD9DCBB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495FD-C0F6-4CD9-83D2-10D957DE0840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8DFA57-0478-4975-8A80-10BC0EC4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A30E3B-39AA-4F5F-A268-A48AC963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0939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D863D1-27B6-422D-B0EE-453962EE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4C05D8-8B5A-4F26-879C-C27FED555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10053E-E515-4F17-A6DA-399698BC3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02242F9-9497-47AD-AC19-22997D0F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8C820-D4F5-45B8-A445-EE45863D5A4A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7C15EF-16AB-4A79-872C-688C161C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F9A685-87A7-4C93-926C-8CDF4515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15409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431566-94B2-466D-8AB0-CBEC59EC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3A3482-9891-4459-BD72-766568E3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423D06-355F-4996-9E6F-C23A50449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891713-D008-4D4E-8B70-7B6F3E392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8B5ECA-C05E-4FDB-87C2-EC5B37905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F51BE6-BD28-4D30-AA97-B798DA9D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0E141-350F-4060-898E-59842D1B66DB}" type="datetime1">
              <a:rPr lang="pl-PL" smtClean="0"/>
              <a:t>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D77409A-483D-482E-9EC7-9412316C3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5D73B56-50D2-4D73-9296-EBF2FA35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92412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D5085-C0CF-4F16-842C-89E2BE15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75B7F81-DF01-4EF0-80EC-3B5AD582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2F33A-BB6B-4CF9-ABE8-745B66ACC0BA}" type="datetime1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AAD978-592F-46D0-82BD-510825CC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1A1660E-D95B-4EDC-ABAA-0DC564A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5635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82A0B6C-A536-43A3-986E-8D41F272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EE5DB-C9AE-428F-AB0B-D75CE919D9E2}" type="datetime1">
              <a:rPr lang="pl-PL" smtClean="0"/>
              <a:t>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38DC7CE-15BD-4E76-913A-4149877A0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32FF27-9373-4C23-9EC4-78D32496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2491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AC711-AD5F-49F8-ABBA-A7757C87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837C9A-98C0-4D0B-9F2F-3B7A097AC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589F516-8717-4AAD-A4E0-906A774E2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237B61-FAE9-4FC7-BA25-192224EE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641C7-B801-42E4-9B00-CFBA02881821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389E75F-D439-4524-9C8E-04EB443C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A4ED21-D62A-42D8-B47D-6338ACCB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3979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2A0FEB-6ACD-4F74-89FE-4360E7C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E9875DE-B58F-409B-BB36-E9FFEDB4A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7EED02A-42A8-4450-85FE-571A7E1DD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AC1041-184F-425E-9299-23133894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5CE04-BA56-4313-8125-623CC3770BAB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29D4E1-29C8-4132-B6D5-E0B1F91A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B80640-B1BF-4934-BF73-C783C694F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937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C3953B-0A07-49C8-81A5-0BC49E654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15FECEF-4D20-4210-99A6-7355CB22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DF029E-7C6D-4BC7-8696-14A630B7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4EAD4-4921-453F-9D2E-FC17BD73B37C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13A57E-0A3F-46F7-BE9D-576221FF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1C8BD8-FF12-4E43-B2C8-1FA26044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1343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52C04D3-EA15-4D0D-8DD2-3D27A4449B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57E7C7-DADE-442F-BA86-A943B25A3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E10CB9-08D5-4AFF-9AC0-E3730A2F4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F4C69-9494-42F1-AD7D-4A5B5337FFBE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E54D72-A09B-49E1-97E1-E16D16B1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2D7696-8EB1-40D5-BD32-96B1F2F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13507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F6F29-8BC1-4475-AAEF-222F81510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923C50-132A-4019-BAC3-5A9C8669B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8AEA8CB-1EA5-47BF-B9EB-47C61DD6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55A3D-7B6F-4215-9A95-CD562B6B1F8E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4A09F0-6B0C-4618-9BE6-EFF102B7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5626CC1-1269-483F-B6BE-6F789E13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635605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1E65CB-A1FF-40A5-B444-56D69A41D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CB0FF75-2D65-48A2-9A60-3E2BC5A9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E58C4B-303F-4EF0-B39C-17BD21A91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A2285-1D15-4096-B54D-3C32E31257C3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438AFB6-3D3C-4653-814F-B680BAFF9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4DDB2C6-031F-4746-BF0A-92D18FC5F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24478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AEA658-18F2-44AE-AD0B-0ADCD28DC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F290E70-258D-4F0D-ACE6-B4B083EDE9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FCBEDD9-1EC7-420C-9FB1-CAD9DCBB9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C91F2-DBD9-41F8-87F7-16B4DC37312C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8DFA57-0478-4975-8A80-10BC0EC4E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A30E3B-39AA-4F5F-A268-A48AC963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75663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D863D1-27B6-422D-B0EE-453962EE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34C05D8-8B5A-4F26-879C-C27FED555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E10053E-E515-4F17-A6DA-399698BC36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02242F9-9497-47AD-AC19-22997D0F4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C4EC-C256-454C-9F1F-BE52344FF126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57C15EF-16AB-4A79-872C-688C161C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7F9A685-87A7-4C93-926C-8CDF45159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92729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3431566-94B2-466D-8AB0-CBEC59EC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33A3482-9891-4459-BD72-766568E30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F423D06-355F-4996-9E6F-C23A50449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2891713-D008-4D4E-8B70-7B6F3E392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58B5ECA-C05E-4FDB-87C2-EC5B37905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F51BE6-BD28-4D30-AA97-B798DA9D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D848F-4BA2-4DBE-9D99-413B95C1716A}" type="datetime1">
              <a:rPr lang="pl-PL" smtClean="0"/>
              <a:t>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D77409A-483D-482E-9EC7-9412316C3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5D73B56-50D2-4D73-9296-EBF2FA35F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06295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DD5085-C0CF-4F16-842C-89E2BE157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75B7F81-DF01-4EF0-80EC-3B5AD5827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45EC4-5807-4CD9-A713-76378103292A}" type="datetime1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AAAD978-592F-46D0-82BD-510825CCC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1A1660E-D95B-4EDC-ABAA-0DC564A2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8624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82A0B6C-A536-43A3-986E-8D41F272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E4FAA-1916-417E-9007-8E2098809D8C}" type="datetime1">
              <a:rPr lang="pl-PL" smtClean="0"/>
              <a:t>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38DC7CE-15BD-4E76-913A-4149877A0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F32FF27-9373-4C23-9EC4-78D32496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72637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0AC711-AD5F-49F8-ABBA-A7757C872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0837C9A-98C0-4D0B-9F2F-3B7A097AC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589F516-8717-4AAD-A4E0-906A774E2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237B61-FAE9-4FC7-BA25-192224EEC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079F7-BB47-466A-852D-F08607A658A0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389E75F-D439-4524-9C8E-04EB443C4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FA4ED21-D62A-42D8-B47D-6338ACCB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91632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2A0FEB-6ACD-4F74-89FE-4360E7C6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E9875DE-B58F-409B-BB36-E9FFEDB4A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7EED02A-42A8-4450-85FE-571A7E1DD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4AC1041-184F-425E-9299-23133894C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28AB-EF54-4BCB-B940-138F60E6A8E0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929D4E1-29C8-4132-B6D5-E0B1F91A4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DB80640-B1BF-4934-BF73-C783C694F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80112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EC3953B-0A07-49C8-81A5-0BC49E654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15FECEF-4D20-4210-99A6-7355CB22F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0DF029E-7C6D-4BC7-8696-14A630B74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6FCB-DE73-4827-9E86-5D3330B09E03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713A57E-0A3F-46F7-BE9D-576221FF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41C8BD8-FF12-4E43-B2C8-1FA26044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115891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52C04D3-EA15-4D0D-8DD2-3D27A4449B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8057E7C7-DADE-442F-BA86-A943B25A3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E10CB9-08D5-4AFF-9AC0-E3730A2F4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8119D-EF6E-4462-8D16-7439AB74F689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EE54D72-A09B-49E1-97E1-E16D16B1C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82D7696-8EB1-40D5-BD32-96B1F2F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09690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7BDF26-1401-3BCA-FA79-10A24786CE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60A33AA-C752-708B-6E70-78535609C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0DD9994-A2F5-333F-0F17-83ACA015B2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8D9251-4BB6-4164-9EDE-4CC6D644083A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5A5F5ED-B5BB-A969-33F0-B9043E5DF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6203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FDF382-E27D-0E06-907A-0626ABED5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83A129-CFF5-F351-6789-3DFED862F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08031F-0EEE-96F4-79B3-1BC4D8C3D1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DBBCAEE-0866-4691-9674-4CED70AE15DA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A9EA1C0-675B-A996-E27A-2F04A6C0D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95088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40A7C6-1DD8-D54E-25B7-216900401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C7B3519-59A2-FE58-E941-1AFBA71D3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6D986B-5694-8BE5-1795-14CB38C8D3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66B18DD-5DA1-4412-B1A7-4CC61B33DA0B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435A108-0B3A-3417-0F50-AA931F72A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81482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D70913-6815-2D44-130A-79F4F6F0D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1F19D07-06D7-B499-130F-DB0696425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DCB7EC2-4A18-7005-9B96-F2AB633973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4E14140-B5A9-1FFF-1AFC-6D1C61E8F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1E5623D-7D64-48BA-AA6E-A04FC21ED7A1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06FBF69-4C79-3730-2A1F-7B1E6ACB6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704595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15B38B-0C1F-DC5C-5754-D48F731E9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00D1911-D70D-19B0-B8D2-F3C2DB235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CA3B37B0-C2BF-3B8E-510B-3CCCE01F2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4CAF140-6F0A-1073-9D65-6C7C6C08E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FB13C11A-488B-1FDE-1EF8-6BAE3C2245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707E108-B269-9B23-6699-EA42F1716C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93C0E15-AD84-483D-BF85-506E5D6A4C25}" type="datetime1">
              <a:rPr lang="pl-PL" smtClean="0"/>
              <a:t>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D646738-5319-B836-3912-21FBCA278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00482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226CBF-250C-AC36-D4E5-ED482CA67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188CAAF-4CBA-A8DB-CE37-9400740651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B2D166-2CFA-4CA7-AC46-021C9AECEF9B}" type="datetime1">
              <a:rPr lang="pl-PL" smtClean="0"/>
              <a:t>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F98E674-DCBA-B09C-90A4-91301490F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913797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485EB94-ECBF-22F3-2972-59854AD3F9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D7CC83-A1E3-4364-943A-CA510933A261}" type="datetime1">
              <a:rPr lang="pl-PL" smtClean="0"/>
              <a:t>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7BA86B0-B4F4-04CA-99FA-2DAF1D3D5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56263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0D906E-336C-8B17-E185-13A63511C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5FAE3DE-93CD-A554-BDBE-12876042F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F6644A5-B96E-58AF-589B-A28D9182A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55D9DB6-0DD1-9005-FABA-02E230D91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2D7D21-8824-4761-B9B3-6352B6521A1F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85537E8-B2DE-8C66-A97C-84B48CB4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32898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9F3829-22D5-9D43-44B0-636FB16A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E3E2347F-14ED-A4BB-6FEC-6BC6E77FBD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B8C2315-0942-FB09-BE3C-11679CCFF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2601C38-E238-D977-D2F0-6951E356DE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D020E77-D8D1-4698-AF2F-659E3DED0EFE}" type="datetime1">
              <a:rPr lang="pl-PL" smtClean="0"/>
              <a:t>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9F5FDF8-7CC8-D503-1A8B-9BBF5442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67265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FCF1E51-BBC5-45A9-4EDC-BD326F16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01BD652-EAA2-837B-8F0A-488370F64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779D611-A238-1852-F220-49963FD742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8C1EFF-C338-4C38-BBBC-77F187BCCA3C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D2FE59E-0A47-1ACF-FA1B-AAA76A952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68333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420BC9A-BFEE-0C01-A8E5-32B77998BE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6873334-7FCB-B510-E842-1C7FA384F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5371048-C26E-2ED1-0F89-E59E7A091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7ACD1F5-2B94-4BF8-A6A7-378BA8E5972E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FCFCE64-1306-BB0B-1637-372B84660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5629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EB44D83-1DE5-4DEB-924C-BF38981B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3B53D3-D0CA-42D2-A182-2A6F50467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4351B4-B983-4D43-A870-CCB8C0474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471AE-3B89-4601-82B0-5501A2ECCBCD}" type="datetimeFigureOut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DE3DC6-B918-4055-B14B-FC8716BD7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EA64B8-2C6E-4E48-BD93-D228A3639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66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EB44D83-1DE5-4DEB-924C-BF38981B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3B53D3-D0CA-42D2-A182-2A6F50467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4351B4-B983-4D43-A870-CCB8C0474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9D2A7-AD52-4F91-B709-CCA340D540C8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DE3DC6-B918-4055-B14B-FC8716BD7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EA64B8-2C6E-4E48-BD93-D228A3639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216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EB44D83-1DE5-4DEB-924C-BF38981B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3B53D3-D0CA-42D2-A182-2A6F50467C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4351B4-B983-4D43-A870-CCB8C04748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C5347-5374-4301-BFAE-8469B76555BA}" type="datetime1">
              <a:rPr lang="pl-PL" smtClean="0"/>
              <a:t>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2DE3DC6-B918-4055-B14B-FC8716BD7D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EA64B8-2C6E-4E48-BD93-D228A36396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1ED289-97BB-423D-92EB-E9FBEFCC5C7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7746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390D7F98-4CBF-C157-9275-0CCBEC72A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50BC392-6558-5728-7906-556F869CC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525585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chart" Target="../charts/chart3.xml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png"/><Relationship Id="rId11" Type="http://schemas.openxmlformats.org/officeDocument/2006/relationships/chart" Target="../charts/chart1.xml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0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12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4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5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8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12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6.png"/><Relationship Id="rId5" Type="http://schemas.openxmlformats.org/officeDocument/2006/relationships/image" Target="../media/image12.png"/><Relationship Id="rId15" Type="http://schemas.openxmlformats.org/officeDocument/2006/relationships/image" Target="../media/image30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31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3.png"/><Relationship Id="rId3" Type="http://schemas.microsoft.com/office/2007/relationships/hdphoto" Target="../media/hdphoto1.wdp"/><Relationship Id="rId7" Type="http://schemas.openxmlformats.org/officeDocument/2006/relationships/image" Target="../media/image21.png"/><Relationship Id="rId12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31.png"/><Relationship Id="rId5" Type="http://schemas.openxmlformats.org/officeDocument/2006/relationships/image" Target="../media/image12.png"/><Relationship Id="rId15" Type="http://schemas.openxmlformats.org/officeDocument/2006/relationships/image" Target="../media/image15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chart" Target="../charts/chart6.xml"/><Relationship Id="rId4" Type="http://schemas.microsoft.com/office/2007/relationships/hdphoto" Target="../media/hdphoto1.wdp"/><Relationship Id="rId9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ec temere nec timide" descr="Obraz zawierający teks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2CA1F80A-5A4A-928C-FB13-0EF1917C4D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" y="0"/>
            <a:ext cx="12189015" cy="6858000"/>
          </a:xfrm>
          <a:prstGeom prst="rect">
            <a:avLst/>
          </a:prstGeom>
        </p:spPr>
      </p:pic>
      <p:sp>
        <p:nvSpPr>
          <p:cNvPr id="40" name="szary gradient">
            <a:extLst>
              <a:ext uri="{FF2B5EF4-FFF2-40B4-BE49-F238E27FC236}">
                <a16:creationId xmlns:a16="http://schemas.microsoft.com/office/drawing/2014/main" id="{3F4A8758-8716-4C29-3CC9-CEA2E0C777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0" y="0"/>
            <a:ext cx="11183334" cy="6858000"/>
          </a:xfrm>
          <a:prstGeom prst="rect">
            <a:avLst/>
          </a:prstGeom>
          <a:gradFill flip="none" rotWithShape="1">
            <a:gsLst>
              <a:gs pos="60000">
                <a:schemeClr val="bg1">
                  <a:alpha val="0"/>
                </a:schemeClr>
              </a:gs>
              <a:gs pos="100000">
                <a:srgbClr val="EDEDED">
                  <a:alpha val="50000"/>
                </a:srgb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16" name="12 x 8" hidden="1">
            <a:extLst>
              <a:ext uri="{FF2B5EF4-FFF2-40B4-BE49-F238E27FC236}">
                <a16:creationId xmlns:a16="http://schemas.microsoft.com/office/drawing/2014/main" id="{A97AE849-00D0-0AEC-58A2-7288980A1A2C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Prostokąt 16">
              <a:extLst>
                <a:ext uri="{FF2B5EF4-FFF2-40B4-BE49-F238E27FC236}">
                  <a16:creationId xmlns:a16="http://schemas.microsoft.com/office/drawing/2014/main" id="{3B530AD0-C77F-2F96-76A1-6D8CE79249D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8" name="Prostokąt 17">
              <a:extLst>
                <a:ext uri="{FF2B5EF4-FFF2-40B4-BE49-F238E27FC236}">
                  <a16:creationId xmlns:a16="http://schemas.microsoft.com/office/drawing/2014/main" id="{15E7A184-3629-22EC-56C1-B7B1E31F44C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19" name="Prostokąt 18">
              <a:extLst>
                <a:ext uri="{FF2B5EF4-FFF2-40B4-BE49-F238E27FC236}">
                  <a16:creationId xmlns:a16="http://schemas.microsoft.com/office/drawing/2014/main" id="{6417DDE8-2018-5FFE-D478-5CAF9CFD775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032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0" name="Prostokąt 19">
              <a:extLst>
                <a:ext uri="{FF2B5EF4-FFF2-40B4-BE49-F238E27FC236}">
                  <a16:creationId xmlns:a16="http://schemas.microsoft.com/office/drawing/2014/main" id="{F6585B71-F3AC-21F3-A1C0-CDD0D93E0AA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048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1" name="Prostokąt 20">
              <a:extLst>
                <a:ext uri="{FF2B5EF4-FFF2-40B4-BE49-F238E27FC236}">
                  <a16:creationId xmlns:a16="http://schemas.microsoft.com/office/drawing/2014/main" id="{91E9849D-6A22-5244-AAE9-B146F7B40FA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64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2" name="Prostokąt 21">
              <a:extLst>
                <a:ext uri="{FF2B5EF4-FFF2-40B4-BE49-F238E27FC236}">
                  <a16:creationId xmlns:a16="http://schemas.microsoft.com/office/drawing/2014/main" id="{6285770B-5677-F094-3A26-74E66702E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080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3" name="Prostokąt 22">
              <a:extLst>
                <a:ext uri="{FF2B5EF4-FFF2-40B4-BE49-F238E27FC236}">
                  <a16:creationId xmlns:a16="http://schemas.microsoft.com/office/drawing/2014/main" id="{A0500554-55E8-DF9E-8997-913D9581F7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096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4" name="Prostokąt 23">
              <a:extLst>
                <a:ext uri="{FF2B5EF4-FFF2-40B4-BE49-F238E27FC236}">
                  <a16:creationId xmlns:a16="http://schemas.microsoft.com/office/drawing/2014/main" id="{94D71F5D-2F6C-09D7-F037-09F28289AAF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112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5" name="Prostokąt 24">
              <a:extLst>
                <a:ext uri="{FF2B5EF4-FFF2-40B4-BE49-F238E27FC236}">
                  <a16:creationId xmlns:a16="http://schemas.microsoft.com/office/drawing/2014/main" id="{ED383535-B28B-1774-E85A-D6CE6C0B6A2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128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6" name="Prostokąt 25">
              <a:extLst>
                <a:ext uri="{FF2B5EF4-FFF2-40B4-BE49-F238E27FC236}">
                  <a16:creationId xmlns:a16="http://schemas.microsoft.com/office/drawing/2014/main" id="{C3351146-C724-124B-04C9-B6C374F0E2B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144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7" name="Prostokąt 26">
              <a:extLst>
                <a:ext uri="{FF2B5EF4-FFF2-40B4-BE49-F238E27FC236}">
                  <a16:creationId xmlns:a16="http://schemas.microsoft.com/office/drawing/2014/main" id="{C2F00C11-453C-9783-4E1A-C7819D334C6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160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20188B45-3D21-A48A-2B6D-19E783741F4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176000" y="0"/>
              <a:ext cx="1016000" cy="685800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29" name="Prostokąt 28">
              <a:extLst>
                <a:ext uri="{FF2B5EF4-FFF2-40B4-BE49-F238E27FC236}">
                  <a16:creationId xmlns:a16="http://schemas.microsoft.com/office/drawing/2014/main" id="{5184F5DE-E267-AEF9-2B25-93E19843643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0"/>
              <a:ext cx="12192000" cy="85725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Prostokąt 29">
              <a:extLst>
                <a:ext uri="{FF2B5EF4-FFF2-40B4-BE49-F238E27FC236}">
                  <a16:creationId xmlns:a16="http://schemas.microsoft.com/office/drawing/2014/main" id="{11FDE1B1-B612-7CD1-21BE-F482E224BC8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857250"/>
              <a:ext cx="12192000" cy="85725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B4A14B60-1461-C06C-E3C3-917239223F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1714500"/>
              <a:ext cx="12192000" cy="85725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Prostokąt 31">
              <a:extLst>
                <a:ext uri="{FF2B5EF4-FFF2-40B4-BE49-F238E27FC236}">
                  <a16:creationId xmlns:a16="http://schemas.microsoft.com/office/drawing/2014/main" id="{D5F61C97-7D34-F9E5-9BF3-62C5F5D0598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2571750"/>
              <a:ext cx="12192000" cy="85725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982F3062-DCE1-11D9-A093-98B183F6B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3429000"/>
              <a:ext cx="12192000" cy="85725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Prostokąt 33">
              <a:extLst>
                <a:ext uri="{FF2B5EF4-FFF2-40B4-BE49-F238E27FC236}">
                  <a16:creationId xmlns:a16="http://schemas.microsoft.com/office/drawing/2014/main" id="{761E9685-F74B-819D-0026-06484513CAC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4286250"/>
              <a:ext cx="12192000" cy="85725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Prostokąt 34">
              <a:extLst>
                <a:ext uri="{FF2B5EF4-FFF2-40B4-BE49-F238E27FC236}">
                  <a16:creationId xmlns:a16="http://schemas.microsoft.com/office/drawing/2014/main" id="{7D9C5CA2-21C7-70E2-2F5B-3469C220587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5143500"/>
              <a:ext cx="12192000" cy="85725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Prostokąt 35">
              <a:extLst>
                <a:ext uri="{FF2B5EF4-FFF2-40B4-BE49-F238E27FC236}">
                  <a16:creationId xmlns:a16="http://schemas.microsoft.com/office/drawing/2014/main" id="{E4B90A01-B980-04A7-152F-AB3C016EAE1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0" y="6000750"/>
              <a:ext cx="12192000" cy="857250"/>
            </a:xfrm>
            <a:prstGeom prst="rect">
              <a:avLst/>
            </a:prstGeom>
            <a:noFill/>
            <a:ln w="3175">
              <a:solidFill>
                <a:schemeClr val="bg1">
                  <a:lumMod val="75000"/>
                  <a:alpha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58" name="lwy" descr="Obraz zawierający czarne, ciemność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A8C654A-478A-03A8-B57E-DA4B5089BCF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2"/>
          <a:stretch/>
        </p:blipFill>
        <p:spPr>
          <a:xfrm>
            <a:off x="7614211" y="453150"/>
            <a:ext cx="3569123" cy="6120000"/>
          </a:xfrm>
          <a:prstGeom prst="rect">
            <a:avLst/>
          </a:prstGeom>
          <a:noFill/>
        </p:spPr>
      </p:pic>
      <p:sp>
        <p:nvSpPr>
          <p:cNvPr id="6" name="Tytuł 5">
            <a:extLst>
              <a:ext uri="{FF2B5EF4-FFF2-40B4-BE49-F238E27FC236}">
                <a16:creationId xmlns:a16="http://schemas.microsoft.com/office/drawing/2014/main" id="{B5E01B49-C494-D9B8-B9E6-76CA6FB7C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8666" y="1445499"/>
            <a:ext cx="9144000" cy="2387600"/>
          </a:xfrm>
        </p:spPr>
        <p:txBody>
          <a:bodyPr lIns="0" tIns="0" rIns="0" bIns="0">
            <a:normAutofit/>
          </a:bodyPr>
          <a:lstStyle/>
          <a:p>
            <a:pPr algn="l">
              <a:lnSpc>
                <a:spcPts val="3800"/>
              </a:lnSpc>
            </a:pPr>
            <a:r>
              <a:rPr lang="pl-PL" sz="27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PLAN OGÓLNY MIASTA GDAŃSKA</a:t>
            </a:r>
            <a:br>
              <a:rPr lang="pl-PL" sz="27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pl-PL" sz="27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PROJEKT PO KONSULTACJACH SPOŁECZNYCH</a:t>
            </a:r>
            <a:endParaRPr lang="pl-PL" sz="2700" dirty="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7" name="Podtytuł 6">
            <a:extLst>
              <a:ext uri="{FF2B5EF4-FFF2-40B4-BE49-F238E27FC236}">
                <a16:creationId xmlns:a16="http://schemas.microsoft.com/office/drawing/2014/main" id="{5CA286CD-B33A-7ABF-9BC3-AF6913AB18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334" y="4286250"/>
            <a:ext cx="9144000" cy="2118600"/>
          </a:xfrm>
        </p:spPr>
        <p:txBody>
          <a:bodyPr lIns="0" tIns="0" rIns="0" bIns="0">
            <a:normAutofit/>
          </a:bodyPr>
          <a:lstStyle/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kern="1600" spc="40" dirty="0">
                <a:solidFill>
                  <a:srgbClr val="E4152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Aleksandra </a:t>
            </a:r>
            <a:r>
              <a:rPr lang="pl-PL" sz="1600" kern="1600" spc="40" dirty="0" err="1">
                <a:solidFill>
                  <a:srgbClr val="E4152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Dulkiewicz</a:t>
            </a:r>
            <a:endParaRPr lang="pl-PL" sz="1600" kern="1600" spc="40" dirty="0">
              <a:solidFill>
                <a:srgbClr val="E4152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300" kern="1600" spc="40" dirty="0">
                <a:solidFill>
                  <a:srgbClr val="E4152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Prezydent Miasta Gdańska</a:t>
            </a:r>
          </a:p>
          <a:p>
            <a:pPr algn="l">
              <a:spcAft>
                <a:spcPts val="1200"/>
              </a:spcAft>
            </a:pPr>
            <a:endParaRPr lang="pl-PL" sz="1200" kern="1600" spc="40" dirty="0">
              <a:solidFill>
                <a:srgbClr val="E41526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l">
              <a:spcAft>
                <a:spcPts val="1200"/>
              </a:spcAft>
            </a:pPr>
            <a:r>
              <a:rPr lang="pl-PL" sz="1600" kern="1600" spc="40" dirty="0">
                <a:solidFill>
                  <a:srgbClr val="E4152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Emilia Lodzińska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l-PL" sz="1200" kern="1600" spc="40" dirty="0">
                <a:solidFill>
                  <a:srgbClr val="E4152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Zastępczyni Prezydenta Miasta Gdańska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l-PL" sz="1200" kern="1600" spc="40" dirty="0">
                <a:solidFill>
                  <a:srgbClr val="E41526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ds. rozwoju przestrzennego i mieszkalnictwa</a:t>
            </a:r>
          </a:p>
        </p:txBody>
      </p:sp>
      <p:pic>
        <p:nvPicPr>
          <p:cNvPr id="8" name="herb" descr="Obraz zawierający tekst, herb, godło, Grafik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0ECF897B-96B8-9160-882B-30EB6F5E1C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998" y="783000"/>
            <a:ext cx="1472666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52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06AA4-AC7F-B445-72E9-B58B1745A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hidden="1">
            <a:extLst>
              <a:ext uri="{FF2B5EF4-FFF2-40B4-BE49-F238E27FC236}">
                <a16:creationId xmlns:a16="http://schemas.microsoft.com/office/drawing/2014/main" id="{8214912B-35A0-5400-EAEC-584E281D6C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113" y="-8467"/>
            <a:ext cx="12180722" cy="6858000"/>
          </a:xfrm>
          <a:prstGeom prst="rect">
            <a:avLst/>
          </a:prstGeom>
        </p:spPr>
      </p:pic>
      <p:grpSp>
        <p:nvGrpSpPr>
          <p:cNvPr id="21" name="Grupa 20">
            <a:extLst>
              <a:ext uri="{FF2B5EF4-FFF2-40B4-BE49-F238E27FC236}">
                <a16:creationId xmlns:a16="http://schemas.microsoft.com/office/drawing/2014/main" id="{64CA3F99-C8F9-6862-666C-59E1ADBD512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316291" y="571500"/>
            <a:ext cx="9570784" cy="6036760"/>
            <a:chOff x="1316291" y="571500"/>
            <a:chExt cx="9570784" cy="6036760"/>
          </a:xfrm>
        </p:grpSpPr>
        <p:pic>
          <p:nvPicPr>
            <p:cNvPr id="19" name="Obraz 18">
              <a:extLst>
                <a:ext uri="{FF2B5EF4-FFF2-40B4-BE49-F238E27FC236}">
                  <a16:creationId xmlns:a16="http://schemas.microsoft.com/office/drawing/2014/main" id="{5DC14554-B42E-F0E4-5407-3FB58C042C9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21784" y="571500"/>
              <a:ext cx="9559731" cy="6036760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68954EA6-E12F-8490-648C-2416E1C6010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16291" y="830266"/>
              <a:ext cx="9570784" cy="57684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3" name="Prostokąt 32">
            <a:extLst>
              <a:ext uri="{FF2B5EF4-FFF2-40B4-BE49-F238E27FC236}">
                <a16:creationId xmlns:a16="http://schemas.microsoft.com/office/drawing/2014/main" id="{388C7B33-BF10-62D1-E325-F14BA948C485}"/>
              </a:ext>
            </a:extLst>
          </p:cNvPr>
          <p:cNvSpPr/>
          <p:nvPr/>
        </p:nvSpPr>
        <p:spPr>
          <a:xfrm>
            <a:off x="30938" y="-110725"/>
            <a:ext cx="12197558" cy="682869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ytuł 1" hidden="1">
            <a:extLst>
              <a:ext uri="{FF2B5EF4-FFF2-40B4-BE49-F238E27FC236}">
                <a16:creationId xmlns:a16="http://schemas.microsoft.com/office/drawing/2014/main" id="{E54D9C7B-6B51-1A4F-A815-C74E05A2E5CE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OGÓLNY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830F97F3-8813-DEF7-41D1-52E9BD16F3F0}"/>
              </a:ext>
            </a:extLst>
          </p:cNvPr>
          <p:cNvSpPr txBox="1">
            <a:spLocks/>
          </p:cNvSpPr>
          <p:nvPr/>
        </p:nvSpPr>
        <p:spPr>
          <a:xfrm>
            <a:off x="696416" y="590579"/>
            <a:ext cx="5375246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ETAPY PRAC NAD PLANEM OGÓLNYM</a:t>
            </a:r>
          </a:p>
        </p:txBody>
      </p:sp>
      <p:sp>
        <p:nvSpPr>
          <p:cNvPr id="37" name="Symbol zastępczy numeru slajdu 5">
            <a:extLst>
              <a:ext uri="{FF2B5EF4-FFF2-40B4-BE49-F238E27FC236}">
                <a16:creationId xmlns:a16="http://schemas.microsoft.com/office/drawing/2014/main" id="{DEFF13A0-0749-6AF1-764F-3E19D7EE9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1" name="Grupa 120">
            <a:extLst>
              <a:ext uri="{FF2B5EF4-FFF2-40B4-BE49-F238E27FC236}">
                <a16:creationId xmlns:a16="http://schemas.microsoft.com/office/drawing/2014/main" id="{E1433416-FBB6-EC8F-F2BF-A60EDFBEEFE0}"/>
              </a:ext>
            </a:extLst>
          </p:cNvPr>
          <p:cNvGrpSpPr/>
          <p:nvPr/>
        </p:nvGrpSpPr>
        <p:grpSpPr>
          <a:xfrm>
            <a:off x="193318" y="937884"/>
            <a:ext cx="11854007" cy="6099011"/>
            <a:chOff x="220784" y="945905"/>
            <a:chExt cx="11854007" cy="6099011"/>
          </a:xfrm>
        </p:grpSpPr>
        <p:grpSp>
          <p:nvGrpSpPr>
            <p:cNvPr id="118" name="Grupa 117">
              <a:extLst>
                <a:ext uri="{FF2B5EF4-FFF2-40B4-BE49-F238E27FC236}">
                  <a16:creationId xmlns:a16="http://schemas.microsoft.com/office/drawing/2014/main" id="{5A89F035-7D54-257C-A9B3-691BF9943D15}"/>
                </a:ext>
              </a:extLst>
            </p:cNvPr>
            <p:cNvGrpSpPr/>
            <p:nvPr/>
          </p:nvGrpSpPr>
          <p:grpSpPr>
            <a:xfrm>
              <a:off x="220784" y="945905"/>
              <a:ext cx="11854007" cy="6099011"/>
              <a:chOff x="220784" y="945905"/>
              <a:chExt cx="11854007" cy="6099011"/>
            </a:xfrm>
          </p:grpSpPr>
          <p:grpSp>
            <p:nvGrpSpPr>
              <p:cNvPr id="26" name="Grupa 25">
                <a:extLst>
                  <a:ext uri="{FF2B5EF4-FFF2-40B4-BE49-F238E27FC236}">
                    <a16:creationId xmlns:a16="http://schemas.microsoft.com/office/drawing/2014/main" id="{BD62DA3A-DAA0-DED8-B9AF-567CD33F834E}"/>
                  </a:ext>
                </a:extLst>
              </p:cNvPr>
              <p:cNvGrpSpPr/>
              <p:nvPr/>
            </p:nvGrpSpPr>
            <p:grpSpPr>
              <a:xfrm>
                <a:off x="239576" y="945906"/>
                <a:ext cx="11835215" cy="6099010"/>
                <a:chOff x="220704" y="748676"/>
                <a:chExt cx="10920986" cy="6099010"/>
              </a:xfrm>
            </p:grpSpPr>
            <p:grpSp>
              <p:nvGrpSpPr>
                <p:cNvPr id="89" name="Grupa 88">
                  <a:extLst>
                    <a:ext uri="{FF2B5EF4-FFF2-40B4-BE49-F238E27FC236}">
                      <a16:creationId xmlns:a16="http://schemas.microsoft.com/office/drawing/2014/main" id="{7C6F7445-93A2-0E0E-445D-16230A598B10}"/>
                    </a:ext>
                  </a:extLst>
                </p:cNvPr>
                <p:cNvGrpSpPr/>
                <p:nvPr/>
              </p:nvGrpSpPr>
              <p:grpSpPr>
                <a:xfrm>
                  <a:off x="220704" y="748676"/>
                  <a:ext cx="10920986" cy="6099010"/>
                  <a:chOff x="220704" y="748676"/>
                  <a:chExt cx="10920986" cy="6099010"/>
                </a:xfrm>
              </p:grpSpPr>
              <p:grpSp>
                <p:nvGrpSpPr>
                  <p:cNvPr id="14" name="Grupa 13">
                    <a:extLst>
                      <a:ext uri="{FF2B5EF4-FFF2-40B4-BE49-F238E27FC236}">
                        <a16:creationId xmlns:a16="http://schemas.microsoft.com/office/drawing/2014/main" id="{E2942955-E35C-1EA1-889C-49A3E1C9067B}"/>
                      </a:ext>
                    </a:extLst>
                  </p:cNvPr>
                  <p:cNvGrpSpPr/>
                  <p:nvPr/>
                </p:nvGrpSpPr>
                <p:grpSpPr>
                  <a:xfrm>
                    <a:off x="3080595" y="749685"/>
                    <a:ext cx="2203396" cy="6085103"/>
                    <a:chOff x="5552776" y="749685"/>
                    <a:chExt cx="2429315" cy="6085103"/>
                  </a:xfrm>
                </p:grpSpPr>
                <p:sp>
                  <p:nvSpPr>
                    <p:cNvPr id="52" name="Prostokąt 51">
                      <a:extLst>
                        <a:ext uri="{FF2B5EF4-FFF2-40B4-BE49-F238E27FC236}">
                          <a16:creationId xmlns:a16="http://schemas.microsoft.com/office/drawing/2014/main" id="{E253E518-CEBF-850A-85F4-0BACEBF0C4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52776" y="749685"/>
                      <a:ext cx="2429315" cy="608510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  <a:alpha val="0"/>
                          </a:schemeClr>
                        </a:gs>
                        <a:gs pos="30000">
                          <a:srgbClr val="F3A795">
                            <a:alpha val="62000"/>
                          </a:srgbClr>
                        </a:gs>
                        <a:gs pos="55000">
                          <a:srgbClr val="F3A795">
                            <a:alpha val="54000"/>
                          </a:srgbClr>
                        </a:gs>
                        <a:gs pos="80000">
                          <a:srgbClr val="F3A795">
                            <a:alpha val="77000"/>
                          </a:srgbClr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Prostokąt 52">
                      <a:extLst>
                        <a:ext uri="{FF2B5EF4-FFF2-40B4-BE49-F238E27FC236}">
                          <a16:creationId xmlns:a16="http://schemas.microsoft.com/office/drawing/2014/main" id="{2DE6A396-C00A-B77D-E686-A220CF99D4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54433" y="1513439"/>
                      <a:ext cx="1848948" cy="715758"/>
                    </a:xfrm>
                    <a:prstGeom prst="rect">
                      <a:avLst/>
                    </a:prstGeom>
                    <a:solidFill>
                      <a:srgbClr val="ED785C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ETAP ANALIZY WNIOSKÓW I PRAC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PROJEKTOWYCH</a:t>
                      </a:r>
                    </a:p>
                  </p:txBody>
                </p:sp>
              </p:grpSp>
              <p:grpSp>
                <p:nvGrpSpPr>
                  <p:cNvPr id="15" name="Grupa 14">
                    <a:extLst>
                      <a:ext uri="{FF2B5EF4-FFF2-40B4-BE49-F238E27FC236}">
                        <a16:creationId xmlns:a16="http://schemas.microsoft.com/office/drawing/2014/main" id="{51B6E75D-326D-227F-A327-B5E98AC202E7}"/>
                      </a:ext>
                    </a:extLst>
                  </p:cNvPr>
                  <p:cNvGrpSpPr/>
                  <p:nvPr/>
                </p:nvGrpSpPr>
                <p:grpSpPr>
                  <a:xfrm>
                    <a:off x="5271704" y="748676"/>
                    <a:ext cx="2445307" cy="6099010"/>
                    <a:chOff x="12011820" y="748676"/>
                    <a:chExt cx="4579588" cy="6099010"/>
                  </a:xfrm>
                </p:grpSpPr>
                <p:sp>
                  <p:nvSpPr>
                    <p:cNvPr id="61" name="Prostokąt 60">
                      <a:extLst>
                        <a:ext uri="{FF2B5EF4-FFF2-40B4-BE49-F238E27FC236}">
                          <a16:creationId xmlns:a16="http://schemas.microsoft.com/office/drawing/2014/main" id="{524B55E2-080F-24D1-515A-FB8BA43E3C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011820" y="748676"/>
                      <a:ext cx="4579588" cy="609901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  <a:alpha val="0"/>
                          </a:schemeClr>
                        </a:gs>
                        <a:gs pos="30000">
                          <a:srgbClr val="D4AF90">
                            <a:alpha val="42000"/>
                          </a:srgbClr>
                        </a:gs>
                        <a:gs pos="55000">
                          <a:srgbClr val="D4AF90">
                            <a:alpha val="77000"/>
                          </a:srgbClr>
                        </a:gs>
                        <a:gs pos="80000">
                          <a:srgbClr val="D4AF90"/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5" name="Prostokąt 64">
                      <a:extLst>
                        <a:ext uri="{FF2B5EF4-FFF2-40B4-BE49-F238E27FC236}">
                          <a16:creationId xmlns:a16="http://schemas.microsoft.com/office/drawing/2014/main" id="{D1AF35BE-153A-BE28-14A2-43A7F31C1D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879572" y="1501355"/>
                      <a:ext cx="2884529" cy="715758"/>
                    </a:xfrm>
                    <a:prstGeom prst="rect">
                      <a:avLst/>
                    </a:prstGeom>
                    <a:solidFill>
                      <a:srgbClr val="875A3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ETAP UZGODNIEŃ I</a:t>
                      </a: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OPINIOWANIA </a:t>
                      </a:r>
                    </a:p>
                  </p:txBody>
                </p:sp>
              </p:grpSp>
              <p:grpSp>
                <p:nvGrpSpPr>
                  <p:cNvPr id="13" name="Grupa 12">
                    <a:extLst>
                      <a:ext uri="{FF2B5EF4-FFF2-40B4-BE49-F238E27FC236}">
                        <a16:creationId xmlns:a16="http://schemas.microsoft.com/office/drawing/2014/main" id="{187475B4-C98A-EA34-6AD4-A8208227CEE0}"/>
                      </a:ext>
                    </a:extLst>
                  </p:cNvPr>
                  <p:cNvGrpSpPr/>
                  <p:nvPr/>
                </p:nvGrpSpPr>
                <p:grpSpPr>
                  <a:xfrm>
                    <a:off x="1163283" y="750218"/>
                    <a:ext cx="1925315" cy="6097467"/>
                    <a:chOff x="3120821" y="762586"/>
                    <a:chExt cx="5940472" cy="6085103"/>
                  </a:xfrm>
                </p:grpSpPr>
                <p:sp>
                  <p:nvSpPr>
                    <p:cNvPr id="9" name="Prostokąt 8">
                      <a:extLst>
                        <a:ext uri="{FF2B5EF4-FFF2-40B4-BE49-F238E27FC236}">
                          <a16:creationId xmlns:a16="http://schemas.microsoft.com/office/drawing/2014/main" id="{96025578-49C4-87A9-CB6B-67EC5FCFCC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20821" y="762586"/>
                      <a:ext cx="5940472" cy="608510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  <a:alpha val="0"/>
                          </a:schemeClr>
                        </a:gs>
                        <a:gs pos="24000">
                          <a:srgbClr val="D2E8C5">
                            <a:alpha val="62000"/>
                          </a:srgbClr>
                        </a:gs>
                        <a:gs pos="55000">
                          <a:srgbClr val="D2E8C5">
                            <a:alpha val="46000"/>
                          </a:srgbClr>
                        </a:gs>
                        <a:gs pos="80000">
                          <a:srgbClr val="D2E8C5">
                            <a:alpha val="70000"/>
                          </a:srgbClr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" name="Prostokąt 9">
                      <a:extLst>
                        <a:ext uri="{FF2B5EF4-FFF2-40B4-BE49-F238E27FC236}">
                          <a16:creationId xmlns:a16="http://schemas.microsoft.com/office/drawing/2014/main" id="{0D9F66AC-7CD3-22DB-DA1F-5B17F87136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27143" y="1514653"/>
                      <a:ext cx="3392010" cy="714307"/>
                    </a:xfrm>
                    <a:prstGeom prst="rect">
                      <a:avLst/>
                    </a:prstGeom>
                    <a:solidFill>
                      <a:srgbClr val="B1D79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ETAP WNIOSKÓW</a:t>
                      </a:r>
                    </a:p>
                  </p:txBody>
                </p:sp>
              </p:grpSp>
              <p:sp>
                <p:nvSpPr>
                  <p:cNvPr id="24" name="pole tekstowe 23">
                    <a:extLst>
                      <a:ext uri="{FF2B5EF4-FFF2-40B4-BE49-F238E27FC236}">
                        <a16:creationId xmlns:a16="http://schemas.microsoft.com/office/drawing/2014/main" id="{D635E2B2-B190-DE82-77EA-969B40607E77}"/>
                      </a:ext>
                    </a:extLst>
                  </p:cNvPr>
                  <p:cNvSpPr txBox="1"/>
                  <p:nvPr/>
                </p:nvSpPr>
                <p:spPr>
                  <a:xfrm>
                    <a:off x="1266688" y="1202371"/>
                    <a:ext cx="1615998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l-PL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ok. 2 miesiące </a:t>
                    </a:r>
                  </a:p>
                </p:txBody>
              </p:sp>
              <p:sp>
                <p:nvSpPr>
                  <p:cNvPr id="25" name="pole tekstowe 24">
                    <a:extLst>
                      <a:ext uri="{FF2B5EF4-FFF2-40B4-BE49-F238E27FC236}">
                        <a16:creationId xmlns:a16="http://schemas.microsoft.com/office/drawing/2014/main" id="{CC04AA4E-F62B-AF07-64F0-77552B40C76A}"/>
                      </a:ext>
                    </a:extLst>
                  </p:cNvPr>
                  <p:cNvSpPr txBox="1"/>
                  <p:nvPr/>
                </p:nvSpPr>
                <p:spPr>
                  <a:xfrm>
                    <a:off x="3348478" y="1236440"/>
                    <a:ext cx="1527406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l-PL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ok. 12 miesięcy </a:t>
                    </a:r>
                  </a:p>
                </p:txBody>
              </p:sp>
              <p:sp>
                <p:nvSpPr>
                  <p:cNvPr id="27" name="pole tekstowe 26">
                    <a:extLst>
                      <a:ext uri="{FF2B5EF4-FFF2-40B4-BE49-F238E27FC236}">
                        <a16:creationId xmlns:a16="http://schemas.microsoft.com/office/drawing/2014/main" id="{7D66C8D4-8179-DEEE-B909-2E525222137E}"/>
                      </a:ext>
                    </a:extLst>
                  </p:cNvPr>
                  <p:cNvSpPr txBox="1"/>
                  <p:nvPr/>
                </p:nvSpPr>
                <p:spPr>
                  <a:xfrm>
                    <a:off x="5886080" y="1210440"/>
                    <a:ext cx="182381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l-PL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ok. 9 miesięcy </a:t>
                    </a:r>
                  </a:p>
                </p:txBody>
              </p:sp>
              <p:sp>
                <p:nvSpPr>
                  <p:cNvPr id="62" name="Strzałka: pagon 61">
                    <a:extLst>
                      <a:ext uri="{FF2B5EF4-FFF2-40B4-BE49-F238E27FC236}">
                        <a16:creationId xmlns:a16="http://schemas.microsoft.com/office/drawing/2014/main" id="{282CA847-0DD7-BCFF-2FEC-FE7C534BDA4D}"/>
                      </a:ext>
                    </a:extLst>
                  </p:cNvPr>
                  <p:cNvSpPr/>
                  <p:nvPr/>
                </p:nvSpPr>
                <p:spPr>
                  <a:xfrm>
                    <a:off x="5310898" y="4675232"/>
                    <a:ext cx="2273248" cy="213012"/>
                  </a:xfrm>
                  <a:prstGeom prst="chevron">
                    <a:avLst/>
                  </a:prstGeom>
                  <a:solidFill>
                    <a:srgbClr val="875A34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Strzałka: pięciokąt 39">
                    <a:extLst>
                      <a:ext uri="{FF2B5EF4-FFF2-40B4-BE49-F238E27FC236}">
                        <a16:creationId xmlns:a16="http://schemas.microsoft.com/office/drawing/2014/main" id="{5765BB94-978E-498A-15FA-5D602241DE80}"/>
                      </a:ext>
                    </a:extLst>
                  </p:cNvPr>
                  <p:cNvSpPr/>
                  <p:nvPr/>
                </p:nvSpPr>
                <p:spPr>
                  <a:xfrm>
                    <a:off x="1163283" y="4674154"/>
                    <a:ext cx="1925315" cy="195404"/>
                  </a:xfrm>
                  <a:prstGeom prst="homePlate">
                    <a:avLst/>
                  </a:prstGeom>
                  <a:solidFill>
                    <a:srgbClr val="93CA78">
                      <a:alpha val="80000"/>
                    </a:srgbClr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Strzałka: pagon 44">
                    <a:extLst>
                      <a:ext uri="{FF2B5EF4-FFF2-40B4-BE49-F238E27FC236}">
                        <a16:creationId xmlns:a16="http://schemas.microsoft.com/office/drawing/2014/main" id="{1733ADBE-E731-24AC-7DB6-91112FF5069A}"/>
                      </a:ext>
                    </a:extLst>
                  </p:cNvPr>
                  <p:cNvSpPr/>
                  <p:nvPr/>
                </p:nvSpPr>
                <p:spPr>
                  <a:xfrm>
                    <a:off x="3088598" y="4674154"/>
                    <a:ext cx="2214297" cy="214090"/>
                  </a:xfrm>
                  <a:prstGeom prst="chevron">
                    <a:avLst/>
                  </a:prstGeom>
                  <a:solidFill>
                    <a:srgbClr val="EA6444">
                      <a:alpha val="80000"/>
                    </a:srgbClr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5" name="Łącznik prosty ze strzałką 54">
                    <a:extLst>
                      <a:ext uri="{FF2B5EF4-FFF2-40B4-BE49-F238E27FC236}">
                        <a16:creationId xmlns:a16="http://schemas.microsoft.com/office/drawing/2014/main" id="{44BA74A0-3021-C618-8BDE-82F867D90AD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20704" y="4786165"/>
                    <a:ext cx="10920986" cy="0"/>
                  </a:xfrm>
                  <a:prstGeom prst="straightConnector1">
                    <a:avLst/>
                  </a:prstGeom>
                  <a:ln w="66675">
                    <a:solidFill>
                      <a:schemeClr val="tx1"/>
                    </a:solidFill>
                    <a:prstDash val="sys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6" name="Dymek mowy: prostokąt 75">
                    <a:extLst>
                      <a:ext uri="{FF2B5EF4-FFF2-40B4-BE49-F238E27FC236}">
                        <a16:creationId xmlns:a16="http://schemas.microsoft.com/office/drawing/2014/main" id="{C39D4E8F-12CC-C62B-56A2-502822E6D975}"/>
                      </a:ext>
                    </a:extLst>
                  </p:cNvPr>
                  <p:cNvSpPr/>
                  <p:nvPr/>
                </p:nvSpPr>
                <p:spPr>
                  <a:xfrm>
                    <a:off x="1611059" y="2476078"/>
                    <a:ext cx="1099355" cy="1147517"/>
                  </a:xfrm>
                  <a:prstGeom prst="wedgeRectCallout">
                    <a:avLst>
                      <a:gd name="adj1" fmla="val 44753"/>
                      <a:gd name="adj2" fmla="val 41481"/>
                    </a:avLst>
                  </a:prstGeom>
                  <a:solidFill>
                    <a:schemeClr val="accent6"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>
                      <a:lnSpc>
                        <a:spcPct val="107000"/>
                      </a:lnSpc>
                      <a:spcAft>
                        <a:spcPts val="600"/>
                      </a:spcAft>
                      <a:defRPr/>
                    </a:pPr>
                    <a: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wpłynęło</a:t>
                    </a:r>
                  </a:p>
                  <a:p>
                    <a:pPr lvl="0" algn="ctr">
                      <a:lnSpc>
                        <a:spcPct val="107000"/>
                      </a:lnSpc>
                      <a:spcAft>
                        <a:spcPts val="600"/>
                      </a:spcAft>
                      <a:defRPr/>
                    </a:pPr>
                    <a:r>
                      <a:rPr lang="pl-PL" sz="14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5471</a:t>
                    </a:r>
                  </a:p>
                  <a:p>
                    <a:pPr lvl="0" algn="ctr">
                      <a:lnSpc>
                        <a:spcPct val="107000"/>
                      </a:lnSpc>
                      <a:spcAft>
                        <a:spcPts val="600"/>
                      </a:spcAft>
                      <a:defRPr/>
                    </a:pPr>
                    <a: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pism</a:t>
                    </a:r>
                  </a:p>
                  <a:p>
                    <a:pPr lvl="0" algn="ctr">
                      <a:lnSpc>
                        <a:spcPct val="107000"/>
                      </a:lnSpc>
                      <a:spcAft>
                        <a:spcPts val="600"/>
                      </a:spcAft>
                      <a:defRPr/>
                    </a:pPr>
                    <a: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z wnioskami</a:t>
                    </a:r>
                  </a:p>
                </p:txBody>
              </p:sp>
              <p:sp>
                <p:nvSpPr>
                  <p:cNvPr id="80" name="Dymek mowy: prostokąt 79">
                    <a:extLst>
                      <a:ext uri="{FF2B5EF4-FFF2-40B4-BE49-F238E27FC236}">
                        <a16:creationId xmlns:a16="http://schemas.microsoft.com/office/drawing/2014/main" id="{4D065F08-35EF-FB8E-927C-B518C6DE67AC}"/>
                      </a:ext>
                    </a:extLst>
                  </p:cNvPr>
                  <p:cNvSpPr/>
                  <p:nvPr/>
                </p:nvSpPr>
                <p:spPr>
                  <a:xfrm>
                    <a:off x="3355149" y="2468884"/>
                    <a:ext cx="1677001" cy="2103696"/>
                  </a:xfrm>
                  <a:prstGeom prst="wedgeRectCallout">
                    <a:avLst>
                      <a:gd name="adj1" fmla="val 44753"/>
                      <a:gd name="adj2" fmla="val 41481"/>
                    </a:avLst>
                  </a:prstGeom>
                  <a:solidFill>
                    <a:srgbClr val="EF816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>
                      <a:lnSpc>
                        <a:spcPct val="107000"/>
                      </a:lnSpc>
                      <a:defRPr/>
                    </a:pPr>
                    <a:endPara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82" name="Dymek mowy: prostokąt 81">
                    <a:extLst>
                      <a:ext uri="{FF2B5EF4-FFF2-40B4-BE49-F238E27FC236}">
                        <a16:creationId xmlns:a16="http://schemas.microsoft.com/office/drawing/2014/main" id="{DE10E956-0B2E-DCAA-E864-CC8168BE3963}"/>
                      </a:ext>
                    </a:extLst>
                  </p:cNvPr>
                  <p:cNvSpPr/>
                  <p:nvPr/>
                </p:nvSpPr>
                <p:spPr>
                  <a:xfrm>
                    <a:off x="5723268" y="3289380"/>
                    <a:ext cx="1573371" cy="1407941"/>
                  </a:xfrm>
                  <a:prstGeom prst="wedgeRectCallout">
                    <a:avLst>
                      <a:gd name="adj1" fmla="val 44753"/>
                      <a:gd name="adj2" fmla="val 41481"/>
                    </a:avLst>
                  </a:prstGeom>
                  <a:solidFill>
                    <a:srgbClr val="845A34">
                      <a:alpha val="81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48</a:t>
                    </a:r>
                  </a:p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organów </a:t>
                    </a:r>
                    <a:b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</a:br>
                    <a: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i instytucji </a:t>
                    </a:r>
                    <a:b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</a:br>
                    <a: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(w tym </a:t>
                    </a:r>
                    <a:r>
                      <a:rPr lang="pl-PL" sz="12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2</a:t>
                    </a:r>
                    <a: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 uzgadniające)</a:t>
                    </a:r>
                  </a:p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35</a:t>
                    </a:r>
                  </a:p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rad dzielnic</a:t>
                    </a:r>
                  </a:p>
                </p:txBody>
              </p:sp>
            </p:grpSp>
            <p:sp>
              <p:nvSpPr>
                <p:cNvPr id="23" name="Dymek mowy: prostokąt 22">
                  <a:extLst>
                    <a:ext uri="{FF2B5EF4-FFF2-40B4-BE49-F238E27FC236}">
                      <a16:creationId xmlns:a16="http://schemas.microsoft.com/office/drawing/2014/main" id="{7BD88040-3861-A6F9-436D-537FFC6E27D2}"/>
                    </a:ext>
                  </a:extLst>
                </p:cNvPr>
                <p:cNvSpPr/>
                <p:nvPr/>
              </p:nvSpPr>
              <p:spPr>
                <a:xfrm>
                  <a:off x="5735046" y="2475879"/>
                  <a:ext cx="1561593" cy="605886"/>
                </a:xfrm>
                <a:prstGeom prst="wedgeRectCallout">
                  <a:avLst>
                    <a:gd name="adj1" fmla="val 44753"/>
                    <a:gd name="adj2" fmla="val 41481"/>
                  </a:avLst>
                </a:prstGeom>
                <a:solidFill>
                  <a:srgbClr val="845A34">
                    <a:alpha val="81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>
                    <a:lnSpc>
                      <a:spcPct val="107000"/>
                    </a:lnSpc>
                    <a:defRPr/>
                  </a:pPr>
                  <a:r>
                    <a: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udostępniono </a:t>
                  </a:r>
                </a:p>
                <a:p>
                  <a:pPr lvl="0" algn="ctr">
                    <a:lnSpc>
                      <a:spcPct val="107000"/>
                    </a:lnSpc>
                    <a:defRPr/>
                  </a:pPr>
                  <a:r>
                    <a:rPr lang="pl-PL" sz="1200" b="1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3 wersje </a:t>
                  </a:r>
                  <a:r>
                    <a: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planu</a:t>
                  </a:r>
                </a:p>
              </p:txBody>
            </p:sp>
          </p:grpSp>
          <p:sp>
            <p:nvSpPr>
              <p:cNvPr id="117" name="Prostokąt 116">
                <a:extLst>
                  <a:ext uri="{FF2B5EF4-FFF2-40B4-BE49-F238E27FC236}">
                    <a16:creationId xmlns:a16="http://schemas.microsoft.com/office/drawing/2014/main" id="{CFC095F5-2CCA-1595-CE86-2F023B8C290B}"/>
                  </a:ext>
                </a:extLst>
              </p:cNvPr>
              <p:cNvSpPr/>
              <p:nvPr/>
            </p:nvSpPr>
            <p:spPr>
              <a:xfrm>
                <a:off x="220784" y="945905"/>
                <a:ext cx="10979675" cy="457780"/>
              </a:xfrm>
              <a:prstGeom prst="rect">
                <a:avLst/>
              </a:prstGeom>
              <a:solidFill>
                <a:schemeClr val="bg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30" name="pole tekstowe 29">
                <a:extLst>
                  <a:ext uri="{FF2B5EF4-FFF2-40B4-BE49-F238E27FC236}">
                    <a16:creationId xmlns:a16="http://schemas.microsoft.com/office/drawing/2014/main" id="{10DED2DE-C22E-4D6B-608A-8DBDFA836A43}"/>
                  </a:ext>
                </a:extLst>
              </p:cNvPr>
              <p:cNvSpPr txBox="1"/>
              <p:nvPr/>
            </p:nvSpPr>
            <p:spPr>
              <a:xfrm>
                <a:off x="1722972" y="988187"/>
                <a:ext cx="119526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2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ust. </a:t>
                </a:r>
                <a:r>
                  <a:rPr kumimoji="0" lang="pl-PL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21 dni</a:t>
                </a:r>
                <a:endParaRPr kumimoji="0" lang="pl-PL" sz="12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pole tekstowe 38">
                <a:extLst>
                  <a:ext uri="{FF2B5EF4-FFF2-40B4-BE49-F238E27FC236}">
                    <a16:creationId xmlns:a16="http://schemas.microsoft.com/office/drawing/2014/main" id="{8EC985DF-BFF0-8055-1226-A9A37118B129}"/>
                  </a:ext>
                </a:extLst>
              </p:cNvPr>
              <p:cNvSpPr txBox="1"/>
              <p:nvPr/>
            </p:nvSpPr>
            <p:spPr>
              <a:xfrm>
                <a:off x="6379218" y="1023223"/>
                <a:ext cx="12440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2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ust. </a:t>
                </a:r>
                <a:r>
                  <a:rPr kumimoji="0" lang="pl-PL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30 dni</a:t>
                </a:r>
              </a:p>
            </p:txBody>
          </p:sp>
          <p:sp>
            <p:nvSpPr>
              <p:cNvPr id="42" name="pole tekstowe 41">
                <a:extLst>
                  <a:ext uri="{FF2B5EF4-FFF2-40B4-BE49-F238E27FC236}">
                    <a16:creationId xmlns:a16="http://schemas.microsoft.com/office/drawing/2014/main" id="{988505AE-C059-8A2D-F463-06E4C72F31BC}"/>
                  </a:ext>
                </a:extLst>
              </p:cNvPr>
              <p:cNvSpPr txBox="1"/>
              <p:nvPr/>
            </p:nvSpPr>
            <p:spPr>
              <a:xfrm>
                <a:off x="7731464" y="1160126"/>
                <a:ext cx="17405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pole tekstowe 82">
                <a:extLst>
                  <a:ext uri="{FF2B5EF4-FFF2-40B4-BE49-F238E27FC236}">
                    <a16:creationId xmlns:a16="http://schemas.microsoft.com/office/drawing/2014/main" id="{075FFAD0-8D64-DC4C-68C8-46187641F5C3}"/>
                  </a:ext>
                </a:extLst>
              </p:cNvPr>
              <p:cNvSpPr txBox="1"/>
              <p:nvPr/>
            </p:nvSpPr>
            <p:spPr>
              <a:xfrm>
                <a:off x="3623625" y="2812294"/>
                <a:ext cx="1445830" cy="18619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uwzględnione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1537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uwzględnione 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w części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3221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nieuwzględnione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361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poza zakresem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352</a:t>
                </a:r>
                <a:endParaRPr lang="pl-PL" dirty="0"/>
              </a:p>
            </p:txBody>
          </p:sp>
          <p:sp>
            <p:nvSpPr>
              <p:cNvPr id="85" name="pole tekstowe 84">
                <a:extLst>
                  <a:ext uri="{FF2B5EF4-FFF2-40B4-BE49-F238E27FC236}">
                    <a16:creationId xmlns:a16="http://schemas.microsoft.com/office/drawing/2014/main" id="{5F4C7B41-A91E-1FE0-7B05-F1FB8D73C7F5}"/>
                  </a:ext>
                </a:extLst>
              </p:cNvPr>
              <p:cNvSpPr txBox="1"/>
              <p:nvPr/>
            </p:nvSpPr>
            <p:spPr>
              <a:xfrm>
                <a:off x="3704501" y="970396"/>
                <a:ext cx="16552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12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MPZP ok. </a:t>
                </a:r>
                <a:r>
                  <a:rPr lang="pl-PL" sz="1200" b="1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 lata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pl-PL" sz="12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(36 mc-y)</a:t>
                </a:r>
                <a:endParaRPr kumimoji="0" lang="pl-PL" sz="12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Nawias klamrowy zamykający 89">
                <a:extLst>
                  <a:ext uri="{FF2B5EF4-FFF2-40B4-BE49-F238E27FC236}">
                    <a16:creationId xmlns:a16="http://schemas.microsoft.com/office/drawing/2014/main" id="{5E0A82B8-3117-BE5E-406D-410D1AD3C2B6}"/>
                  </a:ext>
                </a:extLst>
              </p:cNvPr>
              <p:cNvSpPr/>
              <p:nvPr/>
            </p:nvSpPr>
            <p:spPr>
              <a:xfrm>
                <a:off x="4841847" y="2860801"/>
                <a:ext cx="219071" cy="970067"/>
              </a:xfrm>
              <a:prstGeom prst="rightBrac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92" name="pole tekstowe 91">
                <a:extLst>
                  <a:ext uri="{FF2B5EF4-FFF2-40B4-BE49-F238E27FC236}">
                    <a16:creationId xmlns:a16="http://schemas.microsoft.com/office/drawing/2014/main" id="{79166890-C12E-D49F-6584-65752B957C16}"/>
                  </a:ext>
                </a:extLst>
              </p:cNvPr>
              <p:cNvSpPr txBox="1"/>
              <p:nvPr/>
            </p:nvSpPr>
            <p:spPr>
              <a:xfrm>
                <a:off x="5004017" y="3223489"/>
                <a:ext cx="552193" cy="281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87%</a:t>
                </a:r>
                <a:endParaRPr lang="pl-PL" b="1" dirty="0"/>
              </a:p>
            </p:txBody>
          </p:sp>
          <p:sp>
            <p:nvSpPr>
              <p:cNvPr id="94" name="pole tekstowe 93">
                <a:extLst>
                  <a:ext uri="{FF2B5EF4-FFF2-40B4-BE49-F238E27FC236}">
                    <a16:creationId xmlns:a16="http://schemas.microsoft.com/office/drawing/2014/main" id="{6006C409-0BAE-5E75-56A5-1D7D076CA250}"/>
                  </a:ext>
                </a:extLst>
              </p:cNvPr>
              <p:cNvSpPr txBox="1"/>
              <p:nvPr/>
            </p:nvSpPr>
            <p:spPr>
              <a:xfrm>
                <a:off x="4674758" y="3971534"/>
                <a:ext cx="552193" cy="281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7%</a:t>
                </a:r>
                <a:endParaRPr lang="pl-PL" b="1" dirty="0"/>
              </a:p>
            </p:txBody>
          </p:sp>
          <p:sp>
            <p:nvSpPr>
              <p:cNvPr id="96" name="pole tekstowe 95">
                <a:extLst>
                  <a:ext uri="{FF2B5EF4-FFF2-40B4-BE49-F238E27FC236}">
                    <a16:creationId xmlns:a16="http://schemas.microsoft.com/office/drawing/2014/main" id="{02D13588-8125-8EF9-ECC8-2DEC13D6E219}"/>
                  </a:ext>
                </a:extLst>
              </p:cNvPr>
              <p:cNvSpPr txBox="1"/>
              <p:nvPr/>
            </p:nvSpPr>
            <p:spPr>
              <a:xfrm>
                <a:off x="4659810" y="4363054"/>
                <a:ext cx="552193" cy="281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6%</a:t>
                </a:r>
                <a:endParaRPr lang="pl-PL" b="1" dirty="0"/>
              </a:p>
            </p:txBody>
          </p:sp>
          <p:sp>
            <p:nvSpPr>
              <p:cNvPr id="98" name="Strzałka: pagon 97">
                <a:extLst>
                  <a:ext uri="{FF2B5EF4-FFF2-40B4-BE49-F238E27FC236}">
                    <a16:creationId xmlns:a16="http://schemas.microsoft.com/office/drawing/2014/main" id="{0AA83790-AD8E-1245-AA4F-F18C6C1DA90B}"/>
                  </a:ext>
                </a:extLst>
              </p:cNvPr>
              <p:cNvSpPr/>
              <p:nvPr/>
            </p:nvSpPr>
            <p:spPr>
              <a:xfrm>
                <a:off x="4574969" y="4048213"/>
                <a:ext cx="149347" cy="149623"/>
              </a:xfrm>
              <a:prstGeom prst="chevron">
                <a:avLst/>
              </a:prstGeom>
              <a:solidFill>
                <a:schemeClr val="bg1">
                  <a:alpha val="45000"/>
                </a:schemeClr>
              </a:solidFill>
              <a:ln w="158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0" name="Strzałka: pagon 99">
              <a:extLst>
                <a:ext uri="{FF2B5EF4-FFF2-40B4-BE49-F238E27FC236}">
                  <a16:creationId xmlns:a16="http://schemas.microsoft.com/office/drawing/2014/main" id="{63204076-8467-6305-DCB9-0EEE281775DD}"/>
                </a:ext>
              </a:extLst>
            </p:cNvPr>
            <p:cNvSpPr/>
            <p:nvPr/>
          </p:nvSpPr>
          <p:spPr>
            <a:xfrm>
              <a:off x="4564781" y="4425126"/>
              <a:ext cx="149347" cy="149623"/>
            </a:xfrm>
            <a:prstGeom prst="chevron">
              <a:avLst/>
            </a:prstGeom>
            <a:solidFill>
              <a:schemeClr val="bg1">
                <a:alpha val="45000"/>
              </a:schemeClr>
            </a:solidFill>
            <a:ln w="158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Grupa 55">
            <a:extLst>
              <a:ext uri="{FF2B5EF4-FFF2-40B4-BE49-F238E27FC236}">
                <a16:creationId xmlns:a16="http://schemas.microsoft.com/office/drawing/2014/main" id="{DFDD9C49-788A-37CA-4D86-0375DB88D8D1}"/>
              </a:ext>
            </a:extLst>
          </p:cNvPr>
          <p:cNvGrpSpPr/>
          <p:nvPr/>
        </p:nvGrpSpPr>
        <p:grpSpPr>
          <a:xfrm>
            <a:off x="1016861" y="4690061"/>
            <a:ext cx="678645" cy="2407028"/>
            <a:chOff x="17773" y="4478587"/>
            <a:chExt cx="678645" cy="2407028"/>
          </a:xfrm>
        </p:grpSpPr>
        <p:sp>
          <p:nvSpPr>
            <p:cNvPr id="47" name="Strzałka: pagon 46">
              <a:extLst>
                <a:ext uri="{FF2B5EF4-FFF2-40B4-BE49-F238E27FC236}">
                  <a16:creationId xmlns:a16="http://schemas.microsoft.com/office/drawing/2014/main" id="{4CD505B0-2064-8A57-E787-1EA73DCC07A3}"/>
                </a:ext>
              </a:extLst>
            </p:cNvPr>
            <p:cNvSpPr/>
            <p:nvPr/>
          </p:nvSpPr>
          <p:spPr>
            <a:xfrm rot="16200000">
              <a:off x="-582572" y="5390097"/>
              <a:ext cx="1879336" cy="678645"/>
            </a:xfrm>
            <a:prstGeom prst="chevron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pole tekstowe 53">
              <a:extLst>
                <a:ext uri="{FF2B5EF4-FFF2-40B4-BE49-F238E27FC236}">
                  <a16:creationId xmlns:a16="http://schemas.microsoft.com/office/drawing/2014/main" id="{74963F02-231E-98D0-2778-E030BEBD9FF9}"/>
                </a:ext>
              </a:extLst>
            </p:cNvPr>
            <p:cNvSpPr txBox="1"/>
            <p:nvPr/>
          </p:nvSpPr>
          <p:spPr>
            <a:xfrm rot="16200000">
              <a:off x="-855509" y="5451268"/>
              <a:ext cx="24070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0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PRZYSTĄPIENIE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marzec 2024</a:t>
              </a:r>
            </a:p>
          </p:txBody>
        </p:sp>
      </p:grpSp>
      <p:grpSp>
        <p:nvGrpSpPr>
          <p:cNvPr id="57" name="Grupa 56">
            <a:extLst>
              <a:ext uri="{FF2B5EF4-FFF2-40B4-BE49-F238E27FC236}">
                <a16:creationId xmlns:a16="http://schemas.microsoft.com/office/drawing/2014/main" id="{7A000FB1-1381-7E6A-1D7E-FC3A492D25C5}"/>
              </a:ext>
            </a:extLst>
          </p:cNvPr>
          <p:cNvGrpSpPr/>
          <p:nvPr/>
        </p:nvGrpSpPr>
        <p:grpSpPr>
          <a:xfrm>
            <a:off x="7689647" y="4674289"/>
            <a:ext cx="678645" cy="2407028"/>
            <a:chOff x="17773" y="4478588"/>
            <a:chExt cx="678645" cy="2407028"/>
          </a:xfrm>
        </p:grpSpPr>
        <p:sp>
          <p:nvSpPr>
            <p:cNvPr id="58" name="Strzałka: pagon 57">
              <a:extLst>
                <a:ext uri="{FF2B5EF4-FFF2-40B4-BE49-F238E27FC236}">
                  <a16:creationId xmlns:a16="http://schemas.microsoft.com/office/drawing/2014/main" id="{729DBA57-9DD5-73EF-68C6-D0326FDFF1FC}"/>
                </a:ext>
              </a:extLst>
            </p:cNvPr>
            <p:cNvSpPr/>
            <p:nvPr/>
          </p:nvSpPr>
          <p:spPr>
            <a:xfrm rot="16200000">
              <a:off x="-582572" y="5390097"/>
              <a:ext cx="1879336" cy="678645"/>
            </a:xfrm>
            <a:prstGeom prst="chevron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9" name="pole tekstowe 58">
              <a:extLst>
                <a:ext uri="{FF2B5EF4-FFF2-40B4-BE49-F238E27FC236}">
                  <a16:creationId xmlns:a16="http://schemas.microsoft.com/office/drawing/2014/main" id="{2C7437C6-C075-DAB4-A699-7EFF59CC9D84}"/>
                </a:ext>
              </a:extLst>
            </p:cNvPr>
            <p:cNvSpPr txBox="1"/>
            <p:nvPr/>
          </p:nvSpPr>
          <p:spPr>
            <a:xfrm rot="16200000">
              <a:off x="-855509" y="5451269"/>
              <a:ext cx="24070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0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ZMIANA USTAWY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listopad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934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A764C-39AF-4A93-5BB2-B276AEA6B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 hidden="1">
            <a:extLst>
              <a:ext uri="{FF2B5EF4-FFF2-40B4-BE49-F238E27FC236}">
                <a16:creationId xmlns:a16="http://schemas.microsoft.com/office/drawing/2014/main" id="{AC16693D-0A55-1C3F-A4EB-4E0729C892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113" y="-8467"/>
            <a:ext cx="12180722" cy="6858000"/>
          </a:xfrm>
          <a:prstGeom prst="rect">
            <a:avLst/>
          </a:prstGeom>
        </p:spPr>
      </p:pic>
      <p:grpSp>
        <p:nvGrpSpPr>
          <p:cNvPr id="21" name="Grupa 20">
            <a:extLst>
              <a:ext uri="{FF2B5EF4-FFF2-40B4-BE49-F238E27FC236}">
                <a16:creationId xmlns:a16="http://schemas.microsoft.com/office/drawing/2014/main" id="{DBF18145-853A-053B-DDAA-942820CE76A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316291" y="571500"/>
            <a:ext cx="9570784" cy="6036760"/>
            <a:chOff x="1316291" y="571500"/>
            <a:chExt cx="9570784" cy="6036760"/>
          </a:xfrm>
        </p:grpSpPr>
        <p:pic>
          <p:nvPicPr>
            <p:cNvPr id="19" name="Obraz 18">
              <a:extLst>
                <a:ext uri="{FF2B5EF4-FFF2-40B4-BE49-F238E27FC236}">
                  <a16:creationId xmlns:a16="http://schemas.microsoft.com/office/drawing/2014/main" id="{D93E120B-2552-3322-BD3E-1627ABA2A83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21784" y="571500"/>
              <a:ext cx="9559731" cy="6036760"/>
            </a:xfrm>
            <a:prstGeom prst="rect">
              <a:avLst/>
            </a:prstGeom>
          </p:spPr>
        </p:pic>
        <p:pic>
          <p:nvPicPr>
            <p:cNvPr id="20" name="Obraz 19">
              <a:extLst>
                <a:ext uri="{FF2B5EF4-FFF2-40B4-BE49-F238E27FC236}">
                  <a16:creationId xmlns:a16="http://schemas.microsoft.com/office/drawing/2014/main" id="{27DEF8A4-C25E-48D7-52EE-B816449D28F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16291" y="830266"/>
              <a:ext cx="9570784" cy="57684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33" name="Prostokąt 32">
            <a:extLst>
              <a:ext uri="{FF2B5EF4-FFF2-40B4-BE49-F238E27FC236}">
                <a16:creationId xmlns:a16="http://schemas.microsoft.com/office/drawing/2014/main" id="{B6E05D92-7EF0-FAC2-4D40-D75E9B49AD45}"/>
              </a:ext>
            </a:extLst>
          </p:cNvPr>
          <p:cNvSpPr/>
          <p:nvPr/>
        </p:nvSpPr>
        <p:spPr>
          <a:xfrm>
            <a:off x="69519" y="-31999"/>
            <a:ext cx="12197558" cy="682869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ytuł 1" hidden="1">
            <a:extLst>
              <a:ext uri="{FF2B5EF4-FFF2-40B4-BE49-F238E27FC236}">
                <a16:creationId xmlns:a16="http://schemas.microsoft.com/office/drawing/2014/main" id="{8F89E242-B9F6-FC40-17F7-D1C7AD37B7D2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OGÓLNY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D0FF29D1-3F25-63A1-B0A4-B285E953AA5B}"/>
              </a:ext>
            </a:extLst>
          </p:cNvPr>
          <p:cNvSpPr txBox="1">
            <a:spLocks/>
          </p:cNvSpPr>
          <p:nvPr/>
        </p:nvSpPr>
        <p:spPr>
          <a:xfrm>
            <a:off x="696416" y="590579"/>
            <a:ext cx="5375246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ETAPY PRAC NAD PLANEM OGÓLNYM</a:t>
            </a:r>
          </a:p>
        </p:txBody>
      </p:sp>
      <p:sp>
        <p:nvSpPr>
          <p:cNvPr id="37" name="Symbol zastępczy numeru slajdu 5">
            <a:extLst>
              <a:ext uri="{FF2B5EF4-FFF2-40B4-BE49-F238E27FC236}">
                <a16:creationId xmlns:a16="http://schemas.microsoft.com/office/drawing/2014/main" id="{BB2DE417-399F-A314-7FE7-689BD9DC1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1" name="Grupa 120">
            <a:extLst>
              <a:ext uri="{FF2B5EF4-FFF2-40B4-BE49-F238E27FC236}">
                <a16:creationId xmlns:a16="http://schemas.microsoft.com/office/drawing/2014/main" id="{9AEFDE3E-E7B0-BE1B-2F5B-671CB9F178AC}"/>
              </a:ext>
            </a:extLst>
          </p:cNvPr>
          <p:cNvGrpSpPr/>
          <p:nvPr/>
        </p:nvGrpSpPr>
        <p:grpSpPr>
          <a:xfrm>
            <a:off x="193318" y="921842"/>
            <a:ext cx="10979675" cy="6197291"/>
            <a:chOff x="220784" y="945905"/>
            <a:chExt cx="10979675" cy="6197291"/>
          </a:xfrm>
        </p:grpSpPr>
        <p:grpSp>
          <p:nvGrpSpPr>
            <p:cNvPr id="118" name="Grupa 117">
              <a:extLst>
                <a:ext uri="{FF2B5EF4-FFF2-40B4-BE49-F238E27FC236}">
                  <a16:creationId xmlns:a16="http://schemas.microsoft.com/office/drawing/2014/main" id="{4276991F-9937-E78F-2739-98C3597753A9}"/>
                </a:ext>
              </a:extLst>
            </p:cNvPr>
            <p:cNvGrpSpPr/>
            <p:nvPr/>
          </p:nvGrpSpPr>
          <p:grpSpPr>
            <a:xfrm>
              <a:off x="220784" y="945905"/>
              <a:ext cx="10979675" cy="6197291"/>
              <a:chOff x="220784" y="945905"/>
              <a:chExt cx="10979675" cy="6197291"/>
            </a:xfrm>
          </p:grpSpPr>
          <p:grpSp>
            <p:nvGrpSpPr>
              <p:cNvPr id="34" name="Grupa 33">
                <a:extLst>
                  <a:ext uri="{FF2B5EF4-FFF2-40B4-BE49-F238E27FC236}">
                    <a16:creationId xmlns:a16="http://schemas.microsoft.com/office/drawing/2014/main" id="{792AED92-5887-7972-87F8-6BFC8132F52F}"/>
                  </a:ext>
                </a:extLst>
              </p:cNvPr>
              <p:cNvGrpSpPr/>
              <p:nvPr/>
            </p:nvGrpSpPr>
            <p:grpSpPr>
              <a:xfrm>
                <a:off x="646531" y="1024166"/>
                <a:ext cx="9448120" cy="6119030"/>
                <a:chOff x="596224" y="826936"/>
                <a:chExt cx="8718285" cy="6119030"/>
              </a:xfrm>
            </p:grpSpPr>
            <p:grpSp>
              <p:nvGrpSpPr>
                <p:cNvPr id="89" name="Grupa 88">
                  <a:extLst>
                    <a:ext uri="{FF2B5EF4-FFF2-40B4-BE49-F238E27FC236}">
                      <a16:creationId xmlns:a16="http://schemas.microsoft.com/office/drawing/2014/main" id="{AB495483-668A-AB4A-DA6A-B22A34FA4B7F}"/>
                    </a:ext>
                  </a:extLst>
                </p:cNvPr>
                <p:cNvGrpSpPr/>
                <p:nvPr/>
              </p:nvGrpSpPr>
              <p:grpSpPr>
                <a:xfrm>
                  <a:off x="596224" y="826936"/>
                  <a:ext cx="8718285" cy="6119030"/>
                  <a:chOff x="596224" y="826936"/>
                  <a:chExt cx="8718285" cy="6119030"/>
                </a:xfrm>
              </p:grpSpPr>
              <p:grpSp>
                <p:nvGrpSpPr>
                  <p:cNvPr id="50" name="Grupa 49">
                    <a:extLst>
                      <a:ext uri="{FF2B5EF4-FFF2-40B4-BE49-F238E27FC236}">
                        <a16:creationId xmlns:a16="http://schemas.microsoft.com/office/drawing/2014/main" id="{71FEAA88-05D7-4FDB-0CB4-BAF5F3FD951A}"/>
                      </a:ext>
                    </a:extLst>
                  </p:cNvPr>
                  <p:cNvGrpSpPr/>
                  <p:nvPr/>
                </p:nvGrpSpPr>
                <p:grpSpPr>
                  <a:xfrm>
                    <a:off x="1167201" y="826936"/>
                    <a:ext cx="2775472" cy="5898751"/>
                    <a:chOff x="4900896" y="826936"/>
                    <a:chExt cx="2734739" cy="5898751"/>
                  </a:xfrm>
                </p:grpSpPr>
                <p:sp>
                  <p:nvSpPr>
                    <p:cNvPr id="7" name="Prostokąt 6">
                      <a:extLst>
                        <a:ext uri="{FF2B5EF4-FFF2-40B4-BE49-F238E27FC236}">
                          <a16:creationId xmlns:a16="http://schemas.microsoft.com/office/drawing/2014/main" id="{B3922F65-87F2-B44B-3464-01406A0186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0896" y="826936"/>
                      <a:ext cx="2734739" cy="5898751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  <a:alpha val="0"/>
                          </a:schemeClr>
                        </a:gs>
                        <a:gs pos="30000">
                          <a:srgbClr val="A7C1E1">
                            <a:alpha val="47000"/>
                          </a:srgbClr>
                        </a:gs>
                        <a:gs pos="55000">
                          <a:srgbClr val="A7C1E1">
                            <a:alpha val="75000"/>
                          </a:srgbClr>
                        </a:gs>
                        <a:gs pos="80000">
                          <a:srgbClr val="A7C1E1">
                            <a:alpha val="79000"/>
                          </a:srgbClr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1" name="pole tekstowe 30">
                      <a:extLst>
                        <a:ext uri="{FF2B5EF4-FFF2-40B4-BE49-F238E27FC236}">
                          <a16:creationId xmlns:a16="http://schemas.microsoft.com/office/drawing/2014/main" id="{6BBF953E-4108-E12C-303C-F805325752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399927" y="1217274"/>
                      <a:ext cx="15891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ok. 6 tygodni</a:t>
                      </a:r>
                    </a:p>
                  </p:txBody>
                </p:sp>
                <p:sp>
                  <p:nvSpPr>
                    <p:cNvPr id="32" name="Prostokąt 31">
                      <a:extLst>
                        <a:ext uri="{FF2B5EF4-FFF2-40B4-BE49-F238E27FC236}">
                          <a16:creationId xmlns:a16="http://schemas.microsoft.com/office/drawing/2014/main" id="{ADB9568D-4D97-4A0C-C115-7C4108E73C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8265" y="1495299"/>
                      <a:ext cx="2297122" cy="715758"/>
                    </a:xfrm>
                    <a:prstGeom prst="rect">
                      <a:avLst/>
                    </a:prstGeom>
                    <a:solidFill>
                      <a:srgbClr val="478F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ETAP KONSULTACJI SPOŁECZNYCH</a:t>
                      </a:r>
                    </a:p>
                  </p:txBody>
                </p:sp>
              </p:grpSp>
              <p:grpSp>
                <p:nvGrpSpPr>
                  <p:cNvPr id="18" name="Grupa 17">
                    <a:extLst>
                      <a:ext uri="{FF2B5EF4-FFF2-40B4-BE49-F238E27FC236}">
                        <a16:creationId xmlns:a16="http://schemas.microsoft.com/office/drawing/2014/main" id="{DF36C2FA-EEE2-3019-4C4A-B95D4A0754B9}"/>
                      </a:ext>
                    </a:extLst>
                  </p:cNvPr>
                  <p:cNvGrpSpPr/>
                  <p:nvPr/>
                </p:nvGrpSpPr>
                <p:grpSpPr>
                  <a:xfrm>
                    <a:off x="8323112" y="848499"/>
                    <a:ext cx="737518" cy="6097467"/>
                    <a:chOff x="8335997" y="848499"/>
                    <a:chExt cx="737518" cy="6097467"/>
                  </a:xfrm>
                </p:grpSpPr>
                <p:sp>
                  <p:nvSpPr>
                    <p:cNvPr id="66" name="Prostokąt 65">
                      <a:extLst>
                        <a:ext uri="{FF2B5EF4-FFF2-40B4-BE49-F238E27FC236}">
                          <a16:creationId xmlns:a16="http://schemas.microsoft.com/office/drawing/2014/main" id="{869E4F2C-A88B-134D-28ED-98D12800FC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35997" y="848499"/>
                      <a:ext cx="675826" cy="6097467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  <a:alpha val="0"/>
                          </a:schemeClr>
                        </a:gs>
                        <a:gs pos="30000">
                          <a:schemeClr val="accent4">
                            <a:lumMod val="40000"/>
                            <a:lumOff val="60000"/>
                            <a:alpha val="39000"/>
                          </a:schemeClr>
                        </a:gs>
                        <a:gs pos="55000">
                          <a:schemeClr val="accent4">
                            <a:lumMod val="40000"/>
                            <a:lumOff val="60000"/>
                            <a:alpha val="61000"/>
                          </a:schemeClr>
                        </a:gs>
                        <a:gs pos="80000">
                          <a:schemeClr val="accent4">
                            <a:lumMod val="40000"/>
                            <a:lumOff val="60000"/>
                          </a:schemeClr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2" name="pole tekstowe 21">
                      <a:extLst>
                        <a:ext uri="{FF2B5EF4-FFF2-40B4-BE49-F238E27FC236}">
                          <a16:creationId xmlns:a16="http://schemas.microsoft.com/office/drawing/2014/main" id="{1ACCCD97-67BC-D143-D829-41DCA24DDC87}"/>
                        </a:ext>
                      </a:extLst>
                    </p:cNvPr>
                    <p:cNvSpPr txBox="1"/>
                    <p:nvPr/>
                  </p:nvSpPr>
                  <p:spPr>
                    <a:xfrm rot="16200000">
                      <a:off x="7244940" y="2653829"/>
                      <a:ext cx="3010820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UCHWALENIE –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>
                          <a:solidFill>
                            <a:prstClr val="black"/>
                          </a:solidFill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STYCZEŃ 2027</a:t>
                      </a: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" name="Grupa 1">
                    <a:extLst>
                      <a:ext uri="{FF2B5EF4-FFF2-40B4-BE49-F238E27FC236}">
                        <a16:creationId xmlns:a16="http://schemas.microsoft.com/office/drawing/2014/main" id="{96F534C9-F1EC-D5DA-5F8D-69DA5D181F58}"/>
                      </a:ext>
                    </a:extLst>
                  </p:cNvPr>
                  <p:cNvGrpSpPr/>
                  <p:nvPr/>
                </p:nvGrpSpPr>
                <p:grpSpPr>
                  <a:xfrm>
                    <a:off x="3938976" y="839165"/>
                    <a:ext cx="2741957" cy="5900599"/>
                    <a:chOff x="5148667" y="839165"/>
                    <a:chExt cx="2712910" cy="5900599"/>
                  </a:xfrm>
                </p:grpSpPr>
                <p:sp>
                  <p:nvSpPr>
                    <p:cNvPr id="11" name="Prostokąt 10">
                      <a:extLst>
                        <a:ext uri="{FF2B5EF4-FFF2-40B4-BE49-F238E27FC236}">
                          <a16:creationId xmlns:a16="http://schemas.microsoft.com/office/drawing/2014/main" id="{70B006D9-A718-812A-5EA9-15F8B5B790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48667" y="839165"/>
                      <a:ext cx="2712910" cy="5900599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  <a:alpha val="0"/>
                          </a:schemeClr>
                        </a:gs>
                        <a:gs pos="30000">
                          <a:srgbClr val="E6D0FC"/>
                        </a:gs>
                        <a:gs pos="55000">
                          <a:srgbClr val="E6D0FC"/>
                        </a:gs>
                        <a:gs pos="80000">
                          <a:srgbClr val="E6D0FC"/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" name="pole tekstowe 15">
                      <a:extLst>
                        <a:ext uri="{FF2B5EF4-FFF2-40B4-BE49-F238E27FC236}">
                          <a16:creationId xmlns:a16="http://schemas.microsoft.com/office/drawing/2014/main" id="{71C27C27-42AB-EC9A-336A-7D5F955657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56349" y="1210440"/>
                      <a:ext cx="15891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ok. 5 miesięcy</a:t>
                      </a:r>
                    </a:p>
                  </p:txBody>
                </p:sp>
                <p:sp>
                  <p:nvSpPr>
                    <p:cNvPr id="17" name="Prostokąt 16">
                      <a:extLst>
                        <a:ext uri="{FF2B5EF4-FFF2-40B4-BE49-F238E27FC236}">
                          <a16:creationId xmlns:a16="http://schemas.microsoft.com/office/drawing/2014/main" id="{5866ED57-9085-6752-C0D6-0CCA28E2FE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39114" y="1494273"/>
                      <a:ext cx="2332192" cy="715758"/>
                    </a:xfrm>
                    <a:prstGeom prst="rect">
                      <a:avLst/>
                    </a:prstGeom>
                    <a:solidFill>
                      <a:srgbClr val="C48FF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dirty="0">
                          <a:solidFill>
                            <a:prstClr val="white"/>
                          </a:solidFill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ETAP ANALIZY UWAG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I WPROWADZANIA ZMIAN</a:t>
                      </a:r>
                    </a:p>
                  </p:txBody>
                </p:sp>
              </p:grpSp>
              <p:grpSp>
                <p:nvGrpSpPr>
                  <p:cNvPr id="67" name="Grupa 66">
                    <a:extLst>
                      <a:ext uri="{FF2B5EF4-FFF2-40B4-BE49-F238E27FC236}">
                        <a16:creationId xmlns:a16="http://schemas.microsoft.com/office/drawing/2014/main" id="{2BDCD23D-761B-576B-FC3C-EF258DFE5B50}"/>
                      </a:ext>
                    </a:extLst>
                  </p:cNvPr>
                  <p:cNvGrpSpPr/>
                  <p:nvPr/>
                </p:nvGrpSpPr>
                <p:grpSpPr>
                  <a:xfrm>
                    <a:off x="6680189" y="848499"/>
                    <a:ext cx="1653348" cy="6075763"/>
                    <a:chOff x="2401783" y="848499"/>
                    <a:chExt cx="3384923" cy="6075763"/>
                  </a:xfrm>
                </p:grpSpPr>
                <p:sp>
                  <p:nvSpPr>
                    <p:cNvPr id="68" name="Prostokąt 67">
                      <a:extLst>
                        <a:ext uri="{FF2B5EF4-FFF2-40B4-BE49-F238E27FC236}">
                          <a16:creationId xmlns:a16="http://schemas.microsoft.com/office/drawing/2014/main" id="{298A18A5-FD55-1F60-0878-161F55C9B8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01783" y="848499"/>
                      <a:ext cx="3384923" cy="6075763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  <a:alpha val="0"/>
                          </a:schemeClr>
                        </a:gs>
                        <a:gs pos="30000">
                          <a:srgbClr val="D4AF90">
                            <a:alpha val="42000"/>
                          </a:srgbClr>
                        </a:gs>
                        <a:gs pos="55000">
                          <a:srgbClr val="D4AF90">
                            <a:alpha val="77000"/>
                          </a:srgbClr>
                        </a:gs>
                        <a:gs pos="80000">
                          <a:srgbClr val="D4AF90"/>
                        </a:gs>
                      </a:gsLst>
                      <a:lin ang="16200000" scaled="1"/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69" name="Prostokąt 68">
                      <a:extLst>
                        <a:ext uri="{FF2B5EF4-FFF2-40B4-BE49-F238E27FC236}">
                          <a16:creationId xmlns:a16="http://schemas.microsoft.com/office/drawing/2014/main" id="{D9A42AC2-D37A-08AB-AADC-086013BA9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33914" y="1494273"/>
                      <a:ext cx="2701838" cy="715758"/>
                    </a:xfrm>
                    <a:prstGeom prst="rect">
                      <a:avLst/>
                    </a:prstGeom>
                    <a:solidFill>
                      <a:srgbClr val="875A34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l-PL" sz="10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ETAP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5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  <a:t>PONOWIENIA UZGODNIEŃ </a:t>
                      </a:r>
                      <a:br>
                        <a:rPr kumimoji="0" lang="pl-PL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Open Sans ExtraBold" panose="020B0906030804020204" pitchFamily="34" charset="0"/>
                          <a:ea typeface="Open Sans ExtraBold" panose="020B0906030804020204" pitchFamily="34" charset="0"/>
                          <a:cs typeface="Open Sans ExtraBold" panose="020B0906030804020204" pitchFamily="34" charset="0"/>
                        </a:rPr>
                      </a:br>
                      <a:endParaRPr kumimoji="0" lang="pl-PL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Open Sans ExtraBold" panose="020B0906030804020204" pitchFamily="34" charset="0"/>
                        <a:ea typeface="Open Sans ExtraBold" panose="020B0906030804020204" pitchFamily="34" charset="0"/>
                        <a:cs typeface="Open Sans ExtraBold" panose="020B0906030804020204" pitchFamily="34" charset="0"/>
                      </a:endParaRPr>
                    </a:p>
                  </p:txBody>
                </p:sp>
              </p:grpSp>
              <p:sp>
                <p:nvSpPr>
                  <p:cNvPr id="70" name="pole tekstowe 69">
                    <a:extLst>
                      <a:ext uri="{FF2B5EF4-FFF2-40B4-BE49-F238E27FC236}">
                        <a16:creationId xmlns:a16="http://schemas.microsoft.com/office/drawing/2014/main" id="{2A93DD95-42DC-1A6F-8F81-4FFA0989A240}"/>
                      </a:ext>
                    </a:extLst>
                  </p:cNvPr>
                  <p:cNvSpPr txBox="1"/>
                  <p:nvPr/>
                </p:nvSpPr>
                <p:spPr>
                  <a:xfrm>
                    <a:off x="6957224" y="1189574"/>
                    <a:ext cx="1168352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pl-PL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ok. 3 miesiące</a:t>
                    </a:r>
                  </a:p>
                </p:txBody>
              </p:sp>
              <p:sp>
                <p:nvSpPr>
                  <p:cNvPr id="71" name="Dymek mowy: prostokąt 70">
                    <a:extLst>
                      <a:ext uri="{FF2B5EF4-FFF2-40B4-BE49-F238E27FC236}">
                        <a16:creationId xmlns:a16="http://schemas.microsoft.com/office/drawing/2014/main" id="{BFF16763-7835-2382-1033-CAF0B7E1CEF3}"/>
                      </a:ext>
                    </a:extLst>
                  </p:cNvPr>
                  <p:cNvSpPr/>
                  <p:nvPr/>
                </p:nvSpPr>
                <p:spPr>
                  <a:xfrm>
                    <a:off x="1399239" y="3145872"/>
                    <a:ext cx="2332149" cy="1568961"/>
                  </a:xfrm>
                  <a:prstGeom prst="wedgeRectCallout">
                    <a:avLst>
                      <a:gd name="adj1" fmla="val 44753"/>
                      <a:gd name="adj2" fmla="val 41481"/>
                    </a:avLst>
                  </a:prstGeom>
                  <a:solidFill>
                    <a:schemeClr val="accent5">
                      <a:lumMod val="75000"/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>
                      <a:lnSpc>
                        <a:spcPct val="107000"/>
                      </a:lnSpc>
                      <a:defRPr/>
                    </a:pPr>
                    <a:endParaRPr lang="pl-PL" sz="11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72" name="Dymek mowy: prostokąt 71">
                    <a:extLst>
                      <a:ext uri="{FF2B5EF4-FFF2-40B4-BE49-F238E27FC236}">
                        <a16:creationId xmlns:a16="http://schemas.microsoft.com/office/drawing/2014/main" id="{42B4DB93-2E08-72B1-56CA-20884A49CE31}"/>
                      </a:ext>
                    </a:extLst>
                  </p:cNvPr>
                  <p:cNvSpPr/>
                  <p:nvPr/>
                </p:nvSpPr>
                <p:spPr>
                  <a:xfrm>
                    <a:off x="1410815" y="2307874"/>
                    <a:ext cx="2331337" cy="400313"/>
                  </a:xfrm>
                  <a:prstGeom prst="wedgeRectCallout">
                    <a:avLst>
                      <a:gd name="adj1" fmla="val 44753"/>
                      <a:gd name="adj2" fmla="val 41481"/>
                    </a:avLst>
                  </a:prstGeom>
                  <a:solidFill>
                    <a:schemeClr val="accent5">
                      <a:lumMod val="75000"/>
                      <a:alpha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od 16 lutego </a:t>
                    </a:r>
                  </a:p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do 31 marca 2026 r.</a:t>
                    </a:r>
                    <a:endParaRPr kumimoji="0" lang="pl-PL" sz="1200" i="0" u="none" strike="noStrike" kern="1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1" name="Strzałka: pagon 50">
                    <a:extLst>
                      <a:ext uri="{FF2B5EF4-FFF2-40B4-BE49-F238E27FC236}">
                        <a16:creationId xmlns:a16="http://schemas.microsoft.com/office/drawing/2014/main" id="{C94407CA-958A-0498-3818-5F6AB0E6CF4A}"/>
                      </a:ext>
                    </a:extLst>
                  </p:cNvPr>
                  <p:cNvSpPr/>
                  <p:nvPr/>
                </p:nvSpPr>
                <p:spPr>
                  <a:xfrm>
                    <a:off x="3966564" y="4680369"/>
                    <a:ext cx="2670427" cy="236836"/>
                  </a:xfrm>
                  <a:prstGeom prst="chevron">
                    <a:avLst/>
                  </a:prstGeom>
                  <a:solidFill>
                    <a:srgbClr val="A900E6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2" name="Strzałka: pagon 61">
                    <a:extLst>
                      <a:ext uri="{FF2B5EF4-FFF2-40B4-BE49-F238E27FC236}">
                        <a16:creationId xmlns:a16="http://schemas.microsoft.com/office/drawing/2014/main" id="{AF950DC3-5013-A8E2-1E54-C4D1A3DB7BAD}"/>
                      </a:ext>
                    </a:extLst>
                  </p:cNvPr>
                  <p:cNvSpPr/>
                  <p:nvPr/>
                </p:nvSpPr>
                <p:spPr>
                  <a:xfrm>
                    <a:off x="6593385" y="4687447"/>
                    <a:ext cx="1807727" cy="212909"/>
                  </a:xfrm>
                  <a:prstGeom prst="chevron">
                    <a:avLst/>
                  </a:prstGeom>
                  <a:solidFill>
                    <a:srgbClr val="875A34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Strzałka: pagon 44">
                    <a:extLst>
                      <a:ext uri="{FF2B5EF4-FFF2-40B4-BE49-F238E27FC236}">
                        <a16:creationId xmlns:a16="http://schemas.microsoft.com/office/drawing/2014/main" id="{CF9205FE-EB3A-52BE-3A57-3A201BD16F06}"/>
                      </a:ext>
                    </a:extLst>
                  </p:cNvPr>
                  <p:cNvSpPr/>
                  <p:nvPr/>
                </p:nvSpPr>
                <p:spPr>
                  <a:xfrm>
                    <a:off x="1316224" y="4680561"/>
                    <a:ext cx="2718170" cy="219795"/>
                  </a:xfrm>
                  <a:prstGeom prst="chevron">
                    <a:avLst/>
                  </a:prstGeom>
                  <a:solidFill>
                    <a:srgbClr val="376CBD">
                      <a:alpha val="80000"/>
                    </a:srgbClr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55" name="Łącznik prosty ze strzałką 54">
                    <a:extLst>
                      <a:ext uri="{FF2B5EF4-FFF2-40B4-BE49-F238E27FC236}">
                        <a16:creationId xmlns:a16="http://schemas.microsoft.com/office/drawing/2014/main" id="{A9607DFA-A471-E808-6FB4-917418C9B53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96224" y="4780977"/>
                    <a:ext cx="8718285" cy="0"/>
                  </a:xfrm>
                  <a:prstGeom prst="straightConnector1">
                    <a:avLst/>
                  </a:prstGeom>
                  <a:ln w="66675">
                    <a:solidFill>
                      <a:schemeClr val="tx1"/>
                    </a:solidFill>
                    <a:prstDash val="sys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" name="Owal 11">
                    <a:extLst>
                      <a:ext uri="{FF2B5EF4-FFF2-40B4-BE49-F238E27FC236}">
                        <a16:creationId xmlns:a16="http://schemas.microsoft.com/office/drawing/2014/main" id="{DB7413AA-040A-F9B1-5C4D-339E7592D2BA}"/>
                      </a:ext>
                    </a:extLst>
                  </p:cNvPr>
                  <p:cNvSpPr/>
                  <p:nvPr/>
                </p:nvSpPr>
                <p:spPr>
                  <a:xfrm>
                    <a:off x="8531073" y="4672192"/>
                    <a:ext cx="260564" cy="217571"/>
                  </a:xfrm>
                  <a:prstGeom prst="ellipse">
                    <a:avLst/>
                  </a:prstGeom>
                  <a:solidFill>
                    <a:schemeClr val="accent4">
                      <a:lumMod val="60000"/>
                      <a:lumOff val="40000"/>
                    </a:schemeClr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pl-PL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6" name="Dymek mowy: prostokąt 85">
                    <a:extLst>
                      <a:ext uri="{FF2B5EF4-FFF2-40B4-BE49-F238E27FC236}">
                        <a16:creationId xmlns:a16="http://schemas.microsoft.com/office/drawing/2014/main" id="{9FC8A83B-78B1-EA99-5A37-35749D8D6B1B}"/>
                      </a:ext>
                    </a:extLst>
                  </p:cNvPr>
                  <p:cNvSpPr/>
                  <p:nvPr/>
                </p:nvSpPr>
                <p:spPr>
                  <a:xfrm>
                    <a:off x="4122165" y="3071057"/>
                    <a:ext cx="2357163" cy="1607702"/>
                  </a:xfrm>
                  <a:prstGeom prst="wedgeRectCallout">
                    <a:avLst>
                      <a:gd name="adj1" fmla="val 44753"/>
                      <a:gd name="adj2" fmla="val 41481"/>
                    </a:avLst>
                  </a:prstGeom>
                  <a:solidFill>
                    <a:srgbClr val="C48FF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>
                      <a:lnSpc>
                        <a:spcPct val="107000"/>
                      </a:lnSpc>
                      <a:defRPr/>
                    </a:pPr>
                    <a:endPara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88" name="Dymek mowy: prostokąt 87">
                    <a:extLst>
                      <a:ext uri="{FF2B5EF4-FFF2-40B4-BE49-F238E27FC236}">
                        <a16:creationId xmlns:a16="http://schemas.microsoft.com/office/drawing/2014/main" id="{84605F90-61F7-4E9F-58D5-F7AC9AE4D1C2}"/>
                      </a:ext>
                    </a:extLst>
                  </p:cNvPr>
                  <p:cNvSpPr/>
                  <p:nvPr/>
                </p:nvSpPr>
                <p:spPr>
                  <a:xfrm>
                    <a:off x="6845311" y="2340313"/>
                    <a:ext cx="1310554" cy="969333"/>
                  </a:xfrm>
                  <a:prstGeom prst="wedgeRectCallout">
                    <a:avLst>
                      <a:gd name="adj1" fmla="val 44753"/>
                      <a:gd name="adj2" fmla="val 41481"/>
                    </a:avLst>
                  </a:prstGeom>
                  <a:solidFill>
                    <a:srgbClr val="845A34">
                      <a:alpha val="81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RDOŚ</a:t>
                    </a:r>
                  </a:p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i</a:t>
                    </a:r>
                  </a:p>
                  <a:p>
                    <a:pPr lvl="0" algn="ctr">
                      <a:lnSpc>
                        <a:spcPct val="107000"/>
                      </a:lnSpc>
                      <a:defRPr/>
                    </a:pPr>
                    <a:r>
                      <a:rPr lang="pl-PL" sz="1200" b="1" kern="100" dirty="0">
                        <a:solidFill>
                          <a:prstClr val="black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rPr>
                      <a:t>WODY POLSKIE</a:t>
                    </a:r>
                  </a:p>
                </p:txBody>
              </p:sp>
            </p:grpSp>
            <p:sp>
              <p:nvSpPr>
                <p:cNvPr id="4" name="Dymek mowy: prostokąt 3">
                  <a:extLst>
                    <a:ext uri="{FF2B5EF4-FFF2-40B4-BE49-F238E27FC236}">
                      <a16:creationId xmlns:a16="http://schemas.microsoft.com/office/drawing/2014/main" id="{D85109F0-0C1F-F1F7-424C-996092FD5811}"/>
                    </a:ext>
                  </a:extLst>
                </p:cNvPr>
                <p:cNvSpPr/>
                <p:nvPr/>
              </p:nvSpPr>
              <p:spPr>
                <a:xfrm>
                  <a:off x="4131462" y="2289097"/>
                  <a:ext cx="2357163" cy="662815"/>
                </a:xfrm>
                <a:prstGeom prst="wedgeRectCallout">
                  <a:avLst>
                    <a:gd name="adj1" fmla="val 44753"/>
                    <a:gd name="adj2" fmla="val 41481"/>
                  </a:avLst>
                </a:prstGeom>
                <a:solidFill>
                  <a:srgbClr val="C48FF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algn="ctr">
                    <a:lnSpc>
                      <a:spcPct val="107000"/>
                    </a:lnSpc>
                    <a:defRPr/>
                  </a:pPr>
                  <a:r>
                    <a: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wpłynęło</a:t>
                  </a:r>
                  <a:r>
                    <a:rPr lang="pl-PL" sz="1200" b="1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lang="pl-PL" sz="1400" b="1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4 236 </a:t>
                  </a:r>
                  <a:r>
                    <a: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pism</a:t>
                  </a:r>
                </a:p>
                <a:p>
                  <a:pPr lvl="0" algn="ctr">
                    <a:lnSpc>
                      <a:spcPct val="107000"/>
                    </a:lnSpc>
                    <a:defRPr/>
                  </a:pPr>
                  <a:r>
                    <a: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z uwagami</a:t>
                  </a:r>
                </a:p>
                <a:p>
                  <a:pPr lvl="0" algn="ctr">
                    <a:lnSpc>
                      <a:spcPct val="107000"/>
                    </a:lnSpc>
                    <a:defRPr/>
                  </a:pPr>
                  <a:r>
                    <a: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dot. </a:t>
                  </a:r>
                  <a:r>
                    <a:rPr lang="pl-PL" sz="1400" b="1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11 800 </a:t>
                  </a:r>
                  <a:r>
                    <a:rPr lang="pl-PL" sz="1200" kern="1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lokalizacji</a:t>
                  </a:r>
                </a:p>
              </p:txBody>
            </p:sp>
          </p:grpSp>
          <p:sp>
            <p:nvSpPr>
              <p:cNvPr id="117" name="Prostokąt 116">
                <a:extLst>
                  <a:ext uri="{FF2B5EF4-FFF2-40B4-BE49-F238E27FC236}">
                    <a16:creationId xmlns:a16="http://schemas.microsoft.com/office/drawing/2014/main" id="{A442B62B-A31F-AC96-9B6E-6C13D7F668AA}"/>
                  </a:ext>
                </a:extLst>
              </p:cNvPr>
              <p:cNvSpPr/>
              <p:nvPr/>
            </p:nvSpPr>
            <p:spPr>
              <a:xfrm>
                <a:off x="220784" y="945905"/>
                <a:ext cx="10979675" cy="457780"/>
              </a:xfrm>
              <a:prstGeom prst="rect">
                <a:avLst/>
              </a:prstGeom>
              <a:solidFill>
                <a:schemeClr val="bg1">
                  <a:alpha val="6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28" name="pole tekstowe 27">
                <a:extLst>
                  <a:ext uri="{FF2B5EF4-FFF2-40B4-BE49-F238E27FC236}">
                    <a16:creationId xmlns:a16="http://schemas.microsoft.com/office/drawing/2014/main" id="{6D59551F-0835-91AF-4710-B570201934A8}"/>
                  </a:ext>
                </a:extLst>
              </p:cNvPr>
              <p:cNvSpPr txBox="1"/>
              <p:nvPr/>
            </p:nvSpPr>
            <p:spPr>
              <a:xfrm>
                <a:off x="1841017" y="1070522"/>
                <a:ext cx="174777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2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ustawowo </a:t>
                </a:r>
                <a:r>
                  <a:rPr kumimoji="0" lang="pl-PL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28 dni</a:t>
                </a:r>
              </a:p>
            </p:txBody>
          </p:sp>
          <p:sp>
            <p:nvSpPr>
              <p:cNvPr id="42" name="pole tekstowe 41">
                <a:extLst>
                  <a:ext uri="{FF2B5EF4-FFF2-40B4-BE49-F238E27FC236}">
                    <a16:creationId xmlns:a16="http://schemas.microsoft.com/office/drawing/2014/main" id="{E1138D48-32E5-4498-B518-93F1DE1E7884}"/>
                  </a:ext>
                </a:extLst>
              </p:cNvPr>
              <p:cNvSpPr txBox="1"/>
              <p:nvPr/>
            </p:nvSpPr>
            <p:spPr>
              <a:xfrm>
                <a:off x="7670599" y="1039566"/>
                <a:ext cx="17405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6" name="pole tekstowe 45">
                <a:extLst>
                  <a:ext uri="{FF2B5EF4-FFF2-40B4-BE49-F238E27FC236}">
                    <a16:creationId xmlns:a16="http://schemas.microsoft.com/office/drawing/2014/main" id="{86EE453F-155B-312A-1633-B00852548DA2}"/>
                  </a:ext>
                </a:extLst>
              </p:cNvPr>
              <p:cNvSpPr txBox="1"/>
              <p:nvPr/>
            </p:nvSpPr>
            <p:spPr>
              <a:xfrm>
                <a:off x="7496403" y="1070522"/>
                <a:ext cx="12661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2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ust. </a:t>
                </a:r>
                <a:r>
                  <a:rPr kumimoji="0" lang="pl-PL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30 dni</a:t>
                </a:r>
              </a:p>
            </p:txBody>
          </p:sp>
          <p:sp>
            <p:nvSpPr>
              <p:cNvPr id="73" name="pole tekstowe 72">
                <a:extLst>
                  <a:ext uri="{FF2B5EF4-FFF2-40B4-BE49-F238E27FC236}">
                    <a16:creationId xmlns:a16="http://schemas.microsoft.com/office/drawing/2014/main" id="{55223B7E-68A9-4825-7497-C3F423AD16D6}"/>
                  </a:ext>
                </a:extLst>
              </p:cNvPr>
              <p:cNvSpPr txBox="1"/>
              <p:nvPr/>
            </p:nvSpPr>
            <p:spPr>
              <a:xfrm>
                <a:off x="4426224" y="3277812"/>
                <a:ext cx="1888735" cy="16636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uwzględnione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413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uwzględnione w części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1988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nieuwzględnione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1637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poza zakresem</a:t>
                </a:r>
              </a:p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198</a:t>
                </a:r>
                <a:endParaRPr lang="pl-PL" sz="1200" kern="1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pole tekstowe 76">
                <a:extLst>
                  <a:ext uri="{FF2B5EF4-FFF2-40B4-BE49-F238E27FC236}">
                    <a16:creationId xmlns:a16="http://schemas.microsoft.com/office/drawing/2014/main" id="{6F1F3BEA-E916-D372-75FC-D92618B7ADB9}"/>
                  </a:ext>
                </a:extLst>
              </p:cNvPr>
              <p:cNvSpPr txBox="1"/>
              <p:nvPr/>
            </p:nvSpPr>
            <p:spPr>
              <a:xfrm>
                <a:off x="1698017" y="3347386"/>
                <a:ext cx="2352913" cy="15325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07000"/>
                  </a:lnSpc>
                  <a:defRPr/>
                </a:pPr>
                <a:r>
                  <a:rPr lang="pl-PL" sz="11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spotkanie otwarte </a:t>
                </a:r>
              </a:p>
              <a:p>
                <a:pPr lvl="0">
                  <a:lnSpc>
                    <a:spcPct val="107000"/>
                  </a:lnSpc>
                  <a:defRPr/>
                </a:pPr>
                <a:r>
                  <a:rPr lang="pl-PL" sz="11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(ok. 300 osób)</a:t>
                </a:r>
              </a:p>
              <a:p>
                <a:pPr lvl="0">
                  <a:lnSpc>
                    <a:spcPct val="107000"/>
                  </a:lnSpc>
                  <a:defRPr/>
                </a:pPr>
                <a:r>
                  <a:rPr kumimoji="0" lang="pl-PL" sz="11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15 dyżurów projektantów</a:t>
                </a:r>
              </a:p>
              <a:p>
                <a:pPr lvl="0">
                  <a:lnSpc>
                    <a:spcPct val="107000"/>
                  </a:lnSpc>
                  <a:defRPr/>
                </a:pPr>
                <a:r>
                  <a:rPr lang="pl-PL" sz="11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(286 osób)</a:t>
                </a:r>
              </a:p>
              <a:p>
                <a:pPr lvl="0">
                  <a:lnSpc>
                    <a:spcPct val="107000"/>
                  </a:lnSpc>
                  <a:defRPr/>
                </a:pPr>
                <a:r>
                  <a:rPr kumimoji="0" lang="pl-PL" sz="1100" b="1" i="0" u="none" strike="noStrike" kern="1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uwagi w formie pisemnej </a:t>
                </a:r>
                <a:r>
                  <a:rPr lang="pl-PL" sz="11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(4236)</a:t>
                </a:r>
              </a:p>
              <a:p>
                <a:pPr>
                  <a:lnSpc>
                    <a:spcPct val="107000"/>
                  </a:lnSpc>
                  <a:defRPr/>
                </a:pPr>
                <a:r>
                  <a:rPr lang="pl-PL" sz="11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spotkanie dla mieszkańców Olszynki  </a:t>
                </a:r>
                <a:r>
                  <a:rPr lang="pl-PL" sz="1100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(ponad 100 osób)</a:t>
                </a:r>
              </a:p>
            </p:txBody>
          </p:sp>
          <p:sp>
            <p:nvSpPr>
              <p:cNvPr id="102" name="Nawias klamrowy zamykający 101">
                <a:extLst>
                  <a:ext uri="{FF2B5EF4-FFF2-40B4-BE49-F238E27FC236}">
                    <a16:creationId xmlns:a16="http://schemas.microsoft.com/office/drawing/2014/main" id="{26225BE2-E5DD-901E-B79F-2BA83D9517D1}"/>
                  </a:ext>
                </a:extLst>
              </p:cNvPr>
              <p:cNvSpPr/>
              <p:nvPr/>
            </p:nvSpPr>
            <p:spPr>
              <a:xfrm>
                <a:off x="6157220" y="3409594"/>
                <a:ext cx="232936" cy="786447"/>
              </a:xfrm>
              <a:prstGeom prst="rightBrac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sp>
            <p:nvSpPr>
              <p:cNvPr id="104" name="pole tekstowe 103">
                <a:extLst>
                  <a:ext uri="{FF2B5EF4-FFF2-40B4-BE49-F238E27FC236}">
                    <a16:creationId xmlns:a16="http://schemas.microsoft.com/office/drawing/2014/main" id="{56605F21-26BE-5DEC-B5B9-C6399140E9E3}"/>
                  </a:ext>
                </a:extLst>
              </p:cNvPr>
              <p:cNvSpPr txBox="1"/>
              <p:nvPr/>
            </p:nvSpPr>
            <p:spPr>
              <a:xfrm>
                <a:off x="6457838" y="3656160"/>
                <a:ext cx="552193" cy="281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56%</a:t>
                </a:r>
                <a:endParaRPr lang="pl-PL" b="1" dirty="0"/>
              </a:p>
            </p:txBody>
          </p:sp>
          <p:sp>
            <p:nvSpPr>
              <p:cNvPr id="106" name="pole tekstowe 105">
                <a:extLst>
                  <a:ext uri="{FF2B5EF4-FFF2-40B4-BE49-F238E27FC236}">
                    <a16:creationId xmlns:a16="http://schemas.microsoft.com/office/drawing/2014/main" id="{21DAFBA2-BC0D-988D-7842-8F7504496691}"/>
                  </a:ext>
                </a:extLst>
              </p:cNvPr>
              <p:cNvSpPr txBox="1"/>
              <p:nvPr/>
            </p:nvSpPr>
            <p:spPr>
              <a:xfrm>
                <a:off x="5870034" y="4247313"/>
                <a:ext cx="552193" cy="281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39%</a:t>
                </a:r>
                <a:endParaRPr lang="pl-PL" b="1" dirty="0"/>
              </a:p>
            </p:txBody>
          </p:sp>
          <p:sp>
            <p:nvSpPr>
              <p:cNvPr id="108" name="pole tekstowe 107">
                <a:extLst>
                  <a:ext uri="{FF2B5EF4-FFF2-40B4-BE49-F238E27FC236}">
                    <a16:creationId xmlns:a16="http://schemas.microsoft.com/office/drawing/2014/main" id="{47A579DA-EA1B-F8ED-88C3-D126D4344FCE}"/>
                  </a:ext>
                </a:extLst>
              </p:cNvPr>
              <p:cNvSpPr txBox="1"/>
              <p:nvPr/>
            </p:nvSpPr>
            <p:spPr>
              <a:xfrm>
                <a:off x="5866287" y="4637943"/>
                <a:ext cx="552193" cy="2810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 algn="ctr">
                  <a:lnSpc>
                    <a:spcPct val="107000"/>
                  </a:lnSpc>
                  <a:defRPr/>
                </a:pPr>
                <a:r>
                  <a:rPr lang="pl-PL" sz="1200" b="1" kern="100" dirty="0">
                    <a:solidFill>
                      <a:prstClr val="black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5%</a:t>
                </a:r>
                <a:endParaRPr lang="pl-PL" b="1" dirty="0"/>
              </a:p>
            </p:txBody>
          </p:sp>
          <p:sp>
            <p:nvSpPr>
              <p:cNvPr id="110" name="Strzałka: pagon 109">
                <a:extLst>
                  <a:ext uri="{FF2B5EF4-FFF2-40B4-BE49-F238E27FC236}">
                    <a16:creationId xmlns:a16="http://schemas.microsoft.com/office/drawing/2014/main" id="{D1926192-D855-9842-F9E3-2A364D98252D}"/>
                  </a:ext>
                </a:extLst>
              </p:cNvPr>
              <p:cNvSpPr/>
              <p:nvPr/>
            </p:nvSpPr>
            <p:spPr>
              <a:xfrm>
                <a:off x="5729858" y="4321610"/>
                <a:ext cx="149347" cy="149623"/>
              </a:xfrm>
              <a:prstGeom prst="chevron">
                <a:avLst/>
              </a:prstGeom>
              <a:solidFill>
                <a:schemeClr val="bg1">
                  <a:alpha val="45000"/>
                </a:schemeClr>
              </a:solidFill>
              <a:ln w="158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Strzałka: pagon 111">
                <a:extLst>
                  <a:ext uri="{FF2B5EF4-FFF2-40B4-BE49-F238E27FC236}">
                    <a16:creationId xmlns:a16="http://schemas.microsoft.com/office/drawing/2014/main" id="{5C783325-0946-15AD-B3D3-3E9CE6DDAA38}"/>
                  </a:ext>
                </a:extLst>
              </p:cNvPr>
              <p:cNvSpPr/>
              <p:nvPr/>
            </p:nvSpPr>
            <p:spPr>
              <a:xfrm>
                <a:off x="5710621" y="4706046"/>
                <a:ext cx="149347" cy="149623"/>
              </a:xfrm>
              <a:prstGeom prst="chevron">
                <a:avLst/>
              </a:prstGeom>
              <a:solidFill>
                <a:schemeClr val="bg1">
                  <a:alpha val="45000"/>
                </a:schemeClr>
              </a:solidFill>
              <a:ln w="158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9" name="Dymek mowy: prostokąt 78">
              <a:extLst>
                <a:ext uri="{FF2B5EF4-FFF2-40B4-BE49-F238E27FC236}">
                  <a16:creationId xmlns:a16="http://schemas.microsoft.com/office/drawing/2014/main" id="{A0DA69E1-AC3E-C084-0DC5-2545A6C36C98}"/>
                </a:ext>
              </a:extLst>
            </p:cNvPr>
            <p:cNvSpPr/>
            <p:nvPr/>
          </p:nvSpPr>
          <p:spPr>
            <a:xfrm>
              <a:off x="1529314" y="2990916"/>
              <a:ext cx="2526500" cy="270941"/>
            </a:xfrm>
            <a:prstGeom prst="wedgeRectCallout">
              <a:avLst>
                <a:gd name="adj1" fmla="val 44753"/>
                <a:gd name="adj2" fmla="val 41481"/>
              </a:avLst>
            </a:pr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lnSpc>
                  <a:spcPct val="107000"/>
                </a:lnSpc>
                <a:defRPr/>
              </a:pPr>
              <a:r>
                <a:rPr lang="pl-PL" sz="1200" kern="1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udział wzięło blisko</a:t>
              </a:r>
              <a:r>
                <a:rPr lang="pl-PL" sz="1200" b="1" kern="1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5000 osób</a:t>
              </a:r>
              <a:endParaRPr kumimoji="0" lang="pl-PL" sz="12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6" name="Grupa 125">
            <a:extLst>
              <a:ext uri="{FF2B5EF4-FFF2-40B4-BE49-F238E27FC236}">
                <a16:creationId xmlns:a16="http://schemas.microsoft.com/office/drawing/2014/main" id="{0D5AC1F2-F539-954E-C1E7-64E0FEE23FFC}"/>
              </a:ext>
            </a:extLst>
          </p:cNvPr>
          <p:cNvGrpSpPr/>
          <p:nvPr/>
        </p:nvGrpSpPr>
        <p:grpSpPr>
          <a:xfrm>
            <a:off x="6796676" y="4649326"/>
            <a:ext cx="678645" cy="2407028"/>
            <a:chOff x="9599512" y="4581902"/>
            <a:chExt cx="678645" cy="2407028"/>
          </a:xfrm>
        </p:grpSpPr>
        <p:sp>
          <p:nvSpPr>
            <p:cNvPr id="123" name="Strzałka: pagon 122">
              <a:extLst>
                <a:ext uri="{FF2B5EF4-FFF2-40B4-BE49-F238E27FC236}">
                  <a16:creationId xmlns:a16="http://schemas.microsoft.com/office/drawing/2014/main" id="{2E3C48A6-56F5-C0F3-E47C-EAC01001A3BB}"/>
                </a:ext>
              </a:extLst>
            </p:cNvPr>
            <p:cNvSpPr/>
            <p:nvPr/>
          </p:nvSpPr>
          <p:spPr>
            <a:xfrm rot="16200000">
              <a:off x="8999167" y="5493411"/>
              <a:ext cx="1879336" cy="678645"/>
            </a:xfrm>
            <a:prstGeom prst="chevron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5" name="pole tekstowe 124">
              <a:extLst>
                <a:ext uri="{FF2B5EF4-FFF2-40B4-BE49-F238E27FC236}">
                  <a16:creationId xmlns:a16="http://schemas.microsoft.com/office/drawing/2014/main" id="{99AD28CE-A17C-F9D9-D88D-5B598FEDB6CF}"/>
                </a:ext>
              </a:extLst>
            </p:cNvPr>
            <p:cNvSpPr txBox="1"/>
            <p:nvPr/>
          </p:nvSpPr>
          <p:spPr>
            <a:xfrm rot="16200000">
              <a:off x="8726230" y="5554583"/>
              <a:ext cx="240702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pl-PL" sz="10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ROZPATRZENIE UWAG</a:t>
              </a:r>
            </a:p>
            <a:p>
              <a:pPr lvl="0" algn="ctr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wrzesień 2026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707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2">
            <a:extLst>
              <a:ext uri="{FF2B5EF4-FFF2-40B4-BE49-F238E27FC236}">
                <a16:creationId xmlns:a16="http://schemas.microsoft.com/office/drawing/2014/main" id="{C0386F6B-8F49-B14C-5E85-4F3D71B84670}"/>
              </a:ext>
            </a:extLst>
          </p:cNvPr>
          <p:cNvGrpSpPr/>
          <p:nvPr/>
        </p:nvGrpSpPr>
        <p:grpSpPr>
          <a:xfrm>
            <a:off x="1316291" y="571500"/>
            <a:ext cx="9570784" cy="6036760"/>
            <a:chOff x="1316291" y="571500"/>
            <a:chExt cx="9570784" cy="6036760"/>
          </a:xfrm>
        </p:grpSpPr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B96574AB-389A-B845-EB22-CCECAF448B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-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21784" y="571500"/>
              <a:ext cx="9559731" cy="6036760"/>
            </a:xfrm>
            <a:prstGeom prst="rect">
              <a:avLst/>
            </a:prstGeom>
          </p:spPr>
        </p:pic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73393046-645E-4460-34A8-4567D0840D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16291" y="830266"/>
              <a:ext cx="9570784" cy="57684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Prostokąt 9">
            <a:extLst>
              <a:ext uri="{FF2B5EF4-FFF2-40B4-BE49-F238E27FC236}">
                <a16:creationId xmlns:a16="http://schemas.microsoft.com/office/drawing/2014/main" id="{96CCD9CF-0625-EC0A-21C0-E2F05A331C6D}"/>
              </a:ext>
            </a:extLst>
          </p:cNvPr>
          <p:cNvSpPr/>
          <p:nvPr/>
        </p:nvSpPr>
        <p:spPr>
          <a:xfrm>
            <a:off x="21816" y="0"/>
            <a:ext cx="11141871" cy="6843132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6000" b="1" dirty="0">
              <a:solidFill>
                <a:srgbClr val="FF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8" name="Tytuł 1" hidden="1">
            <a:extLst>
              <a:ext uri="{FF2B5EF4-FFF2-40B4-BE49-F238E27FC236}">
                <a16:creationId xmlns:a16="http://schemas.microsoft.com/office/drawing/2014/main" id="{704BB94E-259A-4BED-8BBA-F646B89C9DB7}"/>
              </a:ext>
            </a:extLst>
          </p:cNvPr>
          <p:cNvSpPr txBox="1">
            <a:spLocks/>
          </p:cNvSpPr>
          <p:nvPr/>
        </p:nvSpPr>
        <p:spPr>
          <a:xfrm>
            <a:off x="720754" y="625184"/>
            <a:ext cx="7106174" cy="641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 OGÓLNY</a:t>
            </a:r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2A2EC4E1-F627-237C-D202-2ED7DE1F25FC}"/>
              </a:ext>
            </a:extLst>
          </p:cNvPr>
          <p:cNvSpPr txBox="1">
            <a:spLocks/>
          </p:cNvSpPr>
          <p:nvPr/>
        </p:nvSpPr>
        <p:spPr>
          <a:xfrm>
            <a:off x="720754" y="594022"/>
            <a:ext cx="7106174" cy="64155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WNIOSKI I UWAGI DO PLANU OGÓLNEGO</a:t>
            </a:r>
          </a:p>
        </p:txBody>
      </p:sp>
      <p:grpSp>
        <p:nvGrpSpPr>
          <p:cNvPr id="44" name="Grupa 43" hidden="1">
            <a:extLst>
              <a:ext uri="{FF2B5EF4-FFF2-40B4-BE49-F238E27FC236}">
                <a16:creationId xmlns:a16="http://schemas.microsoft.com/office/drawing/2014/main" id="{56022763-9A59-C205-E60A-1792793761EC}"/>
              </a:ext>
            </a:extLst>
          </p:cNvPr>
          <p:cNvGrpSpPr/>
          <p:nvPr/>
        </p:nvGrpSpPr>
        <p:grpSpPr>
          <a:xfrm>
            <a:off x="-12890" y="625184"/>
            <a:ext cx="11226893" cy="6001325"/>
            <a:chOff x="-12890" y="625184"/>
            <a:chExt cx="11226893" cy="6001325"/>
          </a:xfrm>
        </p:grpSpPr>
        <p:sp>
          <p:nvSpPr>
            <p:cNvPr id="2" name="Tytuł 1">
              <a:extLst>
                <a:ext uri="{FF2B5EF4-FFF2-40B4-BE49-F238E27FC236}">
                  <a16:creationId xmlns:a16="http://schemas.microsoft.com/office/drawing/2014/main" id="{B610DFAB-3E03-BDD5-154A-D32BEDE21376}"/>
                </a:ext>
              </a:extLst>
            </p:cNvPr>
            <p:cNvSpPr txBox="1">
              <a:spLocks/>
            </p:cNvSpPr>
            <p:nvPr/>
          </p:nvSpPr>
          <p:spPr>
            <a:xfrm>
              <a:off x="720754" y="625184"/>
              <a:ext cx="7106174" cy="641553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l-PL" sz="1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SYSTEM PLANOWANIA PRZESTRZENNEGO W GMINIE</a:t>
              </a:r>
            </a:p>
          </p:txBody>
        </p:sp>
        <p:sp>
          <p:nvSpPr>
            <p:cNvPr id="9" name="Prostokąt 72">
              <a:extLst>
                <a:ext uri="{FF2B5EF4-FFF2-40B4-BE49-F238E27FC236}">
                  <a16:creationId xmlns:a16="http://schemas.microsoft.com/office/drawing/2014/main" id="{74EF5916-DDBB-EEF0-19C1-9A28FC4893AD}"/>
                </a:ext>
              </a:extLst>
            </p:cNvPr>
            <p:cNvSpPr/>
            <p:nvPr/>
          </p:nvSpPr>
          <p:spPr>
            <a:xfrm>
              <a:off x="670290" y="1212130"/>
              <a:ext cx="2698190" cy="641553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29000">
                  <a:srgbClr val="8FAADC">
                    <a:alpha val="63000"/>
                  </a:srgbClr>
                </a:gs>
                <a:gs pos="100000">
                  <a:schemeClr val="bg1">
                    <a:alpha val="35000"/>
                  </a:schemeClr>
                </a:gs>
                <a:gs pos="54000">
                  <a:srgbClr val="8FAADC"/>
                </a:gs>
                <a:gs pos="80000">
                  <a:srgbClr val="8FAADC">
                    <a:alpha val="69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STRATEGIA ROZWOJU MIASTA</a:t>
              </a:r>
            </a:p>
          </p:txBody>
        </p:sp>
        <p:sp>
          <p:nvSpPr>
            <p:cNvPr id="13" name="Prostokąt 72">
              <a:extLst>
                <a:ext uri="{FF2B5EF4-FFF2-40B4-BE49-F238E27FC236}">
                  <a16:creationId xmlns:a16="http://schemas.microsoft.com/office/drawing/2014/main" id="{52089BA4-5A23-F870-6BEF-DA0B387F00FA}"/>
                </a:ext>
              </a:extLst>
            </p:cNvPr>
            <p:cNvSpPr/>
            <p:nvPr/>
          </p:nvSpPr>
          <p:spPr>
            <a:xfrm>
              <a:off x="4365387" y="1211993"/>
              <a:ext cx="2491323" cy="641553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29000">
                  <a:srgbClr val="8FAADC">
                    <a:alpha val="63000"/>
                  </a:srgbClr>
                </a:gs>
                <a:gs pos="100000">
                  <a:schemeClr val="bg1">
                    <a:alpha val="35000"/>
                  </a:schemeClr>
                </a:gs>
                <a:gs pos="54000">
                  <a:srgbClr val="8FAADC"/>
                </a:gs>
                <a:gs pos="80000">
                  <a:srgbClr val="8FAADC">
                    <a:alpha val="69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PLAN OGÓLNY</a:t>
              </a:r>
            </a:p>
            <a:p>
              <a:pPr algn="ctr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GMINY</a:t>
              </a:r>
            </a:p>
          </p:txBody>
        </p:sp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819A5A51-5EF2-525A-AB90-D54B974275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8591" y="4659253"/>
              <a:ext cx="3231794" cy="19672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Prostokąt 72">
              <a:extLst>
                <a:ext uri="{FF2B5EF4-FFF2-40B4-BE49-F238E27FC236}">
                  <a16:creationId xmlns:a16="http://schemas.microsoft.com/office/drawing/2014/main" id="{CF01A885-357E-4345-D837-144E0B3B51EC}"/>
                </a:ext>
              </a:extLst>
            </p:cNvPr>
            <p:cNvSpPr/>
            <p:nvPr/>
          </p:nvSpPr>
          <p:spPr>
            <a:xfrm flipH="1">
              <a:off x="-12890" y="4131512"/>
              <a:ext cx="3775265" cy="383040"/>
            </a:xfrm>
            <a:prstGeom prst="rect">
              <a:avLst/>
            </a:prstGeom>
            <a:gradFill flip="none" rotWithShape="1">
              <a:gsLst>
                <a:gs pos="0">
                  <a:srgbClr val="8FAADC">
                    <a:alpha val="74000"/>
                  </a:srgbClr>
                </a:gs>
                <a:gs pos="41000">
                  <a:schemeClr val="accent1">
                    <a:lumMod val="20000"/>
                    <a:lumOff val="80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spcBef>
                  <a:spcPts val="600"/>
                </a:spcBef>
                <a:spcAft>
                  <a:spcPts val="100"/>
                </a:spcAft>
                <a:defRPr/>
              </a:pPr>
              <a:r>
                <a:rPr lang="pl-PL" sz="1600" dirty="0">
                  <a:solidFill>
                    <a:prstClr val="black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model funkcjonalno-przestrzenny</a:t>
              </a:r>
            </a:p>
          </p:txBody>
        </p:sp>
        <p:pic>
          <p:nvPicPr>
            <p:cNvPr id="25" name="Obraz 24">
              <a:extLst>
                <a:ext uri="{FF2B5EF4-FFF2-40B4-BE49-F238E27FC236}">
                  <a16:creationId xmlns:a16="http://schemas.microsoft.com/office/drawing/2014/main" id="{567D2133-551F-918C-68F1-706E25A976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29491" y="2104658"/>
              <a:ext cx="3231794" cy="1872896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Prostokąt 72">
              <a:extLst>
                <a:ext uri="{FF2B5EF4-FFF2-40B4-BE49-F238E27FC236}">
                  <a16:creationId xmlns:a16="http://schemas.microsoft.com/office/drawing/2014/main" id="{D4B8D2A3-B13B-2AB5-972E-0126E284FBEE}"/>
                </a:ext>
              </a:extLst>
            </p:cNvPr>
            <p:cNvSpPr/>
            <p:nvPr/>
          </p:nvSpPr>
          <p:spPr>
            <a:xfrm flipH="1">
              <a:off x="3929491" y="4131512"/>
              <a:ext cx="3231794" cy="383040"/>
            </a:xfrm>
            <a:prstGeom prst="rect">
              <a:avLst/>
            </a:prstGeom>
            <a:gradFill flip="none" rotWithShape="1">
              <a:gsLst>
                <a:gs pos="0">
                  <a:srgbClr val="8FAADC">
                    <a:alpha val="74000"/>
                  </a:srgbClr>
                </a:gs>
                <a:gs pos="41000">
                  <a:schemeClr val="accent1">
                    <a:lumMod val="20000"/>
                    <a:lumOff val="80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spcBef>
                  <a:spcPts val="600"/>
                </a:spcBef>
                <a:spcAft>
                  <a:spcPts val="100"/>
                </a:spcAft>
                <a:defRPr/>
              </a:pPr>
              <a:r>
                <a:rPr lang="pl-PL" sz="1600" dirty="0">
                  <a:solidFill>
                    <a:prstClr val="black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akt prawa miejscowego</a:t>
              </a:r>
            </a:p>
          </p:txBody>
        </p:sp>
        <p:sp>
          <p:nvSpPr>
            <p:cNvPr id="35" name="Prostokąt 72">
              <a:extLst>
                <a:ext uri="{FF2B5EF4-FFF2-40B4-BE49-F238E27FC236}">
                  <a16:creationId xmlns:a16="http://schemas.microsoft.com/office/drawing/2014/main" id="{578B0AAB-793B-A4A2-3C4C-730074FC31F8}"/>
                </a:ext>
              </a:extLst>
            </p:cNvPr>
            <p:cNvSpPr/>
            <p:nvPr/>
          </p:nvSpPr>
          <p:spPr>
            <a:xfrm>
              <a:off x="7489494" y="1476123"/>
              <a:ext cx="3724509" cy="372599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29000">
                  <a:srgbClr val="8FAADC">
                    <a:alpha val="63000"/>
                  </a:srgbClr>
                </a:gs>
                <a:gs pos="100000">
                  <a:schemeClr val="bg1">
                    <a:alpha val="35000"/>
                  </a:schemeClr>
                </a:gs>
                <a:gs pos="54000">
                  <a:srgbClr val="8FAADC"/>
                </a:gs>
                <a:gs pos="80000">
                  <a:srgbClr val="8FAADC">
                    <a:alpha val="69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PLANY MIEJSCOWE</a:t>
              </a:r>
            </a:p>
          </p:txBody>
        </p:sp>
        <p:pic>
          <p:nvPicPr>
            <p:cNvPr id="36" name="Obraz 35">
              <a:extLst>
                <a:ext uri="{FF2B5EF4-FFF2-40B4-BE49-F238E27FC236}">
                  <a16:creationId xmlns:a16="http://schemas.microsoft.com/office/drawing/2014/main" id="{C9A9E6F6-8C43-E485-9EAA-924DECAFDD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85630" y="2107925"/>
              <a:ext cx="3231794" cy="186962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Prostokąt 72">
              <a:extLst>
                <a:ext uri="{FF2B5EF4-FFF2-40B4-BE49-F238E27FC236}">
                  <a16:creationId xmlns:a16="http://schemas.microsoft.com/office/drawing/2014/main" id="{FC8E6471-350E-6C29-D570-0AD91F9D8049}"/>
                </a:ext>
              </a:extLst>
            </p:cNvPr>
            <p:cNvSpPr/>
            <p:nvPr/>
          </p:nvSpPr>
          <p:spPr>
            <a:xfrm flipH="1">
              <a:off x="7585630" y="4131512"/>
              <a:ext cx="3231794" cy="383040"/>
            </a:xfrm>
            <a:prstGeom prst="rect">
              <a:avLst/>
            </a:prstGeom>
            <a:gradFill flip="none" rotWithShape="1">
              <a:gsLst>
                <a:gs pos="0">
                  <a:srgbClr val="8FAADC">
                    <a:alpha val="74000"/>
                  </a:srgbClr>
                </a:gs>
                <a:gs pos="41000">
                  <a:schemeClr val="accent1">
                    <a:lumMod val="20000"/>
                    <a:lumOff val="80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spcBef>
                  <a:spcPts val="600"/>
                </a:spcBef>
                <a:spcAft>
                  <a:spcPts val="100"/>
                </a:spcAft>
                <a:defRPr/>
              </a:pPr>
              <a:r>
                <a:rPr lang="pl-PL" sz="1600" dirty="0">
                  <a:solidFill>
                    <a:prstClr val="black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akty prawa miejscowego:</a:t>
              </a:r>
            </a:p>
          </p:txBody>
        </p:sp>
        <p:sp>
          <p:nvSpPr>
            <p:cNvPr id="38" name="Prostokąt 72">
              <a:extLst>
                <a:ext uri="{FF2B5EF4-FFF2-40B4-BE49-F238E27FC236}">
                  <a16:creationId xmlns:a16="http://schemas.microsoft.com/office/drawing/2014/main" id="{A43404D2-D2F1-9057-9A89-E35523C0E3C4}"/>
                </a:ext>
              </a:extLst>
            </p:cNvPr>
            <p:cNvSpPr/>
            <p:nvPr/>
          </p:nvSpPr>
          <p:spPr>
            <a:xfrm flipH="1">
              <a:off x="7585630" y="4603593"/>
              <a:ext cx="3609462" cy="577132"/>
            </a:xfrm>
            <a:prstGeom prst="rect">
              <a:avLst/>
            </a:prstGeom>
            <a:gradFill flip="none" rotWithShape="1">
              <a:gsLst>
                <a:gs pos="0">
                  <a:srgbClr val="8FAADC">
                    <a:alpha val="74000"/>
                  </a:srgbClr>
                </a:gs>
                <a:gs pos="41000">
                  <a:schemeClr val="accent1">
                    <a:lumMod val="20000"/>
                    <a:lumOff val="80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spcBef>
                  <a:spcPts val="600"/>
                </a:spcBef>
                <a:spcAft>
                  <a:spcPts val="100"/>
                </a:spcAft>
                <a:defRPr/>
              </a:pPr>
              <a:r>
                <a:rPr lang="pl-PL" sz="1400" dirty="0">
                  <a:solidFill>
                    <a:prstClr val="black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miejscowy plan zagospodarowania przestrzennego</a:t>
              </a:r>
            </a:p>
          </p:txBody>
        </p:sp>
        <p:sp>
          <p:nvSpPr>
            <p:cNvPr id="39" name="Prostokąt 72">
              <a:extLst>
                <a:ext uri="{FF2B5EF4-FFF2-40B4-BE49-F238E27FC236}">
                  <a16:creationId xmlns:a16="http://schemas.microsoft.com/office/drawing/2014/main" id="{2A9966B7-77A9-7276-A627-523B2C008DB4}"/>
                </a:ext>
              </a:extLst>
            </p:cNvPr>
            <p:cNvSpPr/>
            <p:nvPr/>
          </p:nvSpPr>
          <p:spPr>
            <a:xfrm flipH="1">
              <a:off x="7576175" y="5229633"/>
              <a:ext cx="3609462" cy="383040"/>
            </a:xfrm>
            <a:prstGeom prst="rect">
              <a:avLst/>
            </a:prstGeom>
            <a:gradFill flip="none" rotWithShape="1">
              <a:gsLst>
                <a:gs pos="0">
                  <a:srgbClr val="8FAADC">
                    <a:alpha val="74000"/>
                  </a:srgbClr>
                </a:gs>
                <a:gs pos="41000">
                  <a:schemeClr val="accent1">
                    <a:lumMod val="20000"/>
                    <a:lumOff val="80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spcBef>
                  <a:spcPts val="600"/>
                </a:spcBef>
                <a:spcAft>
                  <a:spcPts val="100"/>
                </a:spcAft>
                <a:defRPr/>
              </a:pPr>
              <a:r>
                <a:rPr lang="pl-PL" sz="1400" dirty="0">
                  <a:solidFill>
                    <a:prstClr val="black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miejscowy plan rewitalizacji</a:t>
              </a:r>
            </a:p>
          </p:txBody>
        </p:sp>
        <p:sp>
          <p:nvSpPr>
            <p:cNvPr id="40" name="Prostokąt 72">
              <a:extLst>
                <a:ext uri="{FF2B5EF4-FFF2-40B4-BE49-F238E27FC236}">
                  <a16:creationId xmlns:a16="http://schemas.microsoft.com/office/drawing/2014/main" id="{B24EDDDE-7EE4-4EEE-FC0E-C8A496E37F65}"/>
                </a:ext>
              </a:extLst>
            </p:cNvPr>
            <p:cNvSpPr/>
            <p:nvPr/>
          </p:nvSpPr>
          <p:spPr>
            <a:xfrm flipH="1">
              <a:off x="7585630" y="5683316"/>
              <a:ext cx="3609462" cy="383040"/>
            </a:xfrm>
            <a:prstGeom prst="rect">
              <a:avLst/>
            </a:prstGeom>
            <a:gradFill flip="none" rotWithShape="1">
              <a:gsLst>
                <a:gs pos="0">
                  <a:srgbClr val="8FAADC">
                    <a:alpha val="74000"/>
                  </a:srgbClr>
                </a:gs>
                <a:gs pos="41000">
                  <a:schemeClr val="accent1">
                    <a:lumMod val="20000"/>
                    <a:lumOff val="80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spcBef>
                  <a:spcPts val="600"/>
                </a:spcBef>
                <a:spcAft>
                  <a:spcPts val="100"/>
                </a:spcAft>
                <a:defRPr/>
              </a:pPr>
              <a:r>
                <a:rPr lang="pl-PL" sz="1400" dirty="0">
                  <a:solidFill>
                    <a:prstClr val="black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zintegrowany plan inwestycyjny</a:t>
              </a:r>
            </a:p>
          </p:txBody>
        </p:sp>
        <p:grpSp>
          <p:nvGrpSpPr>
            <p:cNvPr id="41" name="Grupa 40">
              <a:extLst>
                <a:ext uri="{FF2B5EF4-FFF2-40B4-BE49-F238E27FC236}">
                  <a16:creationId xmlns:a16="http://schemas.microsoft.com/office/drawing/2014/main" id="{7A6A26F8-C341-D1A8-369A-AD11FE3CC231}"/>
                </a:ext>
              </a:extLst>
            </p:cNvPr>
            <p:cNvGrpSpPr/>
            <p:nvPr/>
          </p:nvGrpSpPr>
          <p:grpSpPr>
            <a:xfrm>
              <a:off x="209261" y="1983934"/>
              <a:ext cx="3805207" cy="2695355"/>
              <a:chOff x="209261" y="1983934"/>
              <a:chExt cx="3805207" cy="2695355"/>
            </a:xfrm>
          </p:grpSpPr>
          <p:sp>
            <p:nvSpPr>
              <p:cNvPr id="42" name="Prostokąt 41">
                <a:extLst>
                  <a:ext uri="{FF2B5EF4-FFF2-40B4-BE49-F238E27FC236}">
                    <a16:creationId xmlns:a16="http://schemas.microsoft.com/office/drawing/2014/main" id="{2D381921-37B5-B5BD-2002-8D6977AE9C58}"/>
                  </a:ext>
                </a:extLst>
              </p:cNvPr>
              <p:cNvSpPr/>
              <p:nvPr/>
            </p:nvSpPr>
            <p:spPr>
              <a:xfrm>
                <a:off x="408591" y="2081215"/>
                <a:ext cx="3231794" cy="189608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pic>
            <p:nvPicPr>
              <p:cNvPr id="43" name="Obraz 98" descr="Obraz zawierający Świat, mapa, tekst&#10;&#10;Opis wygenerowany automatycznie">
                <a:extLst>
                  <a:ext uri="{FF2B5EF4-FFF2-40B4-BE49-F238E27FC236}">
                    <a16:creationId xmlns:a16="http://schemas.microsoft.com/office/drawing/2014/main" id="{BA4468C3-CD1E-F3AD-607B-4ABD6EC85D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9261" y="1983934"/>
                <a:ext cx="3805207" cy="26953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8" name="Wykres 27"/>
          <p:cNvGraphicFramePr>
            <a:graphicFrameLocks/>
          </p:cNvGraphicFramePr>
          <p:nvPr/>
        </p:nvGraphicFramePr>
        <p:xfrm>
          <a:off x="515458" y="2063555"/>
          <a:ext cx="4572000" cy="3914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33" name="Wykres 32"/>
          <p:cNvGraphicFramePr>
            <a:graphicFrameLocks/>
          </p:cNvGraphicFramePr>
          <p:nvPr/>
        </p:nvGraphicFramePr>
        <p:xfrm>
          <a:off x="1040821" y="1595661"/>
          <a:ext cx="10144816" cy="4667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9" name="Symbol zastępczy numeru slajdu 5">
            <a:extLst>
              <a:ext uri="{FF2B5EF4-FFF2-40B4-BE49-F238E27FC236}">
                <a16:creationId xmlns:a16="http://schemas.microsoft.com/office/drawing/2014/main" id="{BBD2B51A-6727-43BD-8F41-566CD90FD1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fld id="{6A1ED289-97BB-423D-92EB-E9FBEFCC5C73}" type="slidenum">
              <a:rPr lang="pl-PL" smtClean="0"/>
              <a:t>4</a:t>
            </a:fld>
            <a:endParaRPr lang="pl-PL" dirty="0"/>
          </a:p>
        </p:txBody>
      </p:sp>
      <p:graphicFrame>
        <p:nvGraphicFramePr>
          <p:cNvPr id="29" name="Wykres 28">
            <a:extLst>
              <a:ext uri="{FF2B5EF4-FFF2-40B4-BE49-F238E27FC236}">
                <a16:creationId xmlns:a16="http://schemas.microsoft.com/office/drawing/2014/main" id="{10DBE548-DA92-FAEB-6F66-F3D7B97B18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5044078"/>
              </p:ext>
            </p:extLst>
          </p:nvPr>
        </p:nvGraphicFramePr>
        <p:xfrm>
          <a:off x="6381904" y="1395513"/>
          <a:ext cx="4664861" cy="3914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pSp>
        <p:nvGrpSpPr>
          <p:cNvPr id="15" name="Grupa 14">
            <a:extLst>
              <a:ext uri="{FF2B5EF4-FFF2-40B4-BE49-F238E27FC236}">
                <a16:creationId xmlns:a16="http://schemas.microsoft.com/office/drawing/2014/main" id="{0FBE19A8-DDF7-FD7E-22CE-AEC90F6B2A67}"/>
              </a:ext>
            </a:extLst>
          </p:cNvPr>
          <p:cNvGrpSpPr/>
          <p:nvPr/>
        </p:nvGrpSpPr>
        <p:grpSpPr>
          <a:xfrm>
            <a:off x="5977284" y="958910"/>
            <a:ext cx="5173616" cy="5761895"/>
            <a:chOff x="5977284" y="958910"/>
            <a:chExt cx="5173616" cy="5761895"/>
          </a:xfrm>
        </p:grpSpPr>
        <p:sp>
          <p:nvSpPr>
            <p:cNvPr id="14" name="Prostokąt 72">
              <a:extLst>
                <a:ext uri="{FF2B5EF4-FFF2-40B4-BE49-F238E27FC236}">
                  <a16:creationId xmlns:a16="http://schemas.microsoft.com/office/drawing/2014/main" id="{DAA318CE-6370-F418-0CB9-8B0950F1F30F}"/>
                </a:ext>
              </a:extLst>
            </p:cNvPr>
            <p:cNvSpPr/>
            <p:nvPr/>
          </p:nvSpPr>
          <p:spPr>
            <a:xfrm>
              <a:off x="6100919" y="958910"/>
              <a:ext cx="5049981" cy="747630"/>
            </a:xfrm>
            <a:prstGeom prst="rect">
              <a:avLst/>
            </a:prstGeom>
            <a:gradFill flip="none" rotWithShape="1">
              <a:gsLst>
                <a:gs pos="0">
                  <a:srgbClr val="F5B2A2"/>
                </a:gs>
                <a:gs pos="37000">
                  <a:srgbClr val="F5B2A2"/>
                </a:gs>
                <a:gs pos="81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r">
                <a:defRPr/>
              </a:pPr>
              <a:endPara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720725" lvl="0" algn="r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Pisma z uwagami od osób fizycznych </a:t>
              </a:r>
              <a:b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 innych osób prawnych </a:t>
              </a:r>
            </a:p>
            <a:p>
              <a:pPr marL="720725" lvl="0" algn="r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(w sumie </a:t>
              </a:r>
              <a:r>
                <a:rPr lang="pl-PL" sz="1400" b="1" dirty="0">
                  <a:solidFill>
                    <a:prstClr val="black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4 236</a:t>
              </a: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 </a:t>
              </a:r>
            </a:p>
            <a:p>
              <a:pPr algn="r">
                <a:defRPr/>
              </a:pPr>
              <a:endParaRPr lang="pl-PL" sz="1400" b="1" dirty="0">
                <a:solidFill>
                  <a:prstClr val="black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67" name="Grupa 66">
              <a:extLst>
                <a:ext uri="{FF2B5EF4-FFF2-40B4-BE49-F238E27FC236}">
                  <a16:creationId xmlns:a16="http://schemas.microsoft.com/office/drawing/2014/main" id="{D722CCF9-C070-1C35-EC9F-AC612FF61EB4}"/>
                </a:ext>
              </a:extLst>
            </p:cNvPr>
            <p:cNvGrpSpPr/>
            <p:nvPr/>
          </p:nvGrpSpPr>
          <p:grpSpPr>
            <a:xfrm>
              <a:off x="5977284" y="5044144"/>
              <a:ext cx="4291300" cy="1676661"/>
              <a:chOff x="5748768" y="2301693"/>
              <a:chExt cx="5411478" cy="3442065"/>
            </a:xfrm>
          </p:grpSpPr>
          <p:grpSp>
            <p:nvGrpSpPr>
              <p:cNvPr id="30" name="Grupa 29">
                <a:extLst>
                  <a:ext uri="{FF2B5EF4-FFF2-40B4-BE49-F238E27FC236}">
                    <a16:creationId xmlns:a16="http://schemas.microsoft.com/office/drawing/2014/main" id="{38DB799F-ADF8-9571-8C83-A8618601889E}"/>
                  </a:ext>
                </a:extLst>
              </p:cNvPr>
              <p:cNvGrpSpPr/>
              <p:nvPr/>
            </p:nvGrpSpPr>
            <p:grpSpPr>
              <a:xfrm>
                <a:off x="5751228" y="2301693"/>
                <a:ext cx="5401826" cy="747304"/>
                <a:chOff x="5751228" y="2301693"/>
                <a:chExt cx="5401826" cy="747304"/>
              </a:xfrm>
            </p:grpSpPr>
            <p:sp>
              <p:nvSpPr>
                <p:cNvPr id="31" name="Prostokąt 72">
                  <a:extLst>
                    <a:ext uri="{FF2B5EF4-FFF2-40B4-BE49-F238E27FC236}">
                      <a16:creationId xmlns:a16="http://schemas.microsoft.com/office/drawing/2014/main" id="{2C0BD0E6-0D7C-0ED5-353D-EA4F85C46743}"/>
                    </a:ext>
                  </a:extLst>
                </p:cNvPr>
                <p:cNvSpPr/>
                <p:nvPr/>
              </p:nvSpPr>
              <p:spPr>
                <a:xfrm flipH="1">
                  <a:off x="6581055" y="2301693"/>
                  <a:ext cx="4571999" cy="74730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1CE01"/>
                    </a:gs>
                    <a:gs pos="81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66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uwagi uwzględnione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2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Open Sans bold" panose="020B0806030504020204" pitchFamily="34" charset="0"/>
                      <a:ea typeface="Open Sans bold" panose="020B0806030504020204" pitchFamily="34" charset="0"/>
                      <a:cs typeface="Open Sans bold" panose="020B0806030504020204" pitchFamily="34" charset="0"/>
                    </a:rPr>
                    <a:t>389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 ExtraBold" panose="020B0906030804020204" pitchFamily="34" charset="0"/>
                      <a:ea typeface="Open Sans ExtraBold" panose="020B0906030804020204" pitchFamily="34" charset="0"/>
                      <a:cs typeface="Open Sans ExtraBold" panose="020B0906030804020204" pitchFamily="34" charset="0"/>
                    </a:rPr>
                    <a:t> </a:t>
                  </a: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</p:txBody>
            </p:sp>
            <p:sp>
              <p:nvSpPr>
                <p:cNvPr id="45" name="Prostokąt 44">
                  <a:extLst>
                    <a:ext uri="{FF2B5EF4-FFF2-40B4-BE49-F238E27FC236}">
                      <a16:creationId xmlns:a16="http://schemas.microsoft.com/office/drawing/2014/main" id="{3D02019D-7C02-55D0-6794-203BCAB4FCB0}"/>
                    </a:ext>
                  </a:extLst>
                </p:cNvPr>
                <p:cNvSpPr/>
                <p:nvPr/>
              </p:nvSpPr>
              <p:spPr>
                <a:xfrm>
                  <a:off x="5751228" y="2301693"/>
                  <a:ext cx="721189" cy="7473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Prostokąt 46">
                  <a:extLst>
                    <a:ext uri="{FF2B5EF4-FFF2-40B4-BE49-F238E27FC236}">
                      <a16:creationId xmlns:a16="http://schemas.microsoft.com/office/drawing/2014/main" id="{1FD7F493-56D2-79C9-C6F5-D43174A7B6E7}"/>
                    </a:ext>
                  </a:extLst>
                </p:cNvPr>
                <p:cNvSpPr/>
                <p:nvPr/>
              </p:nvSpPr>
              <p:spPr>
                <a:xfrm>
                  <a:off x="5903629" y="2454093"/>
                  <a:ext cx="417218" cy="425238"/>
                </a:xfrm>
                <a:prstGeom prst="rect">
                  <a:avLst/>
                </a:prstGeom>
                <a:solidFill>
                  <a:srgbClr val="01CE0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8" name="Grupa 47">
                <a:extLst>
                  <a:ext uri="{FF2B5EF4-FFF2-40B4-BE49-F238E27FC236}">
                    <a16:creationId xmlns:a16="http://schemas.microsoft.com/office/drawing/2014/main" id="{08655769-C599-6418-02DD-5B4579E12F97}"/>
                  </a:ext>
                </a:extLst>
              </p:cNvPr>
              <p:cNvGrpSpPr/>
              <p:nvPr/>
            </p:nvGrpSpPr>
            <p:grpSpPr>
              <a:xfrm>
                <a:off x="5748768" y="3205794"/>
                <a:ext cx="5401826" cy="747304"/>
                <a:chOff x="5751228" y="2301693"/>
                <a:chExt cx="5401826" cy="747304"/>
              </a:xfrm>
            </p:grpSpPr>
            <p:sp>
              <p:nvSpPr>
                <p:cNvPr id="56" name="Prostokąt 72">
                  <a:extLst>
                    <a:ext uri="{FF2B5EF4-FFF2-40B4-BE49-F238E27FC236}">
                      <a16:creationId xmlns:a16="http://schemas.microsoft.com/office/drawing/2014/main" id="{0884E94C-B4E0-A277-3064-E5F37823E138}"/>
                    </a:ext>
                  </a:extLst>
                </p:cNvPr>
                <p:cNvSpPr/>
                <p:nvPr/>
              </p:nvSpPr>
              <p:spPr>
                <a:xfrm flipH="1">
                  <a:off x="6581055" y="2301693"/>
                  <a:ext cx="4571999" cy="74730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B2D017"/>
                    </a:gs>
                    <a:gs pos="81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66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uwagi</a:t>
                  </a:r>
                  <a:r>
                    <a:rPr kumimoji="0" lang="pl-PL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uwzględnione w części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l-PL" sz="1200" b="1" dirty="0">
                      <a:solidFill>
                        <a:schemeClr val="tx1"/>
                      </a:solidFill>
                      <a:latin typeface="Open Sans bold" panose="020B0806030504020204" pitchFamily="34" charset="0"/>
                      <a:ea typeface="Open Sans bold" panose="020B0806030504020204" pitchFamily="34" charset="0"/>
                      <a:cs typeface="Open Sans bold" panose="020B0806030504020204" pitchFamily="34" charset="0"/>
                    </a:rPr>
                    <a:t>1986</a:t>
                  </a:r>
                  <a:endParaRPr kumimoji="0" lang="pl-PL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Open Sans bold" panose="020B0806030504020204" pitchFamily="34" charset="0"/>
                    <a:ea typeface="Open Sans bold" panose="020B0806030504020204" pitchFamily="34" charset="0"/>
                    <a:cs typeface="Open Sans bold" panose="020B0806030504020204" pitchFamily="34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 ExtraBold" panose="020B0906030804020204" pitchFamily="34" charset="0"/>
                      <a:ea typeface="Open Sans ExtraBold" panose="020B0906030804020204" pitchFamily="34" charset="0"/>
                      <a:cs typeface="Open Sans ExtraBold" panose="020B0906030804020204" pitchFamily="34" charset="0"/>
                    </a:rPr>
                    <a:t> </a:t>
                  </a: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</p:txBody>
            </p:sp>
            <p:sp>
              <p:nvSpPr>
                <p:cNvPr id="57" name="Prostokąt 56">
                  <a:extLst>
                    <a:ext uri="{FF2B5EF4-FFF2-40B4-BE49-F238E27FC236}">
                      <a16:creationId xmlns:a16="http://schemas.microsoft.com/office/drawing/2014/main" id="{CEFBF657-051F-4E44-C122-A14D0A8B3D87}"/>
                    </a:ext>
                  </a:extLst>
                </p:cNvPr>
                <p:cNvSpPr/>
                <p:nvPr/>
              </p:nvSpPr>
              <p:spPr>
                <a:xfrm>
                  <a:off x="5751228" y="2301693"/>
                  <a:ext cx="721189" cy="7473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Prostokąt 57">
                  <a:extLst>
                    <a:ext uri="{FF2B5EF4-FFF2-40B4-BE49-F238E27FC236}">
                      <a16:creationId xmlns:a16="http://schemas.microsoft.com/office/drawing/2014/main" id="{7C2763B5-5F89-D59A-9054-7A1336F08D30}"/>
                    </a:ext>
                  </a:extLst>
                </p:cNvPr>
                <p:cNvSpPr/>
                <p:nvPr/>
              </p:nvSpPr>
              <p:spPr>
                <a:xfrm>
                  <a:off x="5903629" y="2454093"/>
                  <a:ext cx="417218" cy="425238"/>
                </a:xfrm>
                <a:prstGeom prst="rect">
                  <a:avLst/>
                </a:prstGeom>
                <a:solidFill>
                  <a:srgbClr val="B2D01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9" name="Grupa 58">
                <a:extLst>
                  <a:ext uri="{FF2B5EF4-FFF2-40B4-BE49-F238E27FC236}">
                    <a16:creationId xmlns:a16="http://schemas.microsoft.com/office/drawing/2014/main" id="{6653F1DF-2A17-2603-F674-9FE6C85F258D}"/>
                  </a:ext>
                </a:extLst>
              </p:cNvPr>
              <p:cNvGrpSpPr/>
              <p:nvPr/>
            </p:nvGrpSpPr>
            <p:grpSpPr>
              <a:xfrm>
                <a:off x="5758206" y="4105498"/>
                <a:ext cx="5401826" cy="747304"/>
                <a:chOff x="5751228" y="2301693"/>
                <a:chExt cx="5401826" cy="747304"/>
              </a:xfrm>
            </p:grpSpPr>
            <p:sp>
              <p:nvSpPr>
                <p:cNvPr id="60" name="Prostokąt 72">
                  <a:extLst>
                    <a:ext uri="{FF2B5EF4-FFF2-40B4-BE49-F238E27FC236}">
                      <a16:creationId xmlns:a16="http://schemas.microsoft.com/office/drawing/2014/main" id="{0FDFD1AB-8DC8-C354-0193-6AB4B06A3DF4}"/>
                    </a:ext>
                  </a:extLst>
                </p:cNvPr>
                <p:cNvSpPr/>
                <p:nvPr/>
              </p:nvSpPr>
              <p:spPr>
                <a:xfrm flipH="1">
                  <a:off x="6581055" y="2301693"/>
                  <a:ext cx="4571999" cy="74730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17E30"/>
                    </a:gs>
                    <a:gs pos="81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66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uwagi</a:t>
                  </a:r>
                  <a:r>
                    <a:rPr kumimoji="0" lang="pl-PL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nieuwzględnione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l-PL" sz="1200" b="1" dirty="0">
                      <a:solidFill>
                        <a:schemeClr val="tx1"/>
                      </a:solidFill>
                      <a:latin typeface="Open Sans bold" panose="020B0806030504020204" pitchFamily="34" charset="0"/>
                      <a:ea typeface="Open Sans bold" panose="020B0806030504020204" pitchFamily="34" charset="0"/>
                      <a:cs typeface="Open Sans bold" panose="020B0806030504020204" pitchFamily="34" charset="0"/>
                    </a:rPr>
                    <a:t>1639</a:t>
                  </a:r>
                  <a:endParaRPr kumimoji="0" lang="pl-PL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Open Sans bold" panose="020B0806030504020204" pitchFamily="34" charset="0"/>
                    <a:ea typeface="Open Sans bold" panose="020B0806030504020204" pitchFamily="34" charset="0"/>
                    <a:cs typeface="Open Sans bold" panose="020B0806030504020204" pitchFamily="34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 ExtraBold" panose="020B0906030804020204" pitchFamily="34" charset="0"/>
                      <a:ea typeface="Open Sans ExtraBold" panose="020B0906030804020204" pitchFamily="34" charset="0"/>
                      <a:cs typeface="Open Sans ExtraBold" panose="020B0906030804020204" pitchFamily="34" charset="0"/>
                    </a:rPr>
                    <a:t> </a:t>
                  </a: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</p:txBody>
            </p:sp>
            <p:sp>
              <p:nvSpPr>
                <p:cNvPr id="61" name="Prostokąt 60">
                  <a:extLst>
                    <a:ext uri="{FF2B5EF4-FFF2-40B4-BE49-F238E27FC236}">
                      <a16:creationId xmlns:a16="http://schemas.microsoft.com/office/drawing/2014/main" id="{0CC40341-73B2-66BE-9F3C-9E1DD68E666D}"/>
                    </a:ext>
                  </a:extLst>
                </p:cNvPr>
                <p:cNvSpPr/>
                <p:nvPr/>
              </p:nvSpPr>
              <p:spPr>
                <a:xfrm>
                  <a:off x="5751228" y="2301693"/>
                  <a:ext cx="721189" cy="7473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Prostokąt 61">
                  <a:extLst>
                    <a:ext uri="{FF2B5EF4-FFF2-40B4-BE49-F238E27FC236}">
                      <a16:creationId xmlns:a16="http://schemas.microsoft.com/office/drawing/2014/main" id="{258BF033-4807-6769-D6F9-91F14C59EEF8}"/>
                    </a:ext>
                  </a:extLst>
                </p:cNvPr>
                <p:cNvSpPr/>
                <p:nvPr/>
              </p:nvSpPr>
              <p:spPr>
                <a:xfrm>
                  <a:off x="5903629" y="2454093"/>
                  <a:ext cx="417218" cy="425238"/>
                </a:xfrm>
                <a:prstGeom prst="rect">
                  <a:avLst/>
                </a:prstGeom>
                <a:solidFill>
                  <a:srgbClr val="F17E3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3" name="Grupa 62">
                <a:extLst>
                  <a:ext uri="{FF2B5EF4-FFF2-40B4-BE49-F238E27FC236}">
                    <a16:creationId xmlns:a16="http://schemas.microsoft.com/office/drawing/2014/main" id="{6CDE0996-480D-85CF-7A27-E78536EFE125}"/>
                  </a:ext>
                </a:extLst>
              </p:cNvPr>
              <p:cNvGrpSpPr/>
              <p:nvPr/>
            </p:nvGrpSpPr>
            <p:grpSpPr>
              <a:xfrm>
                <a:off x="5758420" y="4996454"/>
                <a:ext cx="5401826" cy="747304"/>
                <a:chOff x="5751228" y="2301693"/>
                <a:chExt cx="5401826" cy="747304"/>
              </a:xfrm>
            </p:grpSpPr>
            <p:sp>
              <p:nvSpPr>
                <p:cNvPr id="64" name="Prostokąt 72">
                  <a:extLst>
                    <a:ext uri="{FF2B5EF4-FFF2-40B4-BE49-F238E27FC236}">
                      <a16:creationId xmlns:a16="http://schemas.microsoft.com/office/drawing/2014/main" id="{A74785F2-54C6-A8BE-1A16-426BB9A586C7}"/>
                    </a:ext>
                  </a:extLst>
                </p:cNvPr>
                <p:cNvSpPr/>
                <p:nvPr/>
              </p:nvSpPr>
              <p:spPr>
                <a:xfrm flipH="1">
                  <a:off x="6581055" y="2301693"/>
                  <a:ext cx="4571999" cy="74730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DDDDDD"/>
                    </a:gs>
                    <a:gs pos="81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66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poza zakresem ustaleń POG lub bez lokalizacji</a:t>
                  </a: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pl-PL" sz="1200" b="1" dirty="0">
                      <a:solidFill>
                        <a:schemeClr val="tx1"/>
                      </a:solidFill>
                      <a:latin typeface="Open Sans bold" panose="020B0806030504020204" pitchFamily="34" charset="0"/>
                      <a:ea typeface="Open Sans bold" panose="020B0806030504020204" pitchFamily="34" charset="0"/>
                      <a:cs typeface="Open Sans bold" panose="020B0806030504020204" pitchFamily="34" charset="0"/>
                    </a:rPr>
                    <a:t>222</a:t>
                  </a:r>
                  <a:endParaRPr kumimoji="0" lang="pl-PL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Open Sans bold" panose="020B0806030504020204" pitchFamily="34" charset="0"/>
                    <a:ea typeface="Open Sans bold" panose="020B0806030504020204" pitchFamily="34" charset="0"/>
                    <a:cs typeface="Open Sans bold" panose="020B0806030504020204" pitchFamily="34" charset="0"/>
                  </a:endParaRPr>
                </a:p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l-PL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Open Sans ExtraBold" panose="020B0906030804020204" pitchFamily="34" charset="0"/>
                      <a:ea typeface="Open Sans ExtraBold" panose="020B0906030804020204" pitchFamily="34" charset="0"/>
                      <a:cs typeface="Open Sans ExtraBold" panose="020B0906030804020204" pitchFamily="34" charset="0"/>
                    </a:rPr>
                    <a:t> </a:t>
                  </a:r>
                  <a:endParaRPr kumimoji="0" lang="pl-PL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highlight>
                      <a:srgbClr val="FFFF00"/>
                    </a:highlight>
                    <a:uLnTx/>
                    <a:uFillTx/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</p:txBody>
            </p:sp>
            <p:sp>
              <p:nvSpPr>
                <p:cNvPr id="65" name="Prostokąt 64">
                  <a:extLst>
                    <a:ext uri="{FF2B5EF4-FFF2-40B4-BE49-F238E27FC236}">
                      <a16:creationId xmlns:a16="http://schemas.microsoft.com/office/drawing/2014/main" id="{7DB046F2-7E1B-7CDE-94D8-64FC4FFEF630}"/>
                    </a:ext>
                  </a:extLst>
                </p:cNvPr>
                <p:cNvSpPr/>
                <p:nvPr/>
              </p:nvSpPr>
              <p:spPr>
                <a:xfrm>
                  <a:off x="5751228" y="2301693"/>
                  <a:ext cx="721189" cy="7473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Prostokąt 65">
                  <a:extLst>
                    <a:ext uri="{FF2B5EF4-FFF2-40B4-BE49-F238E27FC236}">
                      <a16:creationId xmlns:a16="http://schemas.microsoft.com/office/drawing/2014/main" id="{14316C48-73CD-E9F3-6668-D9FD4E68ADE7}"/>
                    </a:ext>
                  </a:extLst>
                </p:cNvPr>
                <p:cNvSpPr/>
                <p:nvPr/>
              </p:nvSpPr>
              <p:spPr>
                <a:xfrm>
                  <a:off x="5903629" y="2454093"/>
                  <a:ext cx="417218" cy="425238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l-PL" sz="12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aphicFrame>
        <p:nvGraphicFramePr>
          <p:cNvPr id="17" name="Wykres 16">
            <a:extLst>
              <a:ext uri="{FF2B5EF4-FFF2-40B4-BE49-F238E27FC236}">
                <a16:creationId xmlns:a16="http://schemas.microsoft.com/office/drawing/2014/main" id="{5D3D36EC-4A68-4499-B8DD-64931B6EA7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97772"/>
              </p:ext>
            </p:extLst>
          </p:nvPr>
        </p:nvGraphicFramePr>
        <p:xfrm>
          <a:off x="377558" y="1168372"/>
          <a:ext cx="4661947" cy="4521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pSp>
        <p:nvGrpSpPr>
          <p:cNvPr id="12" name="Grupa 11">
            <a:extLst>
              <a:ext uri="{FF2B5EF4-FFF2-40B4-BE49-F238E27FC236}">
                <a16:creationId xmlns:a16="http://schemas.microsoft.com/office/drawing/2014/main" id="{1B0B5945-32C4-9801-90F4-E7FBDF51580C}"/>
              </a:ext>
            </a:extLst>
          </p:cNvPr>
          <p:cNvGrpSpPr/>
          <p:nvPr/>
        </p:nvGrpSpPr>
        <p:grpSpPr>
          <a:xfrm>
            <a:off x="-11406" y="954783"/>
            <a:ext cx="6107406" cy="5766022"/>
            <a:chOff x="-11406" y="954783"/>
            <a:chExt cx="6107406" cy="5766022"/>
          </a:xfrm>
        </p:grpSpPr>
        <p:sp>
          <p:nvSpPr>
            <p:cNvPr id="6" name="Prostokąt 72">
              <a:extLst>
                <a:ext uri="{FF2B5EF4-FFF2-40B4-BE49-F238E27FC236}">
                  <a16:creationId xmlns:a16="http://schemas.microsoft.com/office/drawing/2014/main" id="{29684160-CD76-C75E-538B-955D96C49E6F}"/>
                </a:ext>
              </a:extLst>
            </p:cNvPr>
            <p:cNvSpPr/>
            <p:nvPr/>
          </p:nvSpPr>
          <p:spPr>
            <a:xfrm flipH="1">
              <a:off x="-11406" y="954783"/>
              <a:ext cx="6107406" cy="749226"/>
            </a:xfrm>
            <a:prstGeom prst="rect">
              <a:avLst/>
            </a:prstGeom>
            <a:gradFill flip="none" rotWithShape="1">
              <a:gsLst>
                <a:gs pos="0">
                  <a:srgbClr val="93CA78"/>
                </a:gs>
                <a:gs pos="37000">
                  <a:srgbClr val="93CA78">
                    <a:alpha val="61000"/>
                  </a:srgbClr>
                </a:gs>
                <a:gs pos="8100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defRPr/>
              </a:pPr>
              <a:endPara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720725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Pisma z wnioskami od osób fizycznych </a:t>
              </a:r>
            </a:p>
            <a:p>
              <a:pPr marL="720725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 innych osób prawnych </a:t>
              </a:r>
            </a:p>
            <a:p>
              <a:pPr marL="720725">
                <a:defRPr/>
              </a:pP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(w sumie </a:t>
              </a:r>
              <a:r>
                <a:rPr lang="pl-PL" sz="1400" b="1" dirty="0">
                  <a:solidFill>
                    <a:prstClr val="black"/>
                  </a:solidFill>
                  <a:latin typeface="Open Sans ExtraBold" panose="020B0906030804020204" pitchFamily="34" charset="0"/>
                  <a:ea typeface="Open Sans ExtraBold" panose="020B0906030804020204" pitchFamily="34" charset="0"/>
                  <a:cs typeface="Open Sans ExtraBold" panose="020B0906030804020204" pitchFamily="34" charset="0"/>
                </a:rPr>
                <a:t>5 471</a:t>
              </a:r>
              <a:r>
                <a:rPr lang="pl-PL" sz="14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) </a:t>
              </a:r>
            </a:p>
            <a:p>
              <a:pPr>
                <a:defRPr/>
              </a:pPr>
              <a:r>
                <a:rPr lang="pl-PL" sz="14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endParaRPr lang="pl-PL" sz="1400" dirty="0">
                <a:solidFill>
                  <a:prstClr val="black"/>
                </a:solidFill>
                <a:highlight>
                  <a:srgbClr val="FFFF00"/>
                </a:highligh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upa 10">
              <a:extLst>
                <a:ext uri="{FF2B5EF4-FFF2-40B4-BE49-F238E27FC236}">
                  <a16:creationId xmlns:a16="http://schemas.microsoft.com/office/drawing/2014/main" id="{E39A84EB-0362-CE70-043C-99A3360BB521}"/>
                </a:ext>
              </a:extLst>
            </p:cNvPr>
            <p:cNvGrpSpPr/>
            <p:nvPr/>
          </p:nvGrpSpPr>
          <p:grpSpPr>
            <a:xfrm>
              <a:off x="460953" y="5048068"/>
              <a:ext cx="4216345" cy="1672737"/>
              <a:chOff x="5720758" y="2301693"/>
              <a:chExt cx="5411478" cy="3442065"/>
            </a:xfrm>
          </p:grpSpPr>
          <p:grpSp>
            <p:nvGrpSpPr>
              <p:cNvPr id="22" name="Grupa 21">
                <a:extLst>
                  <a:ext uri="{FF2B5EF4-FFF2-40B4-BE49-F238E27FC236}">
                    <a16:creationId xmlns:a16="http://schemas.microsoft.com/office/drawing/2014/main" id="{9F8CF426-EB09-578E-F494-C8BF517F634D}"/>
                  </a:ext>
                </a:extLst>
              </p:cNvPr>
              <p:cNvGrpSpPr/>
              <p:nvPr/>
            </p:nvGrpSpPr>
            <p:grpSpPr>
              <a:xfrm>
                <a:off x="5723218" y="2301693"/>
                <a:ext cx="5401826" cy="747304"/>
                <a:chOff x="5751228" y="2301693"/>
                <a:chExt cx="5401826" cy="747304"/>
              </a:xfrm>
            </p:grpSpPr>
            <p:sp>
              <p:nvSpPr>
                <p:cNvPr id="19" name="Prostokąt 72">
                  <a:extLst>
                    <a:ext uri="{FF2B5EF4-FFF2-40B4-BE49-F238E27FC236}">
                      <a16:creationId xmlns:a16="http://schemas.microsoft.com/office/drawing/2014/main" id="{EAEB978D-A865-8BC9-CCA3-5BA5C56A9D36}"/>
                    </a:ext>
                  </a:extLst>
                </p:cNvPr>
                <p:cNvSpPr/>
                <p:nvPr/>
              </p:nvSpPr>
              <p:spPr>
                <a:xfrm flipH="1">
                  <a:off x="6581055" y="2301693"/>
                  <a:ext cx="4571999" cy="74730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01CE01"/>
                    </a:gs>
                    <a:gs pos="81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66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>
                    <a:defRPr/>
                  </a:pPr>
                  <a:endParaRPr lang="pl-PL" sz="1200" dirty="0">
                    <a:solidFill>
                      <a:prstClr val="black"/>
                    </a:solidFill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  <a:p>
                  <a:pPr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wnioski uwzględnione</a:t>
                  </a:r>
                </a:p>
                <a:p>
                  <a:pPr>
                    <a:defRPr/>
                  </a:pPr>
                  <a:r>
                    <a:rPr lang="pl-PL" sz="1200" b="1" dirty="0">
                      <a:solidFill>
                        <a:prstClr val="black"/>
                      </a:solidFill>
                      <a:latin typeface="Open Sans bold" panose="020B0806030504020204" pitchFamily="34" charset="0"/>
                      <a:ea typeface="Open Sans bold" panose="020B0806030504020204" pitchFamily="34" charset="0"/>
                      <a:cs typeface="Open Sans bold" panose="020B0806030504020204" pitchFamily="34" charset="0"/>
                    </a:rPr>
                    <a:t>1537</a:t>
                  </a:r>
                </a:p>
                <a:p>
                  <a:pPr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 ExtraBold" panose="020B0906030804020204" pitchFamily="34" charset="0"/>
                      <a:ea typeface="Open Sans ExtraBold" panose="020B0906030804020204" pitchFamily="34" charset="0"/>
                      <a:cs typeface="Open Sans ExtraBold" panose="020B0906030804020204" pitchFamily="34" charset="0"/>
                    </a:rPr>
                    <a:t> </a:t>
                  </a:r>
                  <a:endParaRPr lang="pl-PL" sz="1200" dirty="0">
                    <a:solidFill>
                      <a:prstClr val="black"/>
                    </a:solidFill>
                    <a:highlight>
                      <a:srgbClr val="FFFF00"/>
                    </a:highlight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</p:txBody>
            </p:sp>
            <p:sp>
              <p:nvSpPr>
                <p:cNvPr id="20" name="Prostokąt 19">
                  <a:extLst>
                    <a:ext uri="{FF2B5EF4-FFF2-40B4-BE49-F238E27FC236}">
                      <a16:creationId xmlns:a16="http://schemas.microsoft.com/office/drawing/2014/main" id="{D1DEC0E7-CD76-73BC-A454-62C79591E4E1}"/>
                    </a:ext>
                  </a:extLst>
                </p:cNvPr>
                <p:cNvSpPr/>
                <p:nvPr/>
              </p:nvSpPr>
              <p:spPr>
                <a:xfrm>
                  <a:off x="5751228" y="2301693"/>
                  <a:ext cx="721189" cy="7473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sz="1200"/>
                </a:p>
              </p:txBody>
            </p:sp>
            <p:sp>
              <p:nvSpPr>
                <p:cNvPr id="21" name="Prostokąt 20">
                  <a:extLst>
                    <a:ext uri="{FF2B5EF4-FFF2-40B4-BE49-F238E27FC236}">
                      <a16:creationId xmlns:a16="http://schemas.microsoft.com/office/drawing/2014/main" id="{5A5116A8-E2A5-1B53-0AD2-CCE3436E4B16}"/>
                    </a:ext>
                  </a:extLst>
                </p:cNvPr>
                <p:cNvSpPr/>
                <p:nvPr/>
              </p:nvSpPr>
              <p:spPr>
                <a:xfrm>
                  <a:off x="5903629" y="2454093"/>
                  <a:ext cx="417218" cy="425238"/>
                </a:xfrm>
                <a:prstGeom prst="rect">
                  <a:avLst/>
                </a:prstGeom>
                <a:solidFill>
                  <a:srgbClr val="01CE0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sz="1200"/>
                </a:p>
              </p:txBody>
            </p:sp>
          </p:grpSp>
          <p:grpSp>
            <p:nvGrpSpPr>
              <p:cNvPr id="23" name="Grupa 22">
                <a:extLst>
                  <a:ext uri="{FF2B5EF4-FFF2-40B4-BE49-F238E27FC236}">
                    <a16:creationId xmlns:a16="http://schemas.microsoft.com/office/drawing/2014/main" id="{88FF0F70-F35B-91BA-A4BA-BAF9490B37FA}"/>
                  </a:ext>
                </a:extLst>
              </p:cNvPr>
              <p:cNvGrpSpPr/>
              <p:nvPr/>
            </p:nvGrpSpPr>
            <p:grpSpPr>
              <a:xfrm>
                <a:off x="5720758" y="3205794"/>
                <a:ext cx="5401826" cy="747304"/>
                <a:chOff x="5751228" y="2301693"/>
                <a:chExt cx="5401826" cy="747304"/>
              </a:xfrm>
            </p:grpSpPr>
            <p:sp>
              <p:nvSpPr>
                <p:cNvPr id="24" name="Prostokąt 72">
                  <a:extLst>
                    <a:ext uri="{FF2B5EF4-FFF2-40B4-BE49-F238E27FC236}">
                      <a16:creationId xmlns:a16="http://schemas.microsoft.com/office/drawing/2014/main" id="{D8E1E661-5174-2AF6-1548-1373F2E4B161}"/>
                    </a:ext>
                  </a:extLst>
                </p:cNvPr>
                <p:cNvSpPr/>
                <p:nvPr/>
              </p:nvSpPr>
              <p:spPr>
                <a:xfrm flipH="1">
                  <a:off x="6581055" y="2301693"/>
                  <a:ext cx="4571999" cy="74730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B2D017"/>
                    </a:gs>
                    <a:gs pos="81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66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>
                    <a:defRPr/>
                  </a:pPr>
                  <a:endParaRPr lang="pl-PL" sz="1200" dirty="0">
                    <a:solidFill>
                      <a:prstClr val="black"/>
                    </a:solidFill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  <a:p>
                  <a:pPr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wnioski uwzględnione w części</a:t>
                  </a:r>
                </a:p>
                <a:p>
                  <a:pPr>
                    <a:defRPr/>
                  </a:pPr>
                  <a:r>
                    <a:rPr lang="pl-PL" sz="1200" b="1" dirty="0">
                      <a:solidFill>
                        <a:prstClr val="black"/>
                      </a:solidFill>
                      <a:latin typeface="Open Sans bold" panose="020B0806030504020204" pitchFamily="34" charset="0"/>
                      <a:ea typeface="Open Sans bold" panose="020B0806030504020204" pitchFamily="34" charset="0"/>
                      <a:cs typeface="Open Sans bold" panose="020B0806030504020204" pitchFamily="34" charset="0"/>
                    </a:rPr>
                    <a:t>3221</a:t>
                  </a:r>
                </a:p>
                <a:p>
                  <a:pPr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 ExtraBold" panose="020B0906030804020204" pitchFamily="34" charset="0"/>
                      <a:ea typeface="Open Sans ExtraBold" panose="020B0906030804020204" pitchFamily="34" charset="0"/>
                      <a:cs typeface="Open Sans ExtraBold" panose="020B0906030804020204" pitchFamily="34" charset="0"/>
                    </a:rPr>
                    <a:t> </a:t>
                  </a:r>
                  <a:endParaRPr lang="pl-PL" sz="1200" dirty="0">
                    <a:solidFill>
                      <a:prstClr val="black"/>
                    </a:solidFill>
                    <a:highlight>
                      <a:srgbClr val="FFFF00"/>
                    </a:highlight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</p:txBody>
            </p:sp>
            <p:sp>
              <p:nvSpPr>
                <p:cNvPr id="26" name="Prostokąt 25">
                  <a:extLst>
                    <a:ext uri="{FF2B5EF4-FFF2-40B4-BE49-F238E27FC236}">
                      <a16:creationId xmlns:a16="http://schemas.microsoft.com/office/drawing/2014/main" id="{04A64942-F417-FF8C-F6F6-D73603078D91}"/>
                    </a:ext>
                  </a:extLst>
                </p:cNvPr>
                <p:cNvSpPr/>
                <p:nvPr/>
              </p:nvSpPr>
              <p:spPr>
                <a:xfrm>
                  <a:off x="5751228" y="2301693"/>
                  <a:ext cx="721189" cy="7473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sz="1200"/>
                </a:p>
              </p:txBody>
            </p:sp>
            <p:sp>
              <p:nvSpPr>
                <p:cNvPr id="27" name="Prostokąt 26">
                  <a:extLst>
                    <a:ext uri="{FF2B5EF4-FFF2-40B4-BE49-F238E27FC236}">
                      <a16:creationId xmlns:a16="http://schemas.microsoft.com/office/drawing/2014/main" id="{614FD716-0FA4-F8A7-58FB-84F34851C2CC}"/>
                    </a:ext>
                  </a:extLst>
                </p:cNvPr>
                <p:cNvSpPr/>
                <p:nvPr/>
              </p:nvSpPr>
              <p:spPr>
                <a:xfrm>
                  <a:off x="5903629" y="2454093"/>
                  <a:ext cx="417218" cy="425238"/>
                </a:xfrm>
                <a:prstGeom prst="rect">
                  <a:avLst/>
                </a:prstGeom>
                <a:solidFill>
                  <a:srgbClr val="B2D01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sz="1200" dirty="0"/>
                </a:p>
                <a:p>
                  <a:pPr algn="ctr"/>
                  <a:endParaRPr lang="pl-PL" sz="1200" dirty="0"/>
                </a:p>
              </p:txBody>
            </p:sp>
          </p:grpSp>
          <p:grpSp>
            <p:nvGrpSpPr>
              <p:cNvPr id="32" name="Grupa 31">
                <a:extLst>
                  <a:ext uri="{FF2B5EF4-FFF2-40B4-BE49-F238E27FC236}">
                    <a16:creationId xmlns:a16="http://schemas.microsoft.com/office/drawing/2014/main" id="{32FA5AE9-EB75-548B-964A-DE657BE53CBB}"/>
                  </a:ext>
                </a:extLst>
              </p:cNvPr>
              <p:cNvGrpSpPr/>
              <p:nvPr/>
            </p:nvGrpSpPr>
            <p:grpSpPr>
              <a:xfrm>
                <a:off x="5730196" y="4105498"/>
                <a:ext cx="5401826" cy="747304"/>
                <a:chOff x="5751228" y="2301693"/>
                <a:chExt cx="5401826" cy="747304"/>
              </a:xfrm>
            </p:grpSpPr>
            <p:sp>
              <p:nvSpPr>
                <p:cNvPr id="46" name="Prostokąt 72">
                  <a:extLst>
                    <a:ext uri="{FF2B5EF4-FFF2-40B4-BE49-F238E27FC236}">
                      <a16:creationId xmlns:a16="http://schemas.microsoft.com/office/drawing/2014/main" id="{19A4D5B3-7B78-A113-BD5C-AB1E4992EC91}"/>
                    </a:ext>
                  </a:extLst>
                </p:cNvPr>
                <p:cNvSpPr/>
                <p:nvPr/>
              </p:nvSpPr>
              <p:spPr>
                <a:xfrm flipH="1">
                  <a:off x="6581055" y="2301693"/>
                  <a:ext cx="4571999" cy="74730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F17E30"/>
                    </a:gs>
                    <a:gs pos="81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66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>
                    <a:defRPr/>
                  </a:pPr>
                  <a:endParaRPr lang="pl-PL" sz="1200" dirty="0">
                    <a:solidFill>
                      <a:prstClr val="black"/>
                    </a:solidFill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  <a:p>
                  <a:pPr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wnioski nieuwzględnione</a:t>
                  </a:r>
                </a:p>
                <a:p>
                  <a:pPr>
                    <a:defRPr/>
                  </a:pPr>
                  <a:r>
                    <a:rPr lang="pl-PL" sz="1200" b="1" dirty="0">
                      <a:solidFill>
                        <a:prstClr val="black"/>
                      </a:solidFill>
                      <a:latin typeface="Open Sans bold" panose="020B0806030504020204" pitchFamily="34" charset="0"/>
                      <a:ea typeface="Open Sans bold" panose="020B0806030504020204" pitchFamily="34" charset="0"/>
                      <a:cs typeface="Open Sans bold" panose="020B0806030504020204" pitchFamily="34" charset="0"/>
                    </a:rPr>
                    <a:t>361</a:t>
                  </a:r>
                </a:p>
                <a:p>
                  <a:pPr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 ExtraBold" panose="020B0906030804020204" pitchFamily="34" charset="0"/>
                      <a:ea typeface="Open Sans ExtraBold" panose="020B0906030804020204" pitchFamily="34" charset="0"/>
                      <a:cs typeface="Open Sans ExtraBold" panose="020B0906030804020204" pitchFamily="34" charset="0"/>
                    </a:rPr>
                    <a:t> </a:t>
                  </a:r>
                  <a:endParaRPr lang="pl-PL" sz="1200" dirty="0">
                    <a:solidFill>
                      <a:prstClr val="black"/>
                    </a:solidFill>
                    <a:highlight>
                      <a:srgbClr val="FFFF00"/>
                    </a:highlight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</p:txBody>
            </p:sp>
            <p:sp>
              <p:nvSpPr>
                <p:cNvPr id="50" name="Prostokąt 49">
                  <a:extLst>
                    <a:ext uri="{FF2B5EF4-FFF2-40B4-BE49-F238E27FC236}">
                      <a16:creationId xmlns:a16="http://schemas.microsoft.com/office/drawing/2014/main" id="{E79169D1-9476-8A4F-14C8-8BC7DD273DD0}"/>
                    </a:ext>
                  </a:extLst>
                </p:cNvPr>
                <p:cNvSpPr/>
                <p:nvPr/>
              </p:nvSpPr>
              <p:spPr>
                <a:xfrm>
                  <a:off x="5751228" y="2301693"/>
                  <a:ext cx="721189" cy="7473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sz="1200"/>
                </a:p>
              </p:txBody>
            </p:sp>
            <p:sp>
              <p:nvSpPr>
                <p:cNvPr id="51" name="Prostokąt 50">
                  <a:extLst>
                    <a:ext uri="{FF2B5EF4-FFF2-40B4-BE49-F238E27FC236}">
                      <a16:creationId xmlns:a16="http://schemas.microsoft.com/office/drawing/2014/main" id="{1505523F-A7B0-52BC-46FB-0D8AE5F62E30}"/>
                    </a:ext>
                  </a:extLst>
                </p:cNvPr>
                <p:cNvSpPr/>
                <p:nvPr/>
              </p:nvSpPr>
              <p:spPr>
                <a:xfrm>
                  <a:off x="5903629" y="2454093"/>
                  <a:ext cx="417218" cy="425238"/>
                </a:xfrm>
                <a:prstGeom prst="rect">
                  <a:avLst/>
                </a:prstGeom>
                <a:solidFill>
                  <a:srgbClr val="F17E30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sz="1200" dirty="0"/>
                </a:p>
              </p:txBody>
            </p:sp>
          </p:grpSp>
          <p:grpSp>
            <p:nvGrpSpPr>
              <p:cNvPr id="52" name="Grupa 51">
                <a:extLst>
                  <a:ext uri="{FF2B5EF4-FFF2-40B4-BE49-F238E27FC236}">
                    <a16:creationId xmlns:a16="http://schemas.microsoft.com/office/drawing/2014/main" id="{8D840CD6-D69F-B16B-FE3E-2F13CFE31A3A}"/>
                  </a:ext>
                </a:extLst>
              </p:cNvPr>
              <p:cNvGrpSpPr/>
              <p:nvPr/>
            </p:nvGrpSpPr>
            <p:grpSpPr>
              <a:xfrm>
                <a:off x="5730410" y="4996454"/>
                <a:ext cx="5401826" cy="747304"/>
                <a:chOff x="5751228" y="2301693"/>
                <a:chExt cx="5401826" cy="747304"/>
              </a:xfrm>
            </p:grpSpPr>
            <p:sp>
              <p:nvSpPr>
                <p:cNvPr id="53" name="Prostokąt 72">
                  <a:extLst>
                    <a:ext uri="{FF2B5EF4-FFF2-40B4-BE49-F238E27FC236}">
                      <a16:creationId xmlns:a16="http://schemas.microsoft.com/office/drawing/2014/main" id="{73922C47-360D-CB65-EE77-2FA79587365B}"/>
                    </a:ext>
                  </a:extLst>
                </p:cNvPr>
                <p:cNvSpPr/>
                <p:nvPr/>
              </p:nvSpPr>
              <p:spPr>
                <a:xfrm flipH="1">
                  <a:off x="6581055" y="2301693"/>
                  <a:ext cx="4571999" cy="747304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DDDDDD"/>
                    </a:gs>
                    <a:gs pos="81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6600000" scaled="0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rtlCol="0" anchor="ctr"/>
                <a:lstStyle/>
                <a:p>
                  <a:pPr>
                    <a:defRPr/>
                  </a:pPr>
                  <a:endParaRPr lang="pl-PL" sz="1200" dirty="0">
                    <a:solidFill>
                      <a:prstClr val="black"/>
                    </a:solidFill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  <a:p>
                  <a:pPr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poza zakresem ustaleń POG lub bez lokalizacji</a:t>
                  </a:r>
                </a:p>
                <a:p>
                  <a:pPr>
                    <a:defRPr/>
                  </a:pPr>
                  <a:r>
                    <a:rPr lang="pl-PL" sz="1200" b="1" dirty="0">
                      <a:solidFill>
                        <a:prstClr val="black"/>
                      </a:solidFill>
                      <a:latin typeface="Open Sans bold" panose="020B0806030504020204" pitchFamily="34" charset="0"/>
                      <a:ea typeface="Open Sans bold" panose="020B0806030504020204" pitchFamily="34" charset="0"/>
                      <a:cs typeface="Open Sans bold" panose="020B0806030504020204" pitchFamily="34" charset="0"/>
                    </a:rPr>
                    <a:t>352</a:t>
                  </a:r>
                </a:p>
                <a:p>
                  <a:pPr>
                    <a:defRPr/>
                  </a:pPr>
                  <a:r>
                    <a:rPr lang="pl-PL" sz="1200" dirty="0">
                      <a:solidFill>
                        <a:prstClr val="black"/>
                      </a:solidFill>
                      <a:latin typeface="Open Sans ExtraBold" panose="020B0906030804020204" pitchFamily="34" charset="0"/>
                      <a:ea typeface="Open Sans ExtraBold" panose="020B0906030804020204" pitchFamily="34" charset="0"/>
                      <a:cs typeface="Open Sans ExtraBold" panose="020B0906030804020204" pitchFamily="34" charset="0"/>
                    </a:rPr>
                    <a:t> </a:t>
                  </a:r>
                  <a:endParaRPr lang="pl-PL" sz="1200" dirty="0">
                    <a:solidFill>
                      <a:prstClr val="black"/>
                    </a:solidFill>
                    <a:highlight>
                      <a:srgbClr val="FFFF00"/>
                    </a:highlight>
                    <a:latin typeface="Open Sans ExtraBold" panose="020B0906030804020204" pitchFamily="34" charset="0"/>
                    <a:ea typeface="Open Sans ExtraBold" panose="020B0906030804020204" pitchFamily="34" charset="0"/>
                    <a:cs typeface="Open Sans ExtraBold" panose="020B0906030804020204" pitchFamily="34" charset="0"/>
                  </a:endParaRPr>
                </a:p>
              </p:txBody>
            </p:sp>
            <p:sp>
              <p:nvSpPr>
                <p:cNvPr id="54" name="Prostokąt 53">
                  <a:extLst>
                    <a:ext uri="{FF2B5EF4-FFF2-40B4-BE49-F238E27FC236}">
                      <a16:creationId xmlns:a16="http://schemas.microsoft.com/office/drawing/2014/main" id="{2CC1D8CE-634B-E72B-46D3-71C32AC0961A}"/>
                    </a:ext>
                  </a:extLst>
                </p:cNvPr>
                <p:cNvSpPr/>
                <p:nvPr/>
              </p:nvSpPr>
              <p:spPr>
                <a:xfrm>
                  <a:off x="5751228" y="2301693"/>
                  <a:ext cx="721189" cy="747304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sz="1200"/>
                </a:p>
              </p:txBody>
            </p:sp>
            <p:sp>
              <p:nvSpPr>
                <p:cNvPr id="55" name="Prostokąt 54">
                  <a:extLst>
                    <a:ext uri="{FF2B5EF4-FFF2-40B4-BE49-F238E27FC236}">
                      <a16:creationId xmlns:a16="http://schemas.microsoft.com/office/drawing/2014/main" id="{BC7D09DF-5EC7-B82F-1D3B-CF0560C76FF9}"/>
                    </a:ext>
                  </a:extLst>
                </p:cNvPr>
                <p:cNvSpPr/>
                <p:nvPr/>
              </p:nvSpPr>
              <p:spPr>
                <a:xfrm>
                  <a:off x="5903629" y="2454093"/>
                  <a:ext cx="417218" cy="425238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l-PL" sz="1200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5080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29" grpId="0">
        <p:bldAsOne/>
      </p:bldGraphic>
      <p:bldGraphic spid="1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7423C-4362-33F2-A354-183BDA6311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dkład">
            <a:extLst>
              <a:ext uri="{FF2B5EF4-FFF2-40B4-BE49-F238E27FC236}">
                <a16:creationId xmlns:a16="http://schemas.microsoft.com/office/drawing/2014/main" id="{2AD4C4C9-31BC-4C98-9530-CF82E05C81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1500"/>
            <a:ext cx="9559731" cy="6036760"/>
          </a:xfrm>
          <a:prstGeom prst="rect">
            <a:avLst/>
          </a:prstGeom>
        </p:spPr>
      </p:pic>
      <p:pic>
        <p:nvPicPr>
          <p:cNvPr id="20" name="strefy" hidden="1">
            <a:extLst>
              <a:ext uri="{FF2B5EF4-FFF2-40B4-BE49-F238E27FC236}">
                <a16:creationId xmlns:a16="http://schemas.microsoft.com/office/drawing/2014/main" id="{F27F4279-442E-354B-1C4D-6640EEF4676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1500"/>
            <a:ext cx="9558654" cy="6029235"/>
          </a:xfrm>
          <a:prstGeom prst="rect">
            <a:avLst/>
          </a:prstGeom>
        </p:spPr>
      </p:pic>
      <p:pic>
        <p:nvPicPr>
          <p:cNvPr id="36" name="ouz" hidden="1">
            <a:extLst>
              <a:ext uri="{FF2B5EF4-FFF2-40B4-BE49-F238E27FC236}">
                <a16:creationId xmlns:a16="http://schemas.microsoft.com/office/drawing/2014/main" id="{69A63352-E06D-E683-E320-B474139C705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5261"/>
            <a:ext cx="9558654" cy="6029235"/>
          </a:xfrm>
          <a:prstGeom prst="rect">
            <a:avLst/>
          </a:prstGeom>
        </p:spPr>
      </p:pic>
      <p:pic>
        <p:nvPicPr>
          <p:cNvPr id="37" name="śródmiejska" hidden="1">
            <a:extLst>
              <a:ext uri="{FF2B5EF4-FFF2-40B4-BE49-F238E27FC236}">
                <a16:creationId xmlns:a16="http://schemas.microsoft.com/office/drawing/2014/main" id="{9B6BEAD7-EE6C-C51B-8546-9022ED0F6D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5261"/>
            <a:ext cx="9559730" cy="6029234"/>
          </a:xfrm>
          <a:prstGeom prst="rect">
            <a:avLst/>
          </a:prstGeom>
        </p:spPr>
      </p:pic>
      <p:pic>
        <p:nvPicPr>
          <p:cNvPr id="12" name="strefyv5">
            <a:extLst>
              <a:ext uri="{FF2B5EF4-FFF2-40B4-BE49-F238E27FC236}">
                <a16:creationId xmlns:a16="http://schemas.microsoft.com/office/drawing/2014/main" id="{493414B0-0225-A7CF-58C6-B6F3486EC39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3611" y="99548"/>
            <a:ext cx="10397140" cy="7326287"/>
          </a:xfrm>
          <a:prstGeom prst="rect">
            <a:avLst/>
          </a:prstGeom>
        </p:spPr>
      </p:pic>
      <p:pic>
        <p:nvPicPr>
          <p:cNvPr id="10" name="ouzv5">
            <a:extLst>
              <a:ext uri="{FF2B5EF4-FFF2-40B4-BE49-F238E27FC236}">
                <a16:creationId xmlns:a16="http://schemas.microsoft.com/office/drawing/2014/main" id="{42DD065B-6D69-8EF3-EAB2-EA32AF17D3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4997" y="86576"/>
            <a:ext cx="10414367" cy="7338426"/>
          </a:xfrm>
          <a:prstGeom prst="rect">
            <a:avLst/>
          </a:prstGeom>
        </p:spPr>
      </p:pic>
      <p:pic>
        <p:nvPicPr>
          <p:cNvPr id="6" name="śródmiejskav5">
            <a:extLst>
              <a:ext uri="{FF2B5EF4-FFF2-40B4-BE49-F238E27FC236}">
                <a16:creationId xmlns:a16="http://schemas.microsoft.com/office/drawing/2014/main" id="{6F829C20-28EE-1769-7EF2-90752FEC5A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52" y="61301"/>
            <a:ext cx="10477605" cy="7382986"/>
          </a:xfrm>
          <a:prstGeom prst="rect">
            <a:avLst/>
          </a:prstGeom>
        </p:spPr>
      </p:pic>
      <p:pic>
        <p:nvPicPr>
          <p:cNvPr id="38" name="dostępy">
            <a:extLst>
              <a:ext uri="{FF2B5EF4-FFF2-40B4-BE49-F238E27FC236}">
                <a16:creationId xmlns:a16="http://schemas.microsoft.com/office/drawing/2014/main" id="{3A5D0ABD-C61A-E7EE-406E-AB41DC8E97B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5" y="571500"/>
            <a:ext cx="9559729" cy="6029234"/>
          </a:xfrm>
          <a:prstGeom prst="rect">
            <a:avLst/>
          </a:prstGeom>
        </p:spPr>
      </p:pic>
      <p:grpSp>
        <p:nvGrpSpPr>
          <p:cNvPr id="63" name="STREFY">
            <a:extLst>
              <a:ext uri="{FF2B5EF4-FFF2-40B4-BE49-F238E27FC236}">
                <a16:creationId xmlns:a16="http://schemas.microsoft.com/office/drawing/2014/main" id="{CD310D91-1D23-5BB1-D966-FD1132464920}"/>
              </a:ext>
            </a:extLst>
          </p:cNvPr>
          <p:cNvGrpSpPr/>
          <p:nvPr/>
        </p:nvGrpSpPr>
        <p:grpSpPr>
          <a:xfrm>
            <a:off x="224090" y="1599043"/>
            <a:ext cx="2479646" cy="5001691"/>
            <a:chOff x="347374" y="1259439"/>
            <a:chExt cx="2479646" cy="5001691"/>
          </a:xfrm>
        </p:grpSpPr>
        <p:sp>
          <p:nvSpPr>
            <p:cNvPr id="39" name="Tytuł 1">
              <a:extLst>
                <a:ext uri="{FF2B5EF4-FFF2-40B4-BE49-F238E27FC236}">
                  <a16:creationId xmlns:a16="http://schemas.microsoft.com/office/drawing/2014/main" id="{72192221-8846-4CE2-FF2B-6EEA0AF42BD6}"/>
                </a:ext>
              </a:extLst>
            </p:cNvPr>
            <p:cNvSpPr txBox="1">
              <a:spLocks/>
            </p:cNvSpPr>
            <p:nvPr/>
          </p:nvSpPr>
          <p:spPr>
            <a:xfrm>
              <a:off x="347374" y="5939779"/>
              <a:ext cx="2479646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STREFY PLANISTYCZNE</a:t>
              </a:r>
              <a:endPara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Prostokąt 72">
              <a:extLst>
                <a:ext uri="{FF2B5EF4-FFF2-40B4-BE49-F238E27FC236}">
                  <a16:creationId xmlns:a16="http://schemas.microsoft.com/office/drawing/2014/main" id="{90A99F30-A3E0-3405-4300-12959609F9AF}"/>
                </a:ext>
              </a:extLst>
            </p:cNvPr>
            <p:cNvSpPr/>
            <p:nvPr/>
          </p:nvSpPr>
          <p:spPr>
            <a:xfrm flipH="1">
              <a:off x="460764" y="1259439"/>
              <a:ext cx="457416" cy="344698"/>
            </a:xfrm>
            <a:prstGeom prst="rect">
              <a:avLst/>
            </a:prstGeom>
            <a:solidFill>
              <a:srgbClr val="B19C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SW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Prostokąt 72">
              <a:extLst>
                <a:ext uri="{FF2B5EF4-FFF2-40B4-BE49-F238E27FC236}">
                  <a16:creationId xmlns:a16="http://schemas.microsoft.com/office/drawing/2014/main" id="{78382BC4-276B-145C-59E2-0699A762FD1F}"/>
                </a:ext>
              </a:extLst>
            </p:cNvPr>
            <p:cNvSpPr/>
            <p:nvPr/>
          </p:nvSpPr>
          <p:spPr>
            <a:xfrm flipH="1">
              <a:off x="460764" y="1628551"/>
              <a:ext cx="457416" cy="344698"/>
            </a:xfrm>
            <a:prstGeom prst="rect">
              <a:avLst/>
            </a:prstGeom>
            <a:solidFill>
              <a:srgbClr val="DDC3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SJ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Prostokąt 72">
              <a:extLst>
                <a:ext uri="{FF2B5EF4-FFF2-40B4-BE49-F238E27FC236}">
                  <a16:creationId xmlns:a16="http://schemas.microsoft.com/office/drawing/2014/main" id="{76847639-41D1-B094-482F-EE886F0F7639}"/>
                </a:ext>
              </a:extLst>
            </p:cNvPr>
            <p:cNvSpPr/>
            <p:nvPr/>
          </p:nvSpPr>
          <p:spPr>
            <a:xfrm flipH="1">
              <a:off x="460764" y="1997663"/>
              <a:ext cx="457416" cy="344698"/>
            </a:xfrm>
            <a:prstGeom prst="rect">
              <a:avLst/>
            </a:prstGeom>
            <a:solidFill>
              <a:srgbClr val="F8E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SZ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Prostokąt 72">
              <a:extLst>
                <a:ext uri="{FF2B5EF4-FFF2-40B4-BE49-F238E27FC236}">
                  <a16:creationId xmlns:a16="http://schemas.microsoft.com/office/drawing/2014/main" id="{E3A941C3-048E-4104-004D-A6F34F8C0879}"/>
                </a:ext>
              </a:extLst>
            </p:cNvPr>
            <p:cNvSpPr/>
            <p:nvPr/>
          </p:nvSpPr>
          <p:spPr>
            <a:xfrm flipH="1">
              <a:off x="460764" y="2366775"/>
              <a:ext cx="457416" cy="344698"/>
            </a:xfrm>
            <a:prstGeom prst="rect">
              <a:avLst/>
            </a:prstGeom>
            <a:solidFill>
              <a:srgbClr val="FF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Prostokąt 72">
              <a:extLst>
                <a:ext uri="{FF2B5EF4-FFF2-40B4-BE49-F238E27FC236}">
                  <a16:creationId xmlns:a16="http://schemas.microsoft.com/office/drawing/2014/main" id="{B1F77E54-7D91-77DC-F3D5-4CBF41E359A6}"/>
                </a:ext>
              </a:extLst>
            </p:cNvPr>
            <p:cNvSpPr/>
            <p:nvPr/>
          </p:nvSpPr>
          <p:spPr>
            <a:xfrm flipH="1">
              <a:off x="460764" y="2735887"/>
              <a:ext cx="457416" cy="344698"/>
            </a:xfrm>
            <a:prstGeom prst="rect">
              <a:avLst/>
            </a:prstGeom>
            <a:solidFill>
              <a:srgbClr val="FF8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Prostokąt 72">
              <a:extLst>
                <a:ext uri="{FF2B5EF4-FFF2-40B4-BE49-F238E27FC236}">
                  <a16:creationId xmlns:a16="http://schemas.microsoft.com/office/drawing/2014/main" id="{1B8E7D05-7AE1-607F-87E4-2C756EFCFB45}"/>
                </a:ext>
              </a:extLst>
            </p:cNvPr>
            <p:cNvSpPr/>
            <p:nvPr/>
          </p:nvSpPr>
          <p:spPr>
            <a:xfrm flipH="1">
              <a:off x="460764" y="3104999"/>
              <a:ext cx="457416" cy="344698"/>
            </a:xfrm>
            <a:prstGeom prst="rect">
              <a:avLst/>
            </a:prstGeom>
            <a:solidFill>
              <a:srgbClr val="B794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Prostokąt 72">
              <a:extLst>
                <a:ext uri="{FF2B5EF4-FFF2-40B4-BE49-F238E27FC236}">
                  <a16:creationId xmlns:a16="http://schemas.microsoft.com/office/drawing/2014/main" id="{D5888C6D-AFE1-2074-690A-62573D56284E}"/>
                </a:ext>
              </a:extLst>
            </p:cNvPr>
            <p:cNvSpPr/>
            <p:nvPr/>
          </p:nvSpPr>
          <p:spPr>
            <a:xfrm flipH="1">
              <a:off x="460764" y="3474111"/>
              <a:ext cx="457416" cy="344698"/>
            </a:xfrm>
            <a:prstGeom prst="rect">
              <a:avLst/>
            </a:prstGeom>
            <a:solidFill>
              <a:srgbClr val="FEE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SR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Prostokąt 72">
              <a:extLst>
                <a:ext uri="{FF2B5EF4-FFF2-40B4-BE49-F238E27FC236}">
                  <a16:creationId xmlns:a16="http://schemas.microsoft.com/office/drawing/2014/main" id="{FB71433C-0A97-6291-99A6-C54200F34A18}"/>
                </a:ext>
              </a:extLst>
            </p:cNvPr>
            <p:cNvSpPr/>
            <p:nvPr/>
          </p:nvSpPr>
          <p:spPr>
            <a:xfrm flipH="1">
              <a:off x="460764" y="5376383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Prostokąt 72">
              <a:extLst>
                <a:ext uri="{FF2B5EF4-FFF2-40B4-BE49-F238E27FC236}">
                  <a16:creationId xmlns:a16="http://schemas.microsoft.com/office/drawing/2014/main" id="{60F84506-52D2-F42B-8FA0-D9BBB7A3D688}"/>
                </a:ext>
              </a:extLst>
            </p:cNvPr>
            <p:cNvSpPr/>
            <p:nvPr/>
          </p:nvSpPr>
          <p:spPr>
            <a:xfrm flipH="1">
              <a:off x="460764" y="3851540"/>
              <a:ext cx="457416" cy="344698"/>
            </a:xfrm>
            <a:prstGeom prst="rect">
              <a:avLst/>
            </a:prstGeom>
            <a:solidFill>
              <a:srgbClr val="BBF5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SN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Prostokąt 72">
              <a:extLst>
                <a:ext uri="{FF2B5EF4-FFF2-40B4-BE49-F238E27FC236}">
                  <a16:creationId xmlns:a16="http://schemas.microsoft.com/office/drawing/2014/main" id="{9D3D5819-7F7F-E101-88EE-D6B9D51D63F2}"/>
                </a:ext>
              </a:extLst>
            </p:cNvPr>
            <p:cNvSpPr/>
            <p:nvPr/>
          </p:nvSpPr>
          <p:spPr>
            <a:xfrm flipH="1">
              <a:off x="460764" y="4220652"/>
              <a:ext cx="457416" cy="344698"/>
            </a:xfrm>
            <a:prstGeom prst="rect">
              <a:avLst/>
            </a:prstGeom>
            <a:solidFill>
              <a:srgbClr val="94D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Prostokąt 72">
              <a:extLst>
                <a:ext uri="{FF2B5EF4-FFF2-40B4-BE49-F238E27FC236}">
                  <a16:creationId xmlns:a16="http://schemas.microsoft.com/office/drawing/2014/main" id="{DDB56913-3F90-7AD2-EFB6-342E1FE69B6C}"/>
                </a:ext>
              </a:extLst>
            </p:cNvPr>
            <p:cNvSpPr/>
            <p:nvPr/>
          </p:nvSpPr>
          <p:spPr>
            <a:xfrm flipH="1">
              <a:off x="460764" y="4611101"/>
              <a:ext cx="457416" cy="344698"/>
            </a:xfrm>
            <a:prstGeom prst="rect">
              <a:avLst/>
            </a:prstGeom>
            <a:solidFill>
              <a:srgbClr val="E3F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Prostokąt 72">
              <a:extLst>
                <a:ext uri="{FF2B5EF4-FFF2-40B4-BE49-F238E27FC236}">
                  <a16:creationId xmlns:a16="http://schemas.microsoft.com/office/drawing/2014/main" id="{13DD21B8-CF64-2E6C-74EE-4164F23D6BA9}"/>
                </a:ext>
              </a:extLst>
            </p:cNvPr>
            <p:cNvSpPr/>
            <p:nvPr/>
          </p:nvSpPr>
          <p:spPr>
            <a:xfrm flipH="1">
              <a:off x="460764" y="4993742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35D4BB12-A9AF-A9D0-2AC8-CE732E9CB253}"/>
              </a:ext>
            </a:extLst>
          </p:cNvPr>
          <p:cNvGrpSpPr/>
          <p:nvPr/>
        </p:nvGrpSpPr>
        <p:grpSpPr>
          <a:xfrm>
            <a:off x="7578772" y="1477244"/>
            <a:ext cx="4075573" cy="1239671"/>
            <a:chOff x="7018983" y="858306"/>
            <a:chExt cx="4075573" cy="1239671"/>
          </a:xfrm>
        </p:grpSpPr>
        <p:sp>
          <p:nvSpPr>
            <p:cNvPr id="40" name="Tytuł 1">
              <a:extLst>
                <a:ext uri="{FF2B5EF4-FFF2-40B4-BE49-F238E27FC236}">
                  <a16:creationId xmlns:a16="http://schemas.microsoft.com/office/drawing/2014/main" id="{06B578FA-CED1-FF0A-A0E3-373A9C696D4F}"/>
                </a:ext>
              </a:extLst>
            </p:cNvPr>
            <p:cNvSpPr txBox="1">
              <a:spLocks/>
            </p:cNvSpPr>
            <p:nvPr/>
          </p:nvSpPr>
          <p:spPr>
            <a:xfrm>
              <a:off x="7500805" y="858306"/>
              <a:ext cx="3593751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OBSZAR UZUPEŁNIENIA ZABUDOWY</a:t>
              </a: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9" name="Obraz 58">
              <a:extLst>
                <a:ext uri="{FF2B5EF4-FFF2-40B4-BE49-F238E27FC236}">
                  <a16:creationId xmlns:a16="http://schemas.microsoft.com/office/drawing/2014/main" id="{BDE3BDC1-926F-C10D-6675-C1DB102BA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18983" y="863576"/>
              <a:ext cx="481820" cy="233875"/>
            </a:xfrm>
            <a:prstGeom prst="rect">
              <a:avLst/>
            </a:prstGeom>
          </p:spPr>
        </p:pic>
        <p:sp>
          <p:nvSpPr>
            <p:cNvPr id="41" name="Tytuł 1">
              <a:extLst>
                <a:ext uri="{FF2B5EF4-FFF2-40B4-BE49-F238E27FC236}">
                  <a16:creationId xmlns:a16="http://schemas.microsoft.com/office/drawing/2014/main" id="{A2C12383-D77C-E821-4F43-06C6AFE65953}"/>
                </a:ext>
              </a:extLst>
            </p:cNvPr>
            <p:cNvSpPr txBox="1">
              <a:spLocks/>
            </p:cNvSpPr>
            <p:nvPr/>
          </p:nvSpPr>
          <p:spPr>
            <a:xfrm>
              <a:off x="7500805" y="1253774"/>
              <a:ext cx="3447384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OBSZAR ZABUDOWY ŚRÓDMIEJSKIEJ</a:t>
              </a: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Tytuł 1">
              <a:extLst>
                <a:ext uri="{FF2B5EF4-FFF2-40B4-BE49-F238E27FC236}">
                  <a16:creationId xmlns:a16="http://schemas.microsoft.com/office/drawing/2014/main" id="{0CA80677-A3DD-EB5D-C487-0E6A58ED50C4}"/>
                </a:ext>
              </a:extLst>
            </p:cNvPr>
            <p:cNvSpPr txBox="1">
              <a:spLocks/>
            </p:cNvSpPr>
            <p:nvPr/>
          </p:nvSpPr>
          <p:spPr>
            <a:xfrm>
              <a:off x="7500802" y="1596280"/>
              <a:ext cx="3580543" cy="501697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OBSZAR STANDARÓW DOSTĘPNOŚCI</a:t>
              </a:r>
              <a:b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</a:b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INFRASTRUKTURY SPOŁECZNEJ</a:t>
              </a: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7" name="Obraz 56">
              <a:extLst>
                <a:ext uri="{FF2B5EF4-FFF2-40B4-BE49-F238E27FC236}">
                  <a16:creationId xmlns:a16="http://schemas.microsoft.com/office/drawing/2014/main" id="{89692BB9-C5C7-3117-D10C-4AF96149C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18983" y="1682086"/>
              <a:ext cx="474276" cy="233875"/>
            </a:xfrm>
            <a:prstGeom prst="rect">
              <a:avLst/>
            </a:prstGeom>
          </p:spPr>
        </p:pic>
        <p:pic>
          <p:nvPicPr>
            <p:cNvPr id="61" name="Obraz 60">
              <a:extLst>
                <a:ext uri="{FF2B5EF4-FFF2-40B4-BE49-F238E27FC236}">
                  <a16:creationId xmlns:a16="http://schemas.microsoft.com/office/drawing/2014/main" id="{E154EBE1-D45F-DA58-1DE6-8E69D07BE6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18985" y="1258720"/>
              <a:ext cx="481820" cy="233875"/>
            </a:xfrm>
            <a:prstGeom prst="rect">
              <a:avLst/>
            </a:prstGeom>
          </p:spPr>
        </p:pic>
      </p:grpSp>
      <p:sp>
        <p:nvSpPr>
          <p:cNvPr id="66" name="Tytuł 1">
            <a:extLst>
              <a:ext uri="{FF2B5EF4-FFF2-40B4-BE49-F238E27FC236}">
                <a16:creationId xmlns:a16="http://schemas.microsoft.com/office/drawing/2014/main" id="{D453598F-ACD4-40D8-AE4D-31D3435E371B}"/>
              </a:ext>
            </a:extLst>
          </p:cNvPr>
          <p:cNvSpPr txBox="1">
            <a:spLocks/>
          </p:cNvSpPr>
          <p:nvPr/>
        </p:nvSpPr>
        <p:spPr>
          <a:xfrm>
            <a:off x="706886" y="583021"/>
            <a:ext cx="10699927" cy="14397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PROJEKT PLANU OGÓLNEGO MIASTA GDAŃSKA PO MODYFIKACJACH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WYNIKAJĄCYCH Z KONSULTACJI SPOŁECZNYCH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Symbol zastępczy numeru slajdu 5">
            <a:extLst>
              <a:ext uri="{FF2B5EF4-FFF2-40B4-BE49-F238E27FC236}">
                <a16:creationId xmlns:a16="http://schemas.microsoft.com/office/drawing/2014/main" id="{4F4BD67A-AC9D-FDCB-74CE-56A05FA9B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254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F1A6E-513E-49AF-B254-E2A9B25F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dkład">
            <a:extLst>
              <a:ext uri="{FF2B5EF4-FFF2-40B4-BE49-F238E27FC236}">
                <a16:creationId xmlns:a16="http://schemas.microsoft.com/office/drawing/2014/main" id="{5FE69B5E-FBE0-40F7-B767-3AED924F67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1500"/>
            <a:ext cx="9559731" cy="6036760"/>
          </a:xfrm>
          <a:prstGeom prst="rect">
            <a:avLst/>
          </a:prstGeom>
        </p:spPr>
      </p:pic>
      <p:pic>
        <p:nvPicPr>
          <p:cNvPr id="20" name="strefy" hidden="1">
            <a:extLst>
              <a:ext uri="{FF2B5EF4-FFF2-40B4-BE49-F238E27FC236}">
                <a16:creationId xmlns:a16="http://schemas.microsoft.com/office/drawing/2014/main" id="{907C118F-2D60-E02C-05A9-1998293941A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1500"/>
            <a:ext cx="9558654" cy="6029235"/>
          </a:xfrm>
          <a:prstGeom prst="rect">
            <a:avLst/>
          </a:prstGeom>
        </p:spPr>
      </p:pic>
      <p:pic>
        <p:nvPicPr>
          <p:cNvPr id="36" name="ouz">
            <a:extLst>
              <a:ext uri="{FF2B5EF4-FFF2-40B4-BE49-F238E27FC236}">
                <a16:creationId xmlns:a16="http://schemas.microsoft.com/office/drawing/2014/main" id="{81A19037-B9FC-F478-34C6-ADA3AAC8C20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5261"/>
            <a:ext cx="9558654" cy="6029235"/>
          </a:xfrm>
          <a:prstGeom prst="rect">
            <a:avLst/>
          </a:prstGeom>
        </p:spPr>
      </p:pic>
      <p:pic>
        <p:nvPicPr>
          <p:cNvPr id="37" name="śródmiejska" hidden="1">
            <a:extLst>
              <a:ext uri="{FF2B5EF4-FFF2-40B4-BE49-F238E27FC236}">
                <a16:creationId xmlns:a16="http://schemas.microsoft.com/office/drawing/2014/main" id="{50DE8D57-0A37-061C-7807-1FA09F23BA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5261"/>
            <a:ext cx="9559730" cy="6029234"/>
          </a:xfrm>
          <a:prstGeom prst="rect">
            <a:avLst/>
          </a:prstGeom>
        </p:spPr>
      </p:pic>
      <p:pic>
        <p:nvPicPr>
          <p:cNvPr id="12" name="strefyv5">
            <a:extLst>
              <a:ext uri="{FF2B5EF4-FFF2-40B4-BE49-F238E27FC236}">
                <a16:creationId xmlns:a16="http://schemas.microsoft.com/office/drawing/2014/main" id="{9FC8FA86-F40D-E029-890E-D6AC22EA23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98" y="79801"/>
            <a:ext cx="10458724" cy="7369682"/>
          </a:xfrm>
          <a:prstGeom prst="rect">
            <a:avLst/>
          </a:prstGeom>
        </p:spPr>
      </p:pic>
      <p:pic>
        <p:nvPicPr>
          <p:cNvPr id="10" name="ouzv5">
            <a:extLst>
              <a:ext uri="{FF2B5EF4-FFF2-40B4-BE49-F238E27FC236}">
                <a16:creationId xmlns:a16="http://schemas.microsoft.com/office/drawing/2014/main" id="{91CD32D8-7516-4FBB-3CC5-63C1EA250D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61" y="91074"/>
            <a:ext cx="10414368" cy="7338426"/>
          </a:xfrm>
          <a:prstGeom prst="rect">
            <a:avLst/>
          </a:prstGeom>
        </p:spPr>
      </p:pic>
      <p:pic>
        <p:nvPicPr>
          <p:cNvPr id="6" name="śródmiejskav5">
            <a:extLst>
              <a:ext uri="{FF2B5EF4-FFF2-40B4-BE49-F238E27FC236}">
                <a16:creationId xmlns:a16="http://schemas.microsoft.com/office/drawing/2014/main" id="{D85C28FE-7ACC-F058-C491-B94E804009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52" y="61301"/>
            <a:ext cx="10477605" cy="7382986"/>
          </a:xfrm>
          <a:prstGeom prst="rect">
            <a:avLst/>
          </a:prstGeom>
        </p:spPr>
      </p:pic>
      <p:pic>
        <p:nvPicPr>
          <p:cNvPr id="38" name="dostępy">
            <a:extLst>
              <a:ext uri="{FF2B5EF4-FFF2-40B4-BE49-F238E27FC236}">
                <a16:creationId xmlns:a16="http://schemas.microsoft.com/office/drawing/2014/main" id="{6F92F1F0-A5CD-76A8-9AB2-27684A57F2F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5" y="571500"/>
            <a:ext cx="9559729" cy="6029234"/>
          </a:xfrm>
          <a:prstGeom prst="rect">
            <a:avLst/>
          </a:prstGeom>
        </p:spPr>
      </p:pic>
      <p:sp>
        <p:nvSpPr>
          <p:cNvPr id="28" name="Prostokąt 27">
            <a:extLst>
              <a:ext uri="{FF2B5EF4-FFF2-40B4-BE49-F238E27FC236}">
                <a16:creationId xmlns:a16="http://schemas.microsoft.com/office/drawing/2014/main" id="{31946F94-DF7A-3BF7-E902-1DA893739C4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5548" y="0"/>
            <a:ext cx="11141871" cy="6843132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6000" b="1" dirty="0">
              <a:solidFill>
                <a:srgbClr val="FF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63" name="STREFY">
            <a:extLst>
              <a:ext uri="{FF2B5EF4-FFF2-40B4-BE49-F238E27FC236}">
                <a16:creationId xmlns:a16="http://schemas.microsoft.com/office/drawing/2014/main" id="{8715C365-E6AF-8664-B443-5CFD2FCC4CD8}"/>
              </a:ext>
            </a:extLst>
          </p:cNvPr>
          <p:cNvGrpSpPr/>
          <p:nvPr/>
        </p:nvGrpSpPr>
        <p:grpSpPr>
          <a:xfrm>
            <a:off x="224090" y="1599043"/>
            <a:ext cx="2479646" cy="5001691"/>
            <a:chOff x="347374" y="1259439"/>
            <a:chExt cx="2479646" cy="5001691"/>
          </a:xfrm>
        </p:grpSpPr>
        <p:sp>
          <p:nvSpPr>
            <p:cNvPr id="39" name="Tytuł 1">
              <a:extLst>
                <a:ext uri="{FF2B5EF4-FFF2-40B4-BE49-F238E27FC236}">
                  <a16:creationId xmlns:a16="http://schemas.microsoft.com/office/drawing/2014/main" id="{21994CB2-7988-65A9-F8DF-942BC3290046}"/>
                </a:ext>
              </a:extLst>
            </p:cNvPr>
            <p:cNvSpPr txBox="1">
              <a:spLocks/>
            </p:cNvSpPr>
            <p:nvPr/>
          </p:nvSpPr>
          <p:spPr>
            <a:xfrm>
              <a:off x="347374" y="5939779"/>
              <a:ext cx="2479646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STREFY PLANISTYCZNE</a:t>
              </a:r>
              <a:endPara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Prostokąt 72">
              <a:extLst>
                <a:ext uri="{FF2B5EF4-FFF2-40B4-BE49-F238E27FC236}">
                  <a16:creationId xmlns:a16="http://schemas.microsoft.com/office/drawing/2014/main" id="{F18E0F68-BDE2-E753-82BA-A9D4BFE37A8C}"/>
                </a:ext>
              </a:extLst>
            </p:cNvPr>
            <p:cNvSpPr/>
            <p:nvPr/>
          </p:nvSpPr>
          <p:spPr>
            <a:xfrm flipH="1">
              <a:off x="460764" y="1259439"/>
              <a:ext cx="457416" cy="344698"/>
            </a:xfrm>
            <a:prstGeom prst="rect">
              <a:avLst/>
            </a:prstGeom>
            <a:solidFill>
              <a:srgbClr val="B19C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SW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Prostokąt 72">
              <a:extLst>
                <a:ext uri="{FF2B5EF4-FFF2-40B4-BE49-F238E27FC236}">
                  <a16:creationId xmlns:a16="http://schemas.microsoft.com/office/drawing/2014/main" id="{601B512E-8584-74E0-AEB6-E38E8D41F1D6}"/>
                </a:ext>
              </a:extLst>
            </p:cNvPr>
            <p:cNvSpPr/>
            <p:nvPr/>
          </p:nvSpPr>
          <p:spPr>
            <a:xfrm flipH="1">
              <a:off x="460764" y="1628551"/>
              <a:ext cx="457416" cy="344698"/>
            </a:xfrm>
            <a:prstGeom prst="rect">
              <a:avLst/>
            </a:prstGeom>
            <a:solidFill>
              <a:srgbClr val="DDC3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SJ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Prostokąt 72">
              <a:extLst>
                <a:ext uri="{FF2B5EF4-FFF2-40B4-BE49-F238E27FC236}">
                  <a16:creationId xmlns:a16="http://schemas.microsoft.com/office/drawing/2014/main" id="{DC69C623-CCDB-6E73-F4B0-50207EA2BD4A}"/>
                </a:ext>
              </a:extLst>
            </p:cNvPr>
            <p:cNvSpPr/>
            <p:nvPr/>
          </p:nvSpPr>
          <p:spPr>
            <a:xfrm flipH="1">
              <a:off x="460764" y="1997663"/>
              <a:ext cx="457416" cy="344698"/>
            </a:xfrm>
            <a:prstGeom prst="rect">
              <a:avLst/>
            </a:prstGeom>
            <a:solidFill>
              <a:srgbClr val="F8E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SZ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Prostokąt 72">
              <a:extLst>
                <a:ext uri="{FF2B5EF4-FFF2-40B4-BE49-F238E27FC236}">
                  <a16:creationId xmlns:a16="http://schemas.microsoft.com/office/drawing/2014/main" id="{2C69E782-B56E-8838-BBBB-F7E63659FFF3}"/>
                </a:ext>
              </a:extLst>
            </p:cNvPr>
            <p:cNvSpPr/>
            <p:nvPr/>
          </p:nvSpPr>
          <p:spPr>
            <a:xfrm flipH="1">
              <a:off x="460764" y="2366775"/>
              <a:ext cx="457416" cy="344698"/>
            </a:xfrm>
            <a:prstGeom prst="rect">
              <a:avLst/>
            </a:prstGeom>
            <a:solidFill>
              <a:srgbClr val="FF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Prostokąt 72">
              <a:extLst>
                <a:ext uri="{FF2B5EF4-FFF2-40B4-BE49-F238E27FC236}">
                  <a16:creationId xmlns:a16="http://schemas.microsoft.com/office/drawing/2014/main" id="{0BC50DC6-C845-2850-3427-8AC404134206}"/>
                </a:ext>
              </a:extLst>
            </p:cNvPr>
            <p:cNvSpPr/>
            <p:nvPr/>
          </p:nvSpPr>
          <p:spPr>
            <a:xfrm flipH="1">
              <a:off x="460764" y="2735887"/>
              <a:ext cx="457416" cy="344698"/>
            </a:xfrm>
            <a:prstGeom prst="rect">
              <a:avLst/>
            </a:prstGeom>
            <a:solidFill>
              <a:srgbClr val="FF8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Prostokąt 72">
              <a:extLst>
                <a:ext uri="{FF2B5EF4-FFF2-40B4-BE49-F238E27FC236}">
                  <a16:creationId xmlns:a16="http://schemas.microsoft.com/office/drawing/2014/main" id="{51634CAD-08D6-D1B6-A0C6-29DF920B2146}"/>
                </a:ext>
              </a:extLst>
            </p:cNvPr>
            <p:cNvSpPr/>
            <p:nvPr/>
          </p:nvSpPr>
          <p:spPr>
            <a:xfrm flipH="1">
              <a:off x="460764" y="3104999"/>
              <a:ext cx="457416" cy="344698"/>
            </a:xfrm>
            <a:prstGeom prst="rect">
              <a:avLst/>
            </a:prstGeom>
            <a:solidFill>
              <a:srgbClr val="B794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Prostokąt 72">
              <a:extLst>
                <a:ext uri="{FF2B5EF4-FFF2-40B4-BE49-F238E27FC236}">
                  <a16:creationId xmlns:a16="http://schemas.microsoft.com/office/drawing/2014/main" id="{D55CFDCC-AE3D-6BDE-7714-D51D33E4F73D}"/>
                </a:ext>
              </a:extLst>
            </p:cNvPr>
            <p:cNvSpPr/>
            <p:nvPr/>
          </p:nvSpPr>
          <p:spPr>
            <a:xfrm flipH="1">
              <a:off x="460764" y="3474111"/>
              <a:ext cx="457416" cy="344698"/>
            </a:xfrm>
            <a:prstGeom prst="rect">
              <a:avLst/>
            </a:prstGeom>
            <a:solidFill>
              <a:srgbClr val="FEE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SR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Prostokąt 72">
              <a:extLst>
                <a:ext uri="{FF2B5EF4-FFF2-40B4-BE49-F238E27FC236}">
                  <a16:creationId xmlns:a16="http://schemas.microsoft.com/office/drawing/2014/main" id="{C6C5554F-6019-9821-2506-45650AB4A4DB}"/>
                </a:ext>
              </a:extLst>
            </p:cNvPr>
            <p:cNvSpPr/>
            <p:nvPr/>
          </p:nvSpPr>
          <p:spPr>
            <a:xfrm flipH="1">
              <a:off x="460764" y="5376383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Prostokąt 72">
              <a:extLst>
                <a:ext uri="{FF2B5EF4-FFF2-40B4-BE49-F238E27FC236}">
                  <a16:creationId xmlns:a16="http://schemas.microsoft.com/office/drawing/2014/main" id="{3A7BCDE5-4F1F-3168-0505-49B75D3673AC}"/>
                </a:ext>
              </a:extLst>
            </p:cNvPr>
            <p:cNvSpPr/>
            <p:nvPr/>
          </p:nvSpPr>
          <p:spPr>
            <a:xfrm flipH="1">
              <a:off x="460764" y="3851540"/>
              <a:ext cx="457416" cy="344698"/>
            </a:xfrm>
            <a:prstGeom prst="rect">
              <a:avLst/>
            </a:prstGeom>
            <a:solidFill>
              <a:srgbClr val="BBF5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SN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Prostokąt 72">
              <a:extLst>
                <a:ext uri="{FF2B5EF4-FFF2-40B4-BE49-F238E27FC236}">
                  <a16:creationId xmlns:a16="http://schemas.microsoft.com/office/drawing/2014/main" id="{6B132CFD-E13D-14A3-9CE7-8EE2A55E9F9A}"/>
                </a:ext>
              </a:extLst>
            </p:cNvPr>
            <p:cNvSpPr/>
            <p:nvPr/>
          </p:nvSpPr>
          <p:spPr>
            <a:xfrm flipH="1">
              <a:off x="460764" y="4220652"/>
              <a:ext cx="457416" cy="344698"/>
            </a:xfrm>
            <a:prstGeom prst="rect">
              <a:avLst/>
            </a:prstGeom>
            <a:solidFill>
              <a:srgbClr val="94D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Prostokąt 72">
              <a:extLst>
                <a:ext uri="{FF2B5EF4-FFF2-40B4-BE49-F238E27FC236}">
                  <a16:creationId xmlns:a16="http://schemas.microsoft.com/office/drawing/2014/main" id="{E5648315-8213-4532-AE33-8C45CFA921CE}"/>
                </a:ext>
              </a:extLst>
            </p:cNvPr>
            <p:cNvSpPr/>
            <p:nvPr/>
          </p:nvSpPr>
          <p:spPr>
            <a:xfrm flipH="1">
              <a:off x="460764" y="4611101"/>
              <a:ext cx="457416" cy="344698"/>
            </a:xfrm>
            <a:prstGeom prst="rect">
              <a:avLst/>
            </a:prstGeom>
            <a:solidFill>
              <a:srgbClr val="E3F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Prostokąt 72">
              <a:extLst>
                <a:ext uri="{FF2B5EF4-FFF2-40B4-BE49-F238E27FC236}">
                  <a16:creationId xmlns:a16="http://schemas.microsoft.com/office/drawing/2014/main" id="{C6E00BBA-D330-34AC-D9CF-55F430631CB5}"/>
                </a:ext>
              </a:extLst>
            </p:cNvPr>
            <p:cNvSpPr/>
            <p:nvPr/>
          </p:nvSpPr>
          <p:spPr>
            <a:xfrm flipH="1">
              <a:off x="460764" y="4993742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Grupa 2">
            <a:extLst>
              <a:ext uri="{FF2B5EF4-FFF2-40B4-BE49-F238E27FC236}">
                <a16:creationId xmlns:a16="http://schemas.microsoft.com/office/drawing/2014/main" id="{581224B9-5892-2866-7277-9B0373A5D5B0}"/>
              </a:ext>
            </a:extLst>
          </p:cNvPr>
          <p:cNvGrpSpPr/>
          <p:nvPr/>
        </p:nvGrpSpPr>
        <p:grpSpPr>
          <a:xfrm>
            <a:off x="7578772" y="1477244"/>
            <a:ext cx="4075573" cy="1239671"/>
            <a:chOff x="7018983" y="858306"/>
            <a:chExt cx="4075573" cy="1239671"/>
          </a:xfrm>
        </p:grpSpPr>
        <p:sp>
          <p:nvSpPr>
            <p:cNvPr id="40" name="Tytuł 1">
              <a:extLst>
                <a:ext uri="{FF2B5EF4-FFF2-40B4-BE49-F238E27FC236}">
                  <a16:creationId xmlns:a16="http://schemas.microsoft.com/office/drawing/2014/main" id="{A77B17A8-9E4C-BE56-8892-ECDBE06FE372}"/>
                </a:ext>
              </a:extLst>
            </p:cNvPr>
            <p:cNvSpPr txBox="1">
              <a:spLocks/>
            </p:cNvSpPr>
            <p:nvPr/>
          </p:nvSpPr>
          <p:spPr>
            <a:xfrm>
              <a:off x="7500805" y="858306"/>
              <a:ext cx="3593751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OBSZAR UZUPEŁNIENIA ZABUDOWY</a:t>
              </a: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9" name="Obraz 58">
              <a:extLst>
                <a:ext uri="{FF2B5EF4-FFF2-40B4-BE49-F238E27FC236}">
                  <a16:creationId xmlns:a16="http://schemas.microsoft.com/office/drawing/2014/main" id="{AA194603-2367-0162-6A5F-E8CDDFE90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18983" y="863576"/>
              <a:ext cx="481820" cy="233875"/>
            </a:xfrm>
            <a:prstGeom prst="rect">
              <a:avLst/>
            </a:prstGeom>
          </p:spPr>
        </p:pic>
        <p:sp>
          <p:nvSpPr>
            <p:cNvPr id="41" name="Tytuł 1">
              <a:extLst>
                <a:ext uri="{FF2B5EF4-FFF2-40B4-BE49-F238E27FC236}">
                  <a16:creationId xmlns:a16="http://schemas.microsoft.com/office/drawing/2014/main" id="{0AAE73E0-3861-2940-4C73-0640CAF3240E}"/>
                </a:ext>
              </a:extLst>
            </p:cNvPr>
            <p:cNvSpPr txBox="1">
              <a:spLocks/>
            </p:cNvSpPr>
            <p:nvPr/>
          </p:nvSpPr>
          <p:spPr>
            <a:xfrm>
              <a:off x="7500805" y="1253774"/>
              <a:ext cx="3447384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OBSZAR ZABUDOWY ŚRÓDMIEJSKIEJ</a:t>
              </a: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2" name="Tytuł 1">
              <a:extLst>
                <a:ext uri="{FF2B5EF4-FFF2-40B4-BE49-F238E27FC236}">
                  <a16:creationId xmlns:a16="http://schemas.microsoft.com/office/drawing/2014/main" id="{7391DFDA-4FAE-33DD-6C73-15EA9B181CB2}"/>
                </a:ext>
              </a:extLst>
            </p:cNvPr>
            <p:cNvSpPr txBox="1">
              <a:spLocks/>
            </p:cNvSpPr>
            <p:nvPr/>
          </p:nvSpPr>
          <p:spPr>
            <a:xfrm>
              <a:off x="7500802" y="1596280"/>
              <a:ext cx="3580543" cy="501697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OBSZAR STANDARÓW DOSTĘPNOŚCI</a:t>
              </a:r>
              <a:b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</a:b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INFRASTRUKTURY SPOŁECZNEJ</a:t>
              </a:r>
              <a:endPara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7" name="Obraz 56">
              <a:extLst>
                <a:ext uri="{FF2B5EF4-FFF2-40B4-BE49-F238E27FC236}">
                  <a16:creationId xmlns:a16="http://schemas.microsoft.com/office/drawing/2014/main" id="{53FFB008-EB2C-D235-94D6-1E57584BD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18983" y="1682086"/>
              <a:ext cx="474276" cy="233875"/>
            </a:xfrm>
            <a:prstGeom prst="rect">
              <a:avLst/>
            </a:prstGeom>
          </p:spPr>
        </p:pic>
        <p:pic>
          <p:nvPicPr>
            <p:cNvPr id="61" name="Obraz 60">
              <a:extLst>
                <a:ext uri="{FF2B5EF4-FFF2-40B4-BE49-F238E27FC236}">
                  <a16:creationId xmlns:a16="http://schemas.microsoft.com/office/drawing/2014/main" id="{67B38B74-F314-7623-2485-D5AC6F710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18985" y="1258720"/>
              <a:ext cx="481820" cy="233875"/>
            </a:xfrm>
            <a:prstGeom prst="rect">
              <a:avLst/>
            </a:prstGeom>
          </p:spPr>
        </p:pic>
      </p:grpSp>
      <p:sp>
        <p:nvSpPr>
          <p:cNvPr id="30" name="Symbol zastępczy numeru slajdu 5">
            <a:extLst>
              <a:ext uri="{FF2B5EF4-FFF2-40B4-BE49-F238E27FC236}">
                <a16:creationId xmlns:a16="http://schemas.microsoft.com/office/drawing/2014/main" id="{B6910462-427F-36A0-144C-231EDEDE2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Obraz 32">
            <a:extLst>
              <a:ext uri="{FF2B5EF4-FFF2-40B4-BE49-F238E27FC236}">
                <a16:creationId xmlns:a16="http://schemas.microsoft.com/office/drawing/2014/main" id="{457E88E9-8D7D-868E-52ED-BB7D210E84A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480" y="70604"/>
            <a:ext cx="10476360" cy="7382987"/>
          </a:xfrm>
          <a:prstGeom prst="rect">
            <a:avLst/>
          </a:prstGeom>
        </p:spPr>
      </p:pic>
      <p:sp>
        <p:nvSpPr>
          <p:cNvPr id="31" name="Prostokąt 72">
            <a:extLst>
              <a:ext uri="{FF2B5EF4-FFF2-40B4-BE49-F238E27FC236}">
                <a16:creationId xmlns:a16="http://schemas.microsoft.com/office/drawing/2014/main" id="{10096DDE-3130-AA5D-0E54-79C0F41A025D}"/>
              </a:ext>
            </a:extLst>
          </p:cNvPr>
          <p:cNvSpPr/>
          <p:nvPr/>
        </p:nvSpPr>
        <p:spPr>
          <a:xfrm>
            <a:off x="5133474" y="5642745"/>
            <a:ext cx="7058526" cy="491182"/>
          </a:xfrm>
          <a:prstGeom prst="rect">
            <a:avLst/>
          </a:prstGeom>
          <a:gradFill flip="none" rotWithShape="1">
            <a:gsLst>
              <a:gs pos="0">
                <a:srgbClr val="FF0000">
                  <a:alpha val="60000"/>
                </a:srgbClr>
              </a:gs>
              <a:gs pos="37000">
                <a:srgbClr val="FF0000">
                  <a:alpha val="40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endParaRPr lang="pl-PL" sz="14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20725" lvl="0" algn="r">
              <a:defRPr/>
            </a:pP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Pisma z uwagami od osób fizycznych i innych </a:t>
            </a:r>
            <a:r>
              <a:rPr lang="pl-PL" sz="1400" b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osób prawnych</a:t>
            </a:r>
          </a:p>
          <a:p>
            <a:pPr marL="720725" lvl="0" algn="r">
              <a:defRPr/>
            </a:pPr>
            <a:r>
              <a:rPr lang="pl-PL" sz="1600" b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 sumie </a:t>
            </a:r>
            <a:r>
              <a:rPr lang="pl-PL" sz="1600" b="1" dirty="0">
                <a:solidFill>
                  <a:prstClr val="black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4 236</a:t>
            </a: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r">
              <a:defRPr/>
            </a:pPr>
            <a:endParaRPr lang="pl-PL" sz="1400" b="1" dirty="0">
              <a:solidFill>
                <a:prstClr val="black"/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rostokąt 72">
            <a:extLst>
              <a:ext uri="{FF2B5EF4-FFF2-40B4-BE49-F238E27FC236}">
                <a16:creationId xmlns:a16="http://schemas.microsoft.com/office/drawing/2014/main" id="{CB54CC0B-B16B-D4B8-F0F6-9F13BEAA1FF3}"/>
              </a:ext>
            </a:extLst>
          </p:cNvPr>
          <p:cNvSpPr/>
          <p:nvPr/>
        </p:nvSpPr>
        <p:spPr>
          <a:xfrm>
            <a:off x="7940232" y="6164971"/>
            <a:ext cx="4251768" cy="491182"/>
          </a:xfrm>
          <a:prstGeom prst="rect">
            <a:avLst/>
          </a:prstGeom>
          <a:gradFill flip="none" rotWithShape="1">
            <a:gsLst>
              <a:gs pos="0">
                <a:srgbClr val="FF0000">
                  <a:alpha val="60000"/>
                </a:srgbClr>
              </a:gs>
              <a:gs pos="37000">
                <a:srgbClr val="FF0000">
                  <a:alpha val="40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endParaRPr lang="pl-PL" sz="14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20725" lvl="0" algn="r">
              <a:defRPr/>
            </a:pPr>
            <a:r>
              <a:rPr lang="pl-PL" sz="1600" b="1" dirty="0">
                <a:solidFill>
                  <a:prstClr val="black"/>
                </a:solidFill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11 797 lokalizacji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algn="r">
              <a:defRPr/>
            </a:pPr>
            <a:endParaRPr lang="pl-PL" sz="1400" b="1" dirty="0">
              <a:solidFill>
                <a:prstClr val="black"/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6" name="Tytuł 1">
            <a:extLst>
              <a:ext uri="{FF2B5EF4-FFF2-40B4-BE49-F238E27FC236}">
                <a16:creationId xmlns:a16="http://schemas.microsoft.com/office/drawing/2014/main" id="{3E0D3845-5AEC-42BB-0537-CFA29B2BBA98}"/>
              </a:ext>
            </a:extLst>
          </p:cNvPr>
          <p:cNvSpPr txBox="1">
            <a:spLocks/>
          </p:cNvSpPr>
          <p:nvPr/>
        </p:nvSpPr>
        <p:spPr>
          <a:xfrm>
            <a:off x="706886" y="583021"/>
            <a:ext cx="10699927" cy="14397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PROJEKT PLANU OGÓLNEGO MIASTA GDAŃSKA PO MODYFIKACJACH </a:t>
            </a:r>
          </a:p>
          <a:p>
            <a:pPr lvl="0">
              <a:lnSpc>
                <a:spcPct val="100000"/>
              </a:lnSpc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WYNIKAJĄCYCH Z KONSULTACJI SPOŁECZNYCH</a:t>
            </a: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</a:t>
            </a: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UWAGI</a:t>
            </a:r>
            <a:endParaRPr kumimoji="0" lang="pl-PL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bold" panose="020B0806030504020204" pitchFamily="34" charset="0"/>
              <a:ea typeface="Open Sans bold" panose="020B0806030504020204" pitchFamily="34" charset="0"/>
              <a:cs typeface="Open Sans bold" panose="020B08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532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B2481-90FA-810E-9C6F-5883C4C51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dkład">
            <a:extLst>
              <a:ext uri="{FF2B5EF4-FFF2-40B4-BE49-F238E27FC236}">
                <a16:creationId xmlns:a16="http://schemas.microsoft.com/office/drawing/2014/main" id="{B9814F91-3AE6-9197-ADAE-45528E2536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1500"/>
            <a:ext cx="9559731" cy="6036760"/>
          </a:xfrm>
          <a:prstGeom prst="rect">
            <a:avLst/>
          </a:prstGeom>
        </p:spPr>
      </p:pic>
      <p:pic>
        <p:nvPicPr>
          <p:cNvPr id="20" name="strefy" hidden="1">
            <a:extLst>
              <a:ext uri="{FF2B5EF4-FFF2-40B4-BE49-F238E27FC236}">
                <a16:creationId xmlns:a16="http://schemas.microsoft.com/office/drawing/2014/main" id="{C24E94FA-D4F5-A3DE-1045-BF719041E9F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1500"/>
            <a:ext cx="9558654" cy="6029235"/>
          </a:xfrm>
          <a:prstGeom prst="rect">
            <a:avLst/>
          </a:prstGeom>
        </p:spPr>
      </p:pic>
      <p:pic>
        <p:nvPicPr>
          <p:cNvPr id="36" name="ouz">
            <a:extLst>
              <a:ext uri="{FF2B5EF4-FFF2-40B4-BE49-F238E27FC236}">
                <a16:creationId xmlns:a16="http://schemas.microsoft.com/office/drawing/2014/main" id="{A4A05332-5E01-C4FB-C724-E8D1C26FF93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5261"/>
            <a:ext cx="9558654" cy="6029235"/>
          </a:xfrm>
          <a:prstGeom prst="rect">
            <a:avLst/>
          </a:prstGeom>
        </p:spPr>
      </p:pic>
      <p:pic>
        <p:nvPicPr>
          <p:cNvPr id="37" name="śródmiejska" hidden="1">
            <a:extLst>
              <a:ext uri="{FF2B5EF4-FFF2-40B4-BE49-F238E27FC236}">
                <a16:creationId xmlns:a16="http://schemas.microsoft.com/office/drawing/2014/main" id="{E1E747B6-F241-C6DA-8B3D-1AB8C8B8F4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5261"/>
            <a:ext cx="9559730" cy="6029234"/>
          </a:xfrm>
          <a:prstGeom prst="rect">
            <a:avLst/>
          </a:prstGeom>
        </p:spPr>
      </p:pic>
      <p:pic>
        <p:nvPicPr>
          <p:cNvPr id="12" name="strefyv5">
            <a:extLst>
              <a:ext uri="{FF2B5EF4-FFF2-40B4-BE49-F238E27FC236}">
                <a16:creationId xmlns:a16="http://schemas.microsoft.com/office/drawing/2014/main" id="{E8AA8FF5-69BA-C809-54A6-99EF54A919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98" y="79801"/>
            <a:ext cx="10458724" cy="7369682"/>
          </a:xfrm>
          <a:prstGeom prst="rect">
            <a:avLst/>
          </a:prstGeom>
        </p:spPr>
      </p:pic>
      <p:pic>
        <p:nvPicPr>
          <p:cNvPr id="10" name="ouzv5">
            <a:extLst>
              <a:ext uri="{FF2B5EF4-FFF2-40B4-BE49-F238E27FC236}">
                <a16:creationId xmlns:a16="http://schemas.microsoft.com/office/drawing/2014/main" id="{EEE546D2-BE7B-EE54-89E1-59B7E9877D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61" y="91074"/>
            <a:ext cx="10414368" cy="7338426"/>
          </a:xfrm>
          <a:prstGeom prst="rect">
            <a:avLst/>
          </a:prstGeom>
        </p:spPr>
      </p:pic>
      <p:pic>
        <p:nvPicPr>
          <p:cNvPr id="6" name="śródmiejskav5">
            <a:extLst>
              <a:ext uri="{FF2B5EF4-FFF2-40B4-BE49-F238E27FC236}">
                <a16:creationId xmlns:a16="http://schemas.microsoft.com/office/drawing/2014/main" id="{60A076B2-374D-D7E2-2698-10A658C0E5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52" y="61301"/>
            <a:ext cx="10477605" cy="7382986"/>
          </a:xfrm>
          <a:prstGeom prst="rect">
            <a:avLst/>
          </a:prstGeom>
        </p:spPr>
      </p:pic>
      <p:pic>
        <p:nvPicPr>
          <p:cNvPr id="38" name="dostępy">
            <a:extLst>
              <a:ext uri="{FF2B5EF4-FFF2-40B4-BE49-F238E27FC236}">
                <a16:creationId xmlns:a16="http://schemas.microsoft.com/office/drawing/2014/main" id="{33572777-A67A-1D80-21BB-7C1CF156E2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5" y="571500"/>
            <a:ext cx="9559729" cy="6029234"/>
          </a:xfrm>
          <a:prstGeom prst="rect">
            <a:avLst/>
          </a:prstGeom>
        </p:spPr>
      </p:pic>
      <p:grpSp>
        <p:nvGrpSpPr>
          <p:cNvPr id="63" name="STREFY">
            <a:extLst>
              <a:ext uri="{FF2B5EF4-FFF2-40B4-BE49-F238E27FC236}">
                <a16:creationId xmlns:a16="http://schemas.microsoft.com/office/drawing/2014/main" id="{9BBF2536-9666-CE90-0000-1170A8547B0C}"/>
              </a:ext>
            </a:extLst>
          </p:cNvPr>
          <p:cNvGrpSpPr/>
          <p:nvPr/>
        </p:nvGrpSpPr>
        <p:grpSpPr>
          <a:xfrm>
            <a:off x="224090" y="1599043"/>
            <a:ext cx="2479646" cy="5001691"/>
            <a:chOff x="347374" y="1259439"/>
            <a:chExt cx="2479646" cy="5001691"/>
          </a:xfrm>
        </p:grpSpPr>
        <p:sp>
          <p:nvSpPr>
            <p:cNvPr id="39" name="Tytuł 1">
              <a:extLst>
                <a:ext uri="{FF2B5EF4-FFF2-40B4-BE49-F238E27FC236}">
                  <a16:creationId xmlns:a16="http://schemas.microsoft.com/office/drawing/2014/main" id="{4A2205F1-A7C2-CF21-0223-701D86794E2F}"/>
                </a:ext>
              </a:extLst>
            </p:cNvPr>
            <p:cNvSpPr txBox="1">
              <a:spLocks/>
            </p:cNvSpPr>
            <p:nvPr/>
          </p:nvSpPr>
          <p:spPr>
            <a:xfrm>
              <a:off x="347374" y="5939779"/>
              <a:ext cx="2479646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STREFY PLANISTYCZNE</a:t>
              </a:r>
              <a:endPara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Prostokąt 72">
              <a:extLst>
                <a:ext uri="{FF2B5EF4-FFF2-40B4-BE49-F238E27FC236}">
                  <a16:creationId xmlns:a16="http://schemas.microsoft.com/office/drawing/2014/main" id="{05CD691F-F0E7-2F29-245D-6D58467AC35D}"/>
                </a:ext>
              </a:extLst>
            </p:cNvPr>
            <p:cNvSpPr/>
            <p:nvPr/>
          </p:nvSpPr>
          <p:spPr>
            <a:xfrm flipH="1">
              <a:off x="460764" y="1259439"/>
              <a:ext cx="457416" cy="344698"/>
            </a:xfrm>
            <a:prstGeom prst="rect">
              <a:avLst/>
            </a:prstGeom>
            <a:solidFill>
              <a:srgbClr val="B19C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SW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Prostokąt 72">
              <a:extLst>
                <a:ext uri="{FF2B5EF4-FFF2-40B4-BE49-F238E27FC236}">
                  <a16:creationId xmlns:a16="http://schemas.microsoft.com/office/drawing/2014/main" id="{4015925C-7570-5598-ECE4-4BA54BC83937}"/>
                </a:ext>
              </a:extLst>
            </p:cNvPr>
            <p:cNvSpPr/>
            <p:nvPr/>
          </p:nvSpPr>
          <p:spPr>
            <a:xfrm flipH="1">
              <a:off x="460764" y="1628551"/>
              <a:ext cx="457416" cy="344698"/>
            </a:xfrm>
            <a:prstGeom prst="rect">
              <a:avLst/>
            </a:prstGeom>
            <a:solidFill>
              <a:srgbClr val="DDC3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SJ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Prostokąt 72">
              <a:extLst>
                <a:ext uri="{FF2B5EF4-FFF2-40B4-BE49-F238E27FC236}">
                  <a16:creationId xmlns:a16="http://schemas.microsoft.com/office/drawing/2014/main" id="{CEB9BBA4-DA74-1B21-0925-0D954B36AF2D}"/>
                </a:ext>
              </a:extLst>
            </p:cNvPr>
            <p:cNvSpPr/>
            <p:nvPr/>
          </p:nvSpPr>
          <p:spPr>
            <a:xfrm flipH="1">
              <a:off x="460764" y="1997663"/>
              <a:ext cx="457416" cy="344698"/>
            </a:xfrm>
            <a:prstGeom prst="rect">
              <a:avLst/>
            </a:prstGeom>
            <a:solidFill>
              <a:srgbClr val="F8E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SZ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Prostokąt 72">
              <a:extLst>
                <a:ext uri="{FF2B5EF4-FFF2-40B4-BE49-F238E27FC236}">
                  <a16:creationId xmlns:a16="http://schemas.microsoft.com/office/drawing/2014/main" id="{F3FED0F3-EF49-1237-B353-CB84A2FC38A1}"/>
                </a:ext>
              </a:extLst>
            </p:cNvPr>
            <p:cNvSpPr/>
            <p:nvPr/>
          </p:nvSpPr>
          <p:spPr>
            <a:xfrm flipH="1">
              <a:off x="460764" y="2366775"/>
              <a:ext cx="457416" cy="344698"/>
            </a:xfrm>
            <a:prstGeom prst="rect">
              <a:avLst/>
            </a:prstGeom>
            <a:solidFill>
              <a:srgbClr val="FF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Prostokąt 72">
              <a:extLst>
                <a:ext uri="{FF2B5EF4-FFF2-40B4-BE49-F238E27FC236}">
                  <a16:creationId xmlns:a16="http://schemas.microsoft.com/office/drawing/2014/main" id="{A431A132-BCBE-A397-56AA-B063DA89D704}"/>
                </a:ext>
              </a:extLst>
            </p:cNvPr>
            <p:cNvSpPr/>
            <p:nvPr/>
          </p:nvSpPr>
          <p:spPr>
            <a:xfrm flipH="1">
              <a:off x="460764" y="2735887"/>
              <a:ext cx="457416" cy="344698"/>
            </a:xfrm>
            <a:prstGeom prst="rect">
              <a:avLst/>
            </a:prstGeom>
            <a:solidFill>
              <a:srgbClr val="FF8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Prostokąt 72">
              <a:extLst>
                <a:ext uri="{FF2B5EF4-FFF2-40B4-BE49-F238E27FC236}">
                  <a16:creationId xmlns:a16="http://schemas.microsoft.com/office/drawing/2014/main" id="{15E5D0DB-25DE-4A97-5CBE-6F0275EB5616}"/>
                </a:ext>
              </a:extLst>
            </p:cNvPr>
            <p:cNvSpPr/>
            <p:nvPr/>
          </p:nvSpPr>
          <p:spPr>
            <a:xfrm flipH="1">
              <a:off x="460764" y="3104999"/>
              <a:ext cx="457416" cy="344698"/>
            </a:xfrm>
            <a:prstGeom prst="rect">
              <a:avLst/>
            </a:prstGeom>
            <a:solidFill>
              <a:srgbClr val="B794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Prostokąt 72">
              <a:extLst>
                <a:ext uri="{FF2B5EF4-FFF2-40B4-BE49-F238E27FC236}">
                  <a16:creationId xmlns:a16="http://schemas.microsoft.com/office/drawing/2014/main" id="{2C30069C-D875-A8A0-F266-7B6ACD90FBA6}"/>
                </a:ext>
              </a:extLst>
            </p:cNvPr>
            <p:cNvSpPr/>
            <p:nvPr/>
          </p:nvSpPr>
          <p:spPr>
            <a:xfrm flipH="1">
              <a:off x="460764" y="3474111"/>
              <a:ext cx="457416" cy="344698"/>
            </a:xfrm>
            <a:prstGeom prst="rect">
              <a:avLst/>
            </a:prstGeom>
            <a:solidFill>
              <a:srgbClr val="FEE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SR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Prostokąt 72">
              <a:extLst>
                <a:ext uri="{FF2B5EF4-FFF2-40B4-BE49-F238E27FC236}">
                  <a16:creationId xmlns:a16="http://schemas.microsoft.com/office/drawing/2014/main" id="{66460358-6266-BB7E-7C14-A463A7667A50}"/>
                </a:ext>
              </a:extLst>
            </p:cNvPr>
            <p:cNvSpPr/>
            <p:nvPr/>
          </p:nvSpPr>
          <p:spPr>
            <a:xfrm flipH="1">
              <a:off x="460764" y="5376383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Prostokąt 72">
              <a:extLst>
                <a:ext uri="{FF2B5EF4-FFF2-40B4-BE49-F238E27FC236}">
                  <a16:creationId xmlns:a16="http://schemas.microsoft.com/office/drawing/2014/main" id="{83D6BD33-F46E-6A78-B715-7FA2660DA918}"/>
                </a:ext>
              </a:extLst>
            </p:cNvPr>
            <p:cNvSpPr/>
            <p:nvPr/>
          </p:nvSpPr>
          <p:spPr>
            <a:xfrm flipH="1">
              <a:off x="460764" y="3851540"/>
              <a:ext cx="457416" cy="344698"/>
            </a:xfrm>
            <a:prstGeom prst="rect">
              <a:avLst/>
            </a:prstGeom>
            <a:solidFill>
              <a:srgbClr val="BBF5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SN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Prostokąt 72">
              <a:extLst>
                <a:ext uri="{FF2B5EF4-FFF2-40B4-BE49-F238E27FC236}">
                  <a16:creationId xmlns:a16="http://schemas.microsoft.com/office/drawing/2014/main" id="{91BB4545-011F-A9E8-EA7A-073D9090A8CF}"/>
                </a:ext>
              </a:extLst>
            </p:cNvPr>
            <p:cNvSpPr/>
            <p:nvPr/>
          </p:nvSpPr>
          <p:spPr>
            <a:xfrm flipH="1">
              <a:off x="460764" y="4220652"/>
              <a:ext cx="457416" cy="344698"/>
            </a:xfrm>
            <a:prstGeom prst="rect">
              <a:avLst/>
            </a:prstGeom>
            <a:solidFill>
              <a:srgbClr val="94D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Prostokąt 72">
              <a:extLst>
                <a:ext uri="{FF2B5EF4-FFF2-40B4-BE49-F238E27FC236}">
                  <a16:creationId xmlns:a16="http://schemas.microsoft.com/office/drawing/2014/main" id="{74B97B39-B9D6-955C-ACDF-EF856CC03460}"/>
                </a:ext>
              </a:extLst>
            </p:cNvPr>
            <p:cNvSpPr/>
            <p:nvPr/>
          </p:nvSpPr>
          <p:spPr>
            <a:xfrm flipH="1">
              <a:off x="460764" y="4611101"/>
              <a:ext cx="457416" cy="344698"/>
            </a:xfrm>
            <a:prstGeom prst="rect">
              <a:avLst/>
            </a:prstGeom>
            <a:solidFill>
              <a:srgbClr val="E3F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Prostokąt 72">
              <a:extLst>
                <a:ext uri="{FF2B5EF4-FFF2-40B4-BE49-F238E27FC236}">
                  <a16:creationId xmlns:a16="http://schemas.microsoft.com/office/drawing/2014/main" id="{C9B09439-6EC9-BB6C-C488-62C45F2FA722}"/>
                </a:ext>
              </a:extLst>
            </p:cNvPr>
            <p:cNvSpPr/>
            <p:nvPr/>
          </p:nvSpPr>
          <p:spPr>
            <a:xfrm flipH="1">
              <a:off x="460764" y="4993742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8" name="Prostokąt 27">
            <a:extLst>
              <a:ext uri="{FF2B5EF4-FFF2-40B4-BE49-F238E27FC236}">
                <a16:creationId xmlns:a16="http://schemas.microsoft.com/office/drawing/2014/main" id="{1A6CFB92-3D6D-987D-C59F-985EE0A03F58}"/>
              </a:ext>
            </a:extLst>
          </p:cNvPr>
          <p:cNvSpPr>
            <a:spLocks/>
          </p:cNvSpPr>
          <p:nvPr/>
        </p:nvSpPr>
        <p:spPr>
          <a:xfrm>
            <a:off x="-25548" y="0"/>
            <a:ext cx="11141871" cy="68431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6000" b="1" dirty="0">
              <a:solidFill>
                <a:srgbClr val="FF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0" name="Symbol zastępczy numeru slajdu 5">
            <a:extLst>
              <a:ext uri="{FF2B5EF4-FFF2-40B4-BE49-F238E27FC236}">
                <a16:creationId xmlns:a16="http://schemas.microsoft.com/office/drawing/2014/main" id="{DD2072A5-242E-0B99-C719-91C09081F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Obraz 21">
            <a:extLst>
              <a:ext uri="{FF2B5EF4-FFF2-40B4-BE49-F238E27FC236}">
                <a16:creationId xmlns:a16="http://schemas.microsoft.com/office/drawing/2014/main" id="{809D4C4F-F56B-D1CC-B41B-03A9DF5574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61" y="61301"/>
            <a:ext cx="10457795" cy="7400105"/>
          </a:xfrm>
          <a:prstGeom prst="rect">
            <a:avLst/>
          </a:prstGeom>
        </p:spPr>
      </p:pic>
      <p:sp>
        <p:nvSpPr>
          <p:cNvPr id="31" name="Prostokąt 72">
            <a:extLst>
              <a:ext uri="{FF2B5EF4-FFF2-40B4-BE49-F238E27FC236}">
                <a16:creationId xmlns:a16="http://schemas.microsoft.com/office/drawing/2014/main" id="{8B2B8879-C86F-B3FA-1ACE-FE4E6913128B}"/>
              </a:ext>
            </a:extLst>
          </p:cNvPr>
          <p:cNvSpPr/>
          <p:nvPr/>
        </p:nvSpPr>
        <p:spPr>
          <a:xfrm>
            <a:off x="5891191" y="802250"/>
            <a:ext cx="6300810" cy="491182"/>
          </a:xfrm>
          <a:prstGeom prst="rect">
            <a:avLst/>
          </a:prstGeom>
          <a:gradFill flip="none" rotWithShape="1">
            <a:gsLst>
              <a:gs pos="1000">
                <a:srgbClr val="00C5FF">
                  <a:alpha val="85000"/>
                </a:srgbClr>
              </a:gs>
              <a:gs pos="37000">
                <a:srgbClr val="00C5FF">
                  <a:alpha val="47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20725" lvl="0" algn="r">
              <a:defRPr/>
            </a:pPr>
            <a:r>
              <a:rPr lang="pl-PL" sz="1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Postulaty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zwiększenia intensywności zabudowy </a:t>
            </a:r>
          </a:p>
          <a:p>
            <a:pPr marL="720725" lvl="0" algn="r">
              <a:defRPr/>
            </a:pPr>
            <a:r>
              <a:rPr lang="pl-PL" sz="1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lub objęcia nowych obszarów strefami 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SW/SJ/SZ  </a:t>
            </a:r>
            <a:endParaRPr lang="pl-PL" sz="1400" b="1" dirty="0">
              <a:solidFill>
                <a:prstClr val="black"/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Prostokąt 72">
            <a:extLst>
              <a:ext uri="{FF2B5EF4-FFF2-40B4-BE49-F238E27FC236}">
                <a16:creationId xmlns:a16="http://schemas.microsoft.com/office/drawing/2014/main" id="{AA029CC9-5B3F-F047-F436-BFF00AD71C45}"/>
              </a:ext>
            </a:extLst>
          </p:cNvPr>
          <p:cNvSpPr/>
          <p:nvPr/>
        </p:nvSpPr>
        <p:spPr>
          <a:xfrm>
            <a:off x="6796831" y="1374163"/>
            <a:ext cx="5402479" cy="491182"/>
          </a:xfrm>
          <a:prstGeom prst="rect">
            <a:avLst/>
          </a:prstGeom>
          <a:gradFill flip="none" rotWithShape="1">
            <a:gsLst>
              <a:gs pos="1000">
                <a:srgbClr val="00C5FF">
                  <a:alpha val="85000"/>
                </a:srgbClr>
              </a:gs>
              <a:gs pos="37000">
                <a:srgbClr val="00C5FF">
                  <a:alpha val="47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20725" lvl="0" algn="r">
              <a:defRPr/>
            </a:pPr>
            <a:r>
              <a:rPr lang="pl-PL" sz="1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ODRZUCONE Z UWAGI </a:t>
            </a:r>
          </a:p>
          <a:p>
            <a:pPr marL="720725" lvl="0" algn="r">
              <a:defRPr/>
            </a:pPr>
            <a:r>
              <a:rPr lang="pl-PL" sz="1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 WYMAGANIA USTAWOWE</a:t>
            </a:r>
            <a:endParaRPr lang="pl-PL" sz="1400" b="1" dirty="0">
              <a:solidFill>
                <a:srgbClr val="C00000"/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Prostokąt 72">
            <a:extLst>
              <a:ext uri="{FF2B5EF4-FFF2-40B4-BE49-F238E27FC236}">
                <a16:creationId xmlns:a16="http://schemas.microsoft.com/office/drawing/2014/main" id="{28A9D3E6-E976-8C89-7F89-9AAEB50593C2}"/>
              </a:ext>
            </a:extLst>
          </p:cNvPr>
          <p:cNvSpPr/>
          <p:nvPr/>
        </p:nvSpPr>
        <p:spPr>
          <a:xfrm>
            <a:off x="6400800" y="5678044"/>
            <a:ext cx="5798510" cy="919606"/>
          </a:xfrm>
          <a:prstGeom prst="rect">
            <a:avLst/>
          </a:prstGeom>
          <a:gradFill flip="none" rotWithShape="1">
            <a:gsLst>
              <a:gs pos="1000">
                <a:srgbClr val="00C5FF">
                  <a:alpha val="85000"/>
                </a:srgbClr>
              </a:gs>
              <a:gs pos="37000">
                <a:srgbClr val="00C5FF">
                  <a:alpha val="47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3373</a:t>
            </a:r>
            <a:r>
              <a:rPr lang="pl-PL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lokalizacje dotyczące zmian skutkujących </a:t>
            </a:r>
          </a:p>
          <a:p>
            <a:pPr algn="r">
              <a:spcAft>
                <a:spcPts val="600"/>
              </a:spcAft>
              <a:defRPr/>
            </a:pP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zwiększeniem chłonności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E081191-1FF0-CE4E-FF70-D9133E6AC7DD}"/>
              </a:ext>
            </a:extLst>
          </p:cNvPr>
          <p:cNvSpPr txBox="1"/>
          <p:nvPr/>
        </p:nvSpPr>
        <p:spPr>
          <a:xfrm>
            <a:off x="710244" y="588501"/>
            <a:ext cx="75735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TEMATYKA UWAG </a:t>
            </a: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</a:t>
            </a: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ZWIĘKSZENIE CHŁONNOŚCI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rostokąt 72">
            <a:extLst>
              <a:ext uri="{FF2B5EF4-FFF2-40B4-BE49-F238E27FC236}">
                <a16:creationId xmlns:a16="http://schemas.microsoft.com/office/drawing/2014/main" id="{1AE9259D-A34E-CC66-1625-59BBADDF56BC}"/>
              </a:ext>
            </a:extLst>
          </p:cNvPr>
          <p:cNvSpPr/>
          <p:nvPr/>
        </p:nvSpPr>
        <p:spPr>
          <a:xfrm>
            <a:off x="5709114" y="1968155"/>
            <a:ext cx="6482886" cy="659252"/>
          </a:xfrm>
          <a:prstGeom prst="rect">
            <a:avLst/>
          </a:prstGeom>
          <a:gradFill flip="none" rotWithShape="1">
            <a:gsLst>
              <a:gs pos="1000">
                <a:srgbClr val="00C5FF">
                  <a:alpha val="85000"/>
                </a:srgbClr>
              </a:gs>
              <a:gs pos="37000">
                <a:srgbClr val="00C5FF">
                  <a:alpha val="47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20725" lvl="0" algn="r">
              <a:defRPr/>
            </a:pPr>
            <a:r>
              <a:rPr lang="pl-PL" sz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Maksymalne </a:t>
            </a:r>
            <a:r>
              <a:rPr lang="pl-PL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zapotrzebowanie </a:t>
            </a:r>
            <a:r>
              <a:rPr lang="pl-PL" sz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zgodnie z ustawą – </a:t>
            </a:r>
          </a:p>
          <a:p>
            <a:pPr marL="720725" lvl="0" algn="r">
              <a:defRPr/>
            </a:pPr>
            <a:r>
              <a:rPr lang="pl-PL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9,37 mln m</a:t>
            </a:r>
            <a:r>
              <a:rPr lang="pl-PL" sz="1200" b="1" baseline="30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r>
              <a:rPr lang="pl-PL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sz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(212 tys. mieszkańców)</a:t>
            </a:r>
          </a:p>
          <a:p>
            <a:pPr marL="720725" algn="r">
              <a:defRPr/>
            </a:pPr>
            <a:r>
              <a:rPr lang="pl-PL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Chłonność</a:t>
            </a:r>
            <a:r>
              <a:rPr lang="pl-PL" sz="12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skonsumowana w planie ogólnym – </a:t>
            </a:r>
            <a:r>
              <a:rPr lang="pl-PL" sz="12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9,35 mln m</a:t>
            </a:r>
            <a:r>
              <a:rPr lang="pl-PL" sz="1200" b="1" baseline="30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  <a:endParaRPr lang="pl-PL" sz="12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40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0AAA6-E938-FA0F-1012-9E50D469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dkład">
            <a:extLst>
              <a:ext uri="{FF2B5EF4-FFF2-40B4-BE49-F238E27FC236}">
                <a16:creationId xmlns:a16="http://schemas.microsoft.com/office/drawing/2014/main" id="{D43E96B8-4431-0CD8-11EA-A1AB9A93C6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1500"/>
            <a:ext cx="9559731" cy="6036760"/>
          </a:xfrm>
          <a:prstGeom prst="rect">
            <a:avLst/>
          </a:prstGeom>
        </p:spPr>
      </p:pic>
      <p:pic>
        <p:nvPicPr>
          <p:cNvPr id="20" name="strefy" hidden="1">
            <a:extLst>
              <a:ext uri="{FF2B5EF4-FFF2-40B4-BE49-F238E27FC236}">
                <a16:creationId xmlns:a16="http://schemas.microsoft.com/office/drawing/2014/main" id="{053FB973-8C28-5B40-E35C-AEC176C9841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1500"/>
            <a:ext cx="9558654" cy="6029235"/>
          </a:xfrm>
          <a:prstGeom prst="rect">
            <a:avLst/>
          </a:prstGeom>
        </p:spPr>
      </p:pic>
      <p:pic>
        <p:nvPicPr>
          <p:cNvPr id="36" name="ouz">
            <a:extLst>
              <a:ext uri="{FF2B5EF4-FFF2-40B4-BE49-F238E27FC236}">
                <a16:creationId xmlns:a16="http://schemas.microsoft.com/office/drawing/2014/main" id="{7C92A3FB-603F-A7D9-E039-EEE747191BB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5261"/>
            <a:ext cx="9558654" cy="6029235"/>
          </a:xfrm>
          <a:prstGeom prst="rect">
            <a:avLst/>
          </a:prstGeom>
        </p:spPr>
      </p:pic>
      <p:pic>
        <p:nvPicPr>
          <p:cNvPr id="37" name="śródmiejska" hidden="1">
            <a:extLst>
              <a:ext uri="{FF2B5EF4-FFF2-40B4-BE49-F238E27FC236}">
                <a16:creationId xmlns:a16="http://schemas.microsoft.com/office/drawing/2014/main" id="{B5DB226D-6051-1996-8A9E-683F2E6CA6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5261"/>
            <a:ext cx="9559730" cy="6029234"/>
          </a:xfrm>
          <a:prstGeom prst="rect">
            <a:avLst/>
          </a:prstGeom>
        </p:spPr>
      </p:pic>
      <p:pic>
        <p:nvPicPr>
          <p:cNvPr id="12" name="strefyv5">
            <a:extLst>
              <a:ext uri="{FF2B5EF4-FFF2-40B4-BE49-F238E27FC236}">
                <a16:creationId xmlns:a16="http://schemas.microsoft.com/office/drawing/2014/main" id="{8BFF63CE-29A2-7841-7B73-EA825AC400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98" y="79801"/>
            <a:ext cx="10458724" cy="7369682"/>
          </a:xfrm>
          <a:prstGeom prst="rect">
            <a:avLst/>
          </a:prstGeom>
        </p:spPr>
      </p:pic>
      <p:pic>
        <p:nvPicPr>
          <p:cNvPr id="10" name="ouzv5">
            <a:extLst>
              <a:ext uri="{FF2B5EF4-FFF2-40B4-BE49-F238E27FC236}">
                <a16:creationId xmlns:a16="http://schemas.microsoft.com/office/drawing/2014/main" id="{3B77117F-7C6F-55C5-7043-2339955A4C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61" y="91074"/>
            <a:ext cx="10414368" cy="7338426"/>
          </a:xfrm>
          <a:prstGeom prst="rect">
            <a:avLst/>
          </a:prstGeom>
        </p:spPr>
      </p:pic>
      <p:pic>
        <p:nvPicPr>
          <p:cNvPr id="6" name="śródmiejskav5">
            <a:extLst>
              <a:ext uri="{FF2B5EF4-FFF2-40B4-BE49-F238E27FC236}">
                <a16:creationId xmlns:a16="http://schemas.microsoft.com/office/drawing/2014/main" id="{D18C61E3-9894-A3E2-94EF-DEB0013D88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52" y="61301"/>
            <a:ext cx="10477605" cy="7382986"/>
          </a:xfrm>
          <a:prstGeom prst="rect">
            <a:avLst/>
          </a:prstGeom>
        </p:spPr>
      </p:pic>
      <p:pic>
        <p:nvPicPr>
          <p:cNvPr id="38" name="dostępy">
            <a:extLst>
              <a:ext uri="{FF2B5EF4-FFF2-40B4-BE49-F238E27FC236}">
                <a16:creationId xmlns:a16="http://schemas.microsoft.com/office/drawing/2014/main" id="{ABA71703-468A-6DA6-F7A5-3D381CFFFD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5" y="571500"/>
            <a:ext cx="9559729" cy="6029234"/>
          </a:xfrm>
          <a:prstGeom prst="rect">
            <a:avLst/>
          </a:prstGeom>
        </p:spPr>
      </p:pic>
      <p:grpSp>
        <p:nvGrpSpPr>
          <p:cNvPr id="63" name="STREFY">
            <a:extLst>
              <a:ext uri="{FF2B5EF4-FFF2-40B4-BE49-F238E27FC236}">
                <a16:creationId xmlns:a16="http://schemas.microsoft.com/office/drawing/2014/main" id="{60A61A0F-A7D8-FFE0-499C-3766833657F6}"/>
              </a:ext>
            </a:extLst>
          </p:cNvPr>
          <p:cNvGrpSpPr/>
          <p:nvPr/>
        </p:nvGrpSpPr>
        <p:grpSpPr>
          <a:xfrm>
            <a:off x="224090" y="1599043"/>
            <a:ext cx="2479646" cy="5001691"/>
            <a:chOff x="347374" y="1259439"/>
            <a:chExt cx="2479646" cy="5001691"/>
          </a:xfrm>
        </p:grpSpPr>
        <p:sp>
          <p:nvSpPr>
            <p:cNvPr id="39" name="Tytuł 1">
              <a:extLst>
                <a:ext uri="{FF2B5EF4-FFF2-40B4-BE49-F238E27FC236}">
                  <a16:creationId xmlns:a16="http://schemas.microsoft.com/office/drawing/2014/main" id="{78C2F852-BFD9-1517-695C-FA2DBB4746D0}"/>
                </a:ext>
              </a:extLst>
            </p:cNvPr>
            <p:cNvSpPr txBox="1">
              <a:spLocks/>
            </p:cNvSpPr>
            <p:nvPr/>
          </p:nvSpPr>
          <p:spPr>
            <a:xfrm>
              <a:off x="347374" y="5939779"/>
              <a:ext cx="2479646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STREFY PLANISTYCZNE</a:t>
              </a:r>
              <a:endPara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Prostokąt 72">
              <a:extLst>
                <a:ext uri="{FF2B5EF4-FFF2-40B4-BE49-F238E27FC236}">
                  <a16:creationId xmlns:a16="http://schemas.microsoft.com/office/drawing/2014/main" id="{1A182701-567E-13A8-AE5D-6D49F986B814}"/>
                </a:ext>
              </a:extLst>
            </p:cNvPr>
            <p:cNvSpPr/>
            <p:nvPr/>
          </p:nvSpPr>
          <p:spPr>
            <a:xfrm flipH="1">
              <a:off x="460764" y="1259439"/>
              <a:ext cx="457416" cy="344698"/>
            </a:xfrm>
            <a:prstGeom prst="rect">
              <a:avLst/>
            </a:prstGeom>
            <a:solidFill>
              <a:srgbClr val="B19C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SW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Prostokąt 72">
              <a:extLst>
                <a:ext uri="{FF2B5EF4-FFF2-40B4-BE49-F238E27FC236}">
                  <a16:creationId xmlns:a16="http://schemas.microsoft.com/office/drawing/2014/main" id="{E6B78747-7762-754A-8C12-D5B1276DF0A0}"/>
                </a:ext>
              </a:extLst>
            </p:cNvPr>
            <p:cNvSpPr/>
            <p:nvPr/>
          </p:nvSpPr>
          <p:spPr>
            <a:xfrm flipH="1">
              <a:off x="460764" y="1628551"/>
              <a:ext cx="457416" cy="344698"/>
            </a:xfrm>
            <a:prstGeom prst="rect">
              <a:avLst/>
            </a:prstGeom>
            <a:solidFill>
              <a:srgbClr val="DDC3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SJ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Prostokąt 72">
              <a:extLst>
                <a:ext uri="{FF2B5EF4-FFF2-40B4-BE49-F238E27FC236}">
                  <a16:creationId xmlns:a16="http://schemas.microsoft.com/office/drawing/2014/main" id="{0289FD93-BB19-461B-56CD-E418516E12D8}"/>
                </a:ext>
              </a:extLst>
            </p:cNvPr>
            <p:cNvSpPr/>
            <p:nvPr/>
          </p:nvSpPr>
          <p:spPr>
            <a:xfrm flipH="1">
              <a:off x="460764" y="1997663"/>
              <a:ext cx="457416" cy="344698"/>
            </a:xfrm>
            <a:prstGeom prst="rect">
              <a:avLst/>
            </a:prstGeom>
            <a:solidFill>
              <a:srgbClr val="F8E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SZ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Prostokąt 72">
              <a:extLst>
                <a:ext uri="{FF2B5EF4-FFF2-40B4-BE49-F238E27FC236}">
                  <a16:creationId xmlns:a16="http://schemas.microsoft.com/office/drawing/2014/main" id="{D74A6C8A-0668-6068-B66D-CB8CC49B6B1C}"/>
                </a:ext>
              </a:extLst>
            </p:cNvPr>
            <p:cNvSpPr/>
            <p:nvPr/>
          </p:nvSpPr>
          <p:spPr>
            <a:xfrm flipH="1">
              <a:off x="460764" y="2366775"/>
              <a:ext cx="457416" cy="344698"/>
            </a:xfrm>
            <a:prstGeom prst="rect">
              <a:avLst/>
            </a:prstGeom>
            <a:solidFill>
              <a:srgbClr val="FF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Prostokąt 72">
              <a:extLst>
                <a:ext uri="{FF2B5EF4-FFF2-40B4-BE49-F238E27FC236}">
                  <a16:creationId xmlns:a16="http://schemas.microsoft.com/office/drawing/2014/main" id="{E35BF8E2-F7DC-3F8B-E183-75AEAC5A9EFB}"/>
                </a:ext>
              </a:extLst>
            </p:cNvPr>
            <p:cNvSpPr/>
            <p:nvPr/>
          </p:nvSpPr>
          <p:spPr>
            <a:xfrm flipH="1">
              <a:off x="460764" y="2735887"/>
              <a:ext cx="457416" cy="344698"/>
            </a:xfrm>
            <a:prstGeom prst="rect">
              <a:avLst/>
            </a:prstGeom>
            <a:solidFill>
              <a:srgbClr val="FF8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Prostokąt 72">
              <a:extLst>
                <a:ext uri="{FF2B5EF4-FFF2-40B4-BE49-F238E27FC236}">
                  <a16:creationId xmlns:a16="http://schemas.microsoft.com/office/drawing/2014/main" id="{1EDCE007-6736-FD3F-6DB9-BDF383EACC9D}"/>
                </a:ext>
              </a:extLst>
            </p:cNvPr>
            <p:cNvSpPr/>
            <p:nvPr/>
          </p:nvSpPr>
          <p:spPr>
            <a:xfrm flipH="1">
              <a:off x="460764" y="3104999"/>
              <a:ext cx="457416" cy="344698"/>
            </a:xfrm>
            <a:prstGeom prst="rect">
              <a:avLst/>
            </a:prstGeom>
            <a:solidFill>
              <a:srgbClr val="B794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Prostokąt 72">
              <a:extLst>
                <a:ext uri="{FF2B5EF4-FFF2-40B4-BE49-F238E27FC236}">
                  <a16:creationId xmlns:a16="http://schemas.microsoft.com/office/drawing/2014/main" id="{7037C3B2-AA79-7500-9683-1E6BD8F73D5A}"/>
                </a:ext>
              </a:extLst>
            </p:cNvPr>
            <p:cNvSpPr/>
            <p:nvPr/>
          </p:nvSpPr>
          <p:spPr>
            <a:xfrm flipH="1">
              <a:off x="460764" y="3474111"/>
              <a:ext cx="457416" cy="344698"/>
            </a:xfrm>
            <a:prstGeom prst="rect">
              <a:avLst/>
            </a:prstGeom>
            <a:solidFill>
              <a:srgbClr val="FEE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SR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Prostokąt 72">
              <a:extLst>
                <a:ext uri="{FF2B5EF4-FFF2-40B4-BE49-F238E27FC236}">
                  <a16:creationId xmlns:a16="http://schemas.microsoft.com/office/drawing/2014/main" id="{A3CE7D9D-3AB1-B1D5-E268-169D518B7D68}"/>
                </a:ext>
              </a:extLst>
            </p:cNvPr>
            <p:cNvSpPr/>
            <p:nvPr/>
          </p:nvSpPr>
          <p:spPr>
            <a:xfrm flipH="1">
              <a:off x="460764" y="5376383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Prostokąt 72">
              <a:extLst>
                <a:ext uri="{FF2B5EF4-FFF2-40B4-BE49-F238E27FC236}">
                  <a16:creationId xmlns:a16="http://schemas.microsoft.com/office/drawing/2014/main" id="{A378765F-01A3-935A-71A3-66CF8D323C33}"/>
                </a:ext>
              </a:extLst>
            </p:cNvPr>
            <p:cNvSpPr/>
            <p:nvPr/>
          </p:nvSpPr>
          <p:spPr>
            <a:xfrm flipH="1">
              <a:off x="460764" y="3851540"/>
              <a:ext cx="457416" cy="344698"/>
            </a:xfrm>
            <a:prstGeom prst="rect">
              <a:avLst/>
            </a:prstGeom>
            <a:solidFill>
              <a:srgbClr val="BBF5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SN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Prostokąt 72">
              <a:extLst>
                <a:ext uri="{FF2B5EF4-FFF2-40B4-BE49-F238E27FC236}">
                  <a16:creationId xmlns:a16="http://schemas.microsoft.com/office/drawing/2014/main" id="{BE119D14-E8A1-EBB8-F13B-25D20263CAA6}"/>
                </a:ext>
              </a:extLst>
            </p:cNvPr>
            <p:cNvSpPr/>
            <p:nvPr/>
          </p:nvSpPr>
          <p:spPr>
            <a:xfrm flipH="1">
              <a:off x="460764" y="4220652"/>
              <a:ext cx="457416" cy="344698"/>
            </a:xfrm>
            <a:prstGeom prst="rect">
              <a:avLst/>
            </a:prstGeom>
            <a:solidFill>
              <a:srgbClr val="94D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Prostokąt 72">
              <a:extLst>
                <a:ext uri="{FF2B5EF4-FFF2-40B4-BE49-F238E27FC236}">
                  <a16:creationId xmlns:a16="http://schemas.microsoft.com/office/drawing/2014/main" id="{4EF07A9A-5D07-8104-BBDA-677ACB139673}"/>
                </a:ext>
              </a:extLst>
            </p:cNvPr>
            <p:cNvSpPr/>
            <p:nvPr/>
          </p:nvSpPr>
          <p:spPr>
            <a:xfrm flipH="1">
              <a:off x="460764" y="4611101"/>
              <a:ext cx="457416" cy="344698"/>
            </a:xfrm>
            <a:prstGeom prst="rect">
              <a:avLst/>
            </a:prstGeom>
            <a:solidFill>
              <a:srgbClr val="E3F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Prostokąt 72">
              <a:extLst>
                <a:ext uri="{FF2B5EF4-FFF2-40B4-BE49-F238E27FC236}">
                  <a16:creationId xmlns:a16="http://schemas.microsoft.com/office/drawing/2014/main" id="{AB3533A5-6730-C948-63E9-603002C597BC}"/>
                </a:ext>
              </a:extLst>
            </p:cNvPr>
            <p:cNvSpPr/>
            <p:nvPr/>
          </p:nvSpPr>
          <p:spPr>
            <a:xfrm flipH="1">
              <a:off x="460764" y="4993742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8" name="Prostokąt 27">
            <a:extLst>
              <a:ext uri="{FF2B5EF4-FFF2-40B4-BE49-F238E27FC236}">
                <a16:creationId xmlns:a16="http://schemas.microsoft.com/office/drawing/2014/main" id="{90461F83-A9F9-C5F1-C7FA-BE39B2D9C910}"/>
              </a:ext>
            </a:extLst>
          </p:cNvPr>
          <p:cNvSpPr>
            <a:spLocks/>
          </p:cNvSpPr>
          <p:nvPr/>
        </p:nvSpPr>
        <p:spPr>
          <a:xfrm>
            <a:off x="-25548" y="0"/>
            <a:ext cx="11141871" cy="68431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6000" b="1" dirty="0">
              <a:solidFill>
                <a:srgbClr val="FF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0" name="Symbol zastępczy numeru slajdu 5">
            <a:extLst>
              <a:ext uri="{FF2B5EF4-FFF2-40B4-BE49-F238E27FC236}">
                <a16:creationId xmlns:a16="http://schemas.microsoft.com/office/drawing/2014/main" id="{8B4795A1-1B4A-BBAB-949E-71C0FB8F0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1BBD670-1847-82BF-2F6C-0C6658492A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98" y="91074"/>
            <a:ext cx="10457795" cy="7345446"/>
          </a:xfrm>
          <a:prstGeom prst="rect">
            <a:avLst/>
          </a:prstGeom>
        </p:spPr>
      </p:pic>
      <p:sp>
        <p:nvSpPr>
          <p:cNvPr id="31" name="Prostokąt 72">
            <a:extLst>
              <a:ext uri="{FF2B5EF4-FFF2-40B4-BE49-F238E27FC236}">
                <a16:creationId xmlns:a16="http://schemas.microsoft.com/office/drawing/2014/main" id="{C44835DA-B480-2845-D5E1-730903920FFF}"/>
              </a:ext>
            </a:extLst>
          </p:cNvPr>
          <p:cNvSpPr/>
          <p:nvPr/>
        </p:nvSpPr>
        <p:spPr>
          <a:xfrm>
            <a:off x="5883881" y="972479"/>
            <a:ext cx="6300810" cy="491182"/>
          </a:xfrm>
          <a:prstGeom prst="rect">
            <a:avLst/>
          </a:prstGeom>
          <a:gradFill flip="none" rotWithShape="1">
            <a:gsLst>
              <a:gs pos="1000">
                <a:srgbClr val="92D050">
                  <a:alpha val="73000"/>
                </a:srgbClr>
              </a:gs>
              <a:gs pos="37000">
                <a:srgbClr val="92D050">
                  <a:alpha val="30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20725" lvl="0" algn="r">
              <a:defRPr/>
            </a:pPr>
            <a:r>
              <a:rPr lang="pl-PL" sz="14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Postulaty </a:t>
            </a:r>
            <a:r>
              <a:rPr lang="pl-PL" sz="14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objęcia strefą zieleni i rekreacji SN</a:t>
            </a:r>
            <a:endParaRPr lang="pl-PL" sz="1400" b="1" dirty="0">
              <a:solidFill>
                <a:prstClr val="black"/>
              </a:solidFill>
              <a:highlight>
                <a:srgbClr val="FFFF00"/>
              </a:highligh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Prostokąt 72">
            <a:extLst>
              <a:ext uri="{FF2B5EF4-FFF2-40B4-BE49-F238E27FC236}">
                <a16:creationId xmlns:a16="http://schemas.microsoft.com/office/drawing/2014/main" id="{2D513687-45C1-2CD8-F0AC-D401CF842A09}"/>
              </a:ext>
            </a:extLst>
          </p:cNvPr>
          <p:cNvSpPr/>
          <p:nvPr/>
        </p:nvSpPr>
        <p:spPr>
          <a:xfrm>
            <a:off x="6687922" y="1544392"/>
            <a:ext cx="5504078" cy="491182"/>
          </a:xfrm>
          <a:prstGeom prst="rect">
            <a:avLst/>
          </a:prstGeom>
          <a:gradFill flip="none" rotWithShape="1">
            <a:gsLst>
              <a:gs pos="1000">
                <a:srgbClr val="92D050">
                  <a:alpha val="73000"/>
                </a:srgbClr>
              </a:gs>
              <a:gs pos="37000">
                <a:srgbClr val="92D050">
                  <a:alpha val="30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20725" lvl="0" algn="r">
              <a:defRPr/>
            </a:pPr>
            <a:r>
              <a:rPr lang="pl-PL" sz="1400" b="1" dirty="0">
                <a:solidFill>
                  <a:schemeClr val="accent6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UWZGLĘDNIONE W CZĘŚCI</a:t>
            </a:r>
          </a:p>
        </p:txBody>
      </p:sp>
      <p:sp>
        <p:nvSpPr>
          <p:cNvPr id="17" name="Prostokąt 72">
            <a:extLst>
              <a:ext uri="{FF2B5EF4-FFF2-40B4-BE49-F238E27FC236}">
                <a16:creationId xmlns:a16="http://schemas.microsoft.com/office/drawing/2014/main" id="{BA0B2C8C-FC32-3669-5402-3DAC3EE02D0F}"/>
              </a:ext>
            </a:extLst>
          </p:cNvPr>
          <p:cNvSpPr/>
          <p:nvPr/>
        </p:nvSpPr>
        <p:spPr>
          <a:xfrm>
            <a:off x="7639106" y="5584808"/>
            <a:ext cx="4546327" cy="659252"/>
          </a:xfrm>
          <a:prstGeom prst="rect">
            <a:avLst/>
          </a:prstGeom>
          <a:gradFill flip="none" rotWithShape="1">
            <a:gsLst>
              <a:gs pos="1000">
                <a:srgbClr val="92D050">
                  <a:alpha val="73000"/>
                </a:srgbClr>
              </a:gs>
              <a:gs pos="37000">
                <a:srgbClr val="92D050">
                  <a:alpha val="30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23900"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5051</a:t>
            </a:r>
            <a:r>
              <a:rPr lang="pl-PL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lokalizacji dotyczących objęcia </a:t>
            </a:r>
          </a:p>
          <a:p>
            <a:pPr marL="723900" algn="r">
              <a:spcAft>
                <a:spcPts val="600"/>
              </a:spcAft>
              <a:defRPr/>
            </a:pP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strefą zieleni i rekreacji SN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3FABAF8F-6473-8567-493C-CCD55F201670}"/>
              </a:ext>
            </a:extLst>
          </p:cNvPr>
          <p:cNvSpPr txBox="1"/>
          <p:nvPr/>
        </p:nvSpPr>
        <p:spPr>
          <a:xfrm>
            <a:off x="710244" y="588501"/>
            <a:ext cx="75735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TEMATYKA UWAG </a:t>
            </a: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WZMOCNIENIE OCHRONY ZIELENI</a:t>
            </a: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60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A9EB6-04B0-8AEB-D563-90CD87B84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dkład">
            <a:extLst>
              <a:ext uri="{FF2B5EF4-FFF2-40B4-BE49-F238E27FC236}">
                <a16:creationId xmlns:a16="http://schemas.microsoft.com/office/drawing/2014/main" id="{F6D0499D-C699-580A-2E09-BC00B27339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1500"/>
            <a:ext cx="9559731" cy="6036760"/>
          </a:xfrm>
          <a:prstGeom prst="rect">
            <a:avLst/>
          </a:prstGeom>
        </p:spPr>
      </p:pic>
      <p:pic>
        <p:nvPicPr>
          <p:cNvPr id="20" name="strefy" hidden="1">
            <a:extLst>
              <a:ext uri="{FF2B5EF4-FFF2-40B4-BE49-F238E27FC236}">
                <a16:creationId xmlns:a16="http://schemas.microsoft.com/office/drawing/2014/main" id="{C2F1B5B9-76B4-060C-92DC-934978FF543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1500"/>
            <a:ext cx="9558654" cy="6029235"/>
          </a:xfrm>
          <a:prstGeom prst="rect">
            <a:avLst/>
          </a:prstGeom>
        </p:spPr>
      </p:pic>
      <p:pic>
        <p:nvPicPr>
          <p:cNvPr id="36" name="ouz">
            <a:extLst>
              <a:ext uri="{FF2B5EF4-FFF2-40B4-BE49-F238E27FC236}">
                <a16:creationId xmlns:a16="http://schemas.microsoft.com/office/drawing/2014/main" id="{9489AE87-0F7F-9819-42E2-0B24DC45E7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5261"/>
            <a:ext cx="9558654" cy="6029235"/>
          </a:xfrm>
          <a:prstGeom prst="rect">
            <a:avLst/>
          </a:prstGeom>
        </p:spPr>
      </p:pic>
      <p:pic>
        <p:nvPicPr>
          <p:cNvPr id="37" name="śródmiejska" hidden="1">
            <a:extLst>
              <a:ext uri="{FF2B5EF4-FFF2-40B4-BE49-F238E27FC236}">
                <a16:creationId xmlns:a16="http://schemas.microsoft.com/office/drawing/2014/main" id="{CDF6D0C8-EA19-BA7D-69D9-D457D6DA99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5261"/>
            <a:ext cx="9559730" cy="6029234"/>
          </a:xfrm>
          <a:prstGeom prst="rect">
            <a:avLst/>
          </a:prstGeom>
        </p:spPr>
      </p:pic>
      <p:pic>
        <p:nvPicPr>
          <p:cNvPr id="12" name="strefyv5">
            <a:extLst>
              <a:ext uri="{FF2B5EF4-FFF2-40B4-BE49-F238E27FC236}">
                <a16:creationId xmlns:a16="http://schemas.microsoft.com/office/drawing/2014/main" id="{B0C207A0-3F21-5B1E-744D-2975A20757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98" y="79801"/>
            <a:ext cx="10458724" cy="7369682"/>
          </a:xfrm>
          <a:prstGeom prst="rect">
            <a:avLst/>
          </a:prstGeom>
        </p:spPr>
      </p:pic>
      <p:pic>
        <p:nvPicPr>
          <p:cNvPr id="10" name="ouzv5">
            <a:extLst>
              <a:ext uri="{FF2B5EF4-FFF2-40B4-BE49-F238E27FC236}">
                <a16:creationId xmlns:a16="http://schemas.microsoft.com/office/drawing/2014/main" id="{01268B4C-1936-7EA5-7569-A3D0C5004F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61" y="91074"/>
            <a:ext cx="10414368" cy="7338426"/>
          </a:xfrm>
          <a:prstGeom prst="rect">
            <a:avLst/>
          </a:prstGeom>
        </p:spPr>
      </p:pic>
      <p:pic>
        <p:nvPicPr>
          <p:cNvPr id="6" name="śródmiejskav5">
            <a:extLst>
              <a:ext uri="{FF2B5EF4-FFF2-40B4-BE49-F238E27FC236}">
                <a16:creationId xmlns:a16="http://schemas.microsoft.com/office/drawing/2014/main" id="{1374E9C2-FD60-9957-7EE5-5FA91BF14C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52" y="61301"/>
            <a:ext cx="10477605" cy="7382986"/>
          </a:xfrm>
          <a:prstGeom prst="rect">
            <a:avLst/>
          </a:prstGeom>
        </p:spPr>
      </p:pic>
      <p:pic>
        <p:nvPicPr>
          <p:cNvPr id="38" name="dostępy">
            <a:extLst>
              <a:ext uri="{FF2B5EF4-FFF2-40B4-BE49-F238E27FC236}">
                <a16:creationId xmlns:a16="http://schemas.microsoft.com/office/drawing/2014/main" id="{D423981D-6D5B-CD44-2585-40E2ED6CFB1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5" y="571500"/>
            <a:ext cx="9559729" cy="6029234"/>
          </a:xfrm>
          <a:prstGeom prst="rect">
            <a:avLst/>
          </a:prstGeom>
        </p:spPr>
      </p:pic>
      <p:grpSp>
        <p:nvGrpSpPr>
          <p:cNvPr id="63" name="STREFY">
            <a:extLst>
              <a:ext uri="{FF2B5EF4-FFF2-40B4-BE49-F238E27FC236}">
                <a16:creationId xmlns:a16="http://schemas.microsoft.com/office/drawing/2014/main" id="{935A40AF-AE3F-C324-D20F-D25C6F3F3B80}"/>
              </a:ext>
            </a:extLst>
          </p:cNvPr>
          <p:cNvGrpSpPr/>
          <p:nvPr/>
        </p:nvGrpSpPr>
        <p:grpSpPr>
          <a:xfrm>
            <a:off x="224090" y="1599043"/>
            <a:ext cx="2479646" cy="5001691"/>
            <a:chOff x="347374" y="1259439"/>
            <a:chExt cx="2479646" cy="5001691"/>
          </a:xfrm>
        </p:grpSpPr>
        <p:sp>
          <p:nvSpPr>
            <p:cNvPr id="39" name="Tytuł 1">
              <a:extLst>
                <a:ext uri="{FF2B5EF4-FFF2-40B4-BE49-F238E27FC236}">
                  <a16:creationId xmlns:a16="http://schemas.microsoft.com/office/drawing/2014/main" id="{BB255226-7D4C-1CC5-5212-DF32278CD110}"/>
                </a:ext>
              </a:extLst>
            </p:cNvPr>
            <p:cNvSpPr txBox="1">
              <a:spLocks/>
            </p:cNvSpPr>
            <p:nvPr/>
          </p:nvSpPr>
          <p:spPr>
            <a:xfrm>
              <a:off x="347374" y="5939779"/>
              <a:ext cx="2479646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STREFY PLANISTYCZNE</a:t>
              </a:r>
              <a:endPara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Prostokąt 72">
              <a:extLst>
                <a:ext uri="{FF2B5EF4-FFF2-40B4-BE49-F238E27FC236}">
                  <a16:creationId xmlns:a16="http://schemas.microsoft.com/office/drawing/2014/main" id="{C56468AB-276D-0EF0-414F-DBB88185D8A5}"/>
                </a:ext>
              </a:extLst>
            </p:cNvPr>
            <p:cNvSpPr/>
            <p:nvPr/>
          </p:nvSpPr>
          <p:spPr>
            <a:xfrm flipH="1">
              <a:off x="460764" y="1259439"/>
              <a:ext cx="457416" cy="344698"/>
            </a:xfrm>
            <a:prstGeom prst="rect">
              <a:avLst/>
            </a:prstGeom>
            <a:solidFill>
              <a:srgbClr val="B19C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SW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Prostokąt 72">
              <a:extLst>
                <a:ext uri="{FF2B5EF4-FFF2-40B4-BE49-F238E27FC236}">
                  <a16:creationId xmlns:a16="http://schemas.microsoft.com/office/drawing/2014/main" id="{AD9B7535-6013-9A86-A74D-F7ACD8CE1240}"/>
                </a:ext>
              </a:extLst>
            </p:cNvPr>
            <p:cNvSpPr/>
            <p:nvPr/>
          </p:nvSpPr>
          <p:spPr>
            <a:xfrm flipH="1">
              <a:off x="460764" y="1628551"/>
              <a:ext cx="457416" cy="344698"/>
            </a:xfrm>
            <a:prstGeom prst="rect">
              <a:avLst/>
            </a:prstGeom>
            <a:solidFill>
              <a:srgbClr val="DDC3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SJ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Prostokąt 72">
              <a:extLst>
                <a:ext uri="{FF2B5EF4-FFF2-40B4-BE49-F238E27FC236}">
                  <a16:creationId xmlns:a16="http://schemas.microsoft.com/office/drawing/2014/main" id="{3AEC19D3-ED61-D897-1844-053FD10291D5}"/>
                </a:ext>
              </a:extLst>
            </p:cNvPr>
            <p:cNvSpPr/>
            <p:nvPr/>
          </p:nvSpPr>
          <p:spPr>
            <a:xfrm flipH="1">
              <a:off x="460764" y="1997663"/>
              <a:ext cx="457416" cy="344698"/>
            </a:xfrm>
            <a:prstGeom prst="rect">
              <a:avLst/>
            </a:prstGeom>
            <a:solidFill>
              <a:srgbClr val="F8E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SZ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Prostokąt 72">
              <a:extLst>
                <a:ext uri="{FF2B5EF4-FFF2-40B4-BE49-F238E27FC236}">
                  <a16:creationId xmlns:a16="http://schemas.microsoft.com/office/drawing/2014/main" id="{D93509C7-2B7C-0F76-3780-03084D9312AC}"/>
                </a:ext>
              </a:extLst>
            </p:cNvPr>
            <p:cNvSpPr/>
            <p:nvPr/>
          </p:nvSpPr>
          <p:spPr>
            <a:xfrm flipH="1">
              <a:off x="460764" y="2366775"/>
              <a:ext cx="457416" cy="344698"/>
            </a:xfrm>
            <a:prstGeom prst="rect">
              <a:avLst/>
            </a:prstGeom>
            <a:solidFill>
              <a:srgbClr val="FF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Prostokąt 72">
              <a:extLst>
                <a:ext uri="{FF2B5EF4-FFF2-40B4-BE49-F238E27FC236}">
                  <a16:creationId xmlns:a16="http://schemas.microsoft.com/office/drawing/2014/main" id="{64DA353E-46B0-BD6C-A269-C23BD9930905}"/>
                </a:ext>
              </a:extLst>
            </p:cNvPr>
            <p:cNvSpPr/>
            <p:nvPr/>
          </p:nvSpPr>
          <p:spPr>
            <a:xfrm flipH="1">
              <a:off x="460764" y="2735887"/>
              <a:ext cx="457416" cy="344698"/>
            </a:xfrm>
            <a:prstGeom prst="rect">
              <a:avLst/>
            </a:prstGeom>
            <a:solidFill>
              <a:srgbClr val="FF8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Prostokąt 72">
              <a:extLst>
                <a:ext uri="{FF2B5EF4-FFF2-40B4-BE49-F238E27FC236}">
                  <a16:creationId xmlns:a16="http://schemas.microsoft.com/office/drawing/2014/main" id="{5A348C15-3504-EAC7-1D4F-F99547F95EA1}"/>
                </a:ext>
              </a:extLst>
            </p:cNvPr>
            <p:cNvSpPr/>
            <p:nvPr/>
          </p:nvSpPr>
          <p:spPr>
            <a:xfrm flipH="1">
              <a:off x="460764" y="3104999"/>
              <a:ext cx="457416" cy="344698"/>
            </a:xfrm>
            <a:prstGeom prst="rect">
              <a:avLst/>
            </a:prstGeom>
            <a:solidFill>
              <a:srgbClr val="B794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Prostokąt 72">
              <a:extLst>
                <a:ext uri="{FF2B5EF4-FFF2-40B4-BE49-F238E27FC236}">
                  <a16:creationId xmlns:a16="http://schemas.microsoft.com/office/drawing/2014/main" id="{3C214586-19FE-7BEF-F6B9-D73BE2111040}"/>
                </a:ext>
              </a:extLst>
            </p:cNvPr>
            <p:cNvSpPr/>
            <p:nvPr/>
          </p:nvSpPr>
          <p:spPr>
            <a:xfrm flipH="1">
              <a:off x="460764" y="3474111"/>
              <a:ext cx="457416" cy="344698"/>
            </a:xfrm>
            <a:prstGeom prst="rect">
              <a:avLst/>
            </a:prstGeom>
            <a:solidFill>
              <a:srgbClr val="FEE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SR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Prostokąt 72">
              <a:extLst>
                <a:ext uri="{FF2B5EF4-FFF2-40B4-BE49-F238E27FC236}">
                  <a16:creationId xmlns:a16="http://schemas.microsoft.com/office/drawing/2014/main" id="{86E2ACB7-A412-A849-E184-0DFBFA451673}"/>
                </a:ext>
              </a:extLst>
            </p:cNvPr>
            <p:cNvSpPr/>
            <p:nvPr/>
          </p:nvSpPr>
          <p:spPr>
            <a:xfrm flipH="1">
              <a:off x="460764" y="5376383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Prostokąt 72">
              <a:extLst>
                <a:ext uri="{FF2B5EF4-FFF2-40B4-BE49-F238E27FC236}">
                  <a16:creationId xmlns:a16="http://schemas.microsoft.com/office/drawing/2014/main" id="{CCE90E0F-BCA8-CB0A-F05A-06E3B2AD25A6}"/>
                </a:ext>
              </a:extLst>
            </p:cNvPr>
            <p:cNvSpPr/>
            <p:nvPr/>
          </p:nvSpPr>
          <p:spPr>
            <a:xfrm flipH="1">
              <a:off x="460764" y="3851540"/>
              <a:ext cx="457416" cy="344698"/>
            </a:xfrm>
            <a:prstGeom prst="rect">
              <a:avLst/>
            </a:prstGeom>
            <a:solidFill>
              <a:srgbClr val="BBF5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SN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Prostokąt 72">
              <a:extLst>
                <a:ext uri="{FF2B5EF4-FFF2-40B4-BE49-F238E27FC236}">
                  <a16:creationId xmlns:a16="http://schemas.microsoft.com/office/drawing/2014/main" id="{1378B271-F538-4B12-B2F5-A85A65BC9F6B}"/>
                </a:ext>
              </a:extLst>
            </p:cNvPr>
            <p:cNvSpPr/>
            <p:nvPr/>
          </p:nvSpPr>
          <p:spPr>
            <a:xfrm flipH="1">
              <a:off x="460764" y="4220652"/>
              <a:ext cx="457416" cy="344698"/>
            </a:xfrm>
            <a:prstGeom prst="rect">
              <a:avLst/>
            </a:prstGeom>
            <a:solidFill>
              <a:srgbClr val="94D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Prostokąt 72">
              <a:extLst>
                <a:ext uri="{FF2B5EF4-FFF2-40B4-BE49-F238E27FC236}">
                  <a16:creationId xmlns:a16="http://schemas.microsoft.com/office/drawing/2014/main" id="{0787E4B4-2A17-A207-8181-6BD534A852C9}"/>
                </a:ext>
              </a:extLst>
            </p:cNvPr>
            <p:cNvSpPr/>
            <p:nvPr/>
          </p:nvSpPr>
          <p:spPr>
            <a:xfrm flipH="1">
              <a:off x="460764" y="4611101"/>
              <a:ext cx="457416" cy="344698"/>
            </a:xfrm>
            <a:prstGeom prst="rect">
              <a:avLst/>
            </a:prstGeom>
            <a:solidFill>
              <a:srgbClr val="E3F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Prostokąt 72">
              <a:extLst>
                <a:ext uri="{FF2B5EF4-FFF2-40B4-BE49-F238E27FC236}">
                  <a16:creationId xmlns:a16="http://schemas.microsoft.com/office/drawing/2014/main" id="{4777C98C-D36F-A16E-0194-A745A4AF6DDE}"/>
                </a:ext>
              </a:extLst>
            </p:cNvPr>
            <p:cNvSpPr/>
            <p:nvPr/>
          </p:nvSpPr>
          <p:spPr>
            <a:xfrm flipH="1">
              <a:off x="460764" y="4993742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8" name="Prostokąt 27">
            <a:extLst>
              <a:ext uri="{FF2B5EF4-FFF2-40B4-BE49-F238E27FC236}">
                <a16:creationId xmlns:a16="http://schemas.microsoft.com/office/drawing/2014/main" id="{174D7DEB-3E10-D69F-0211-D05821915CE3}"/>
              </a:ext>
            </a:extLst>
          </p:cNvPr>
          <p:cNvSpPr>
            <a:spLocks/>
          </p:cNvSpPr>
          <p:nvPr/>
        </p:nvSpPr>
        <p:spPr>
          <a:xfrm>
            <a:off x="-25548" y="0"/>
            <a:ext cx="11141871" cy="68431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6000" b="1" dirty="0">
              <a:solidFill>
                <a:srgbClr val="FF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0" name="Symbol zastępczy numeru slajdu 5">
            <a:extLst>
              <a:ext uri="{FF2B5EF4-FFF2-40B4-BE49-F238E27FC236}">
                <a16:creationId xmlns:a16="http://schemas.microsoft.com/office/drawing/2014/main" id="{A76944ED-0E10-1852-F3E1-59840F8C6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az 3" hidden="1">
            <a:extLst>
              <a:ext uri="{FF2B5EF4-FFF2-40B4-BE49-F238E27FC236}">
                <a16:creationId xmlns:a16="http://schemas.microsoft.com/office/drawing/2014/main" id="{4EB30054-BC3A-3C9F-74F3-43CDD4988A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32" y="89593"/>
            <a:ext cx="10458724" cy="7353267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AA31750-C1AF-0B14-985E-2BF171E48D9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6877" y="61301"/>
            <a:ext cx="10515586" cy="740974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655AAA5F-61BE-B8A4-DD9E-1CB3670A3BD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3520" y="133611"/>
            <a:ext cx="10468062" cy="7400453"/>
          </a:xfrm>
          <a:prstGeom prst="rect">
            <a:avLst/>
          </a:prstGeom>
        </p:spPr>
      </p:pic>
      <p:grpSp>
        <p:nvGrpSpPr>
          <p:cNvPr id="21" name="Grupa 20">
            <a:extLst>
              <a:ext uri="{FF2B5EF4-FFF2-40B4-BE49-F238E27FC236}">
                <a16:creationId xmlns:a16="http://schemas.microsoft.com/office/drawing/2014/main" id="{74F06EF1-8029-583C-944D-CD568EA72D4C}"/>
              </a:ext>
            </a:extLst>
          </p:cNvPr>
          <p:cNvGrpSpPr/>
          <p:nvPr/>
        </p:nvGrpSpPr>
        <p:grpSpPr>
          <a:xfrm>
            <a:off x="850370" y="98468"/>
            <a:ext cx="10419134" cy="7338426"/>
            <a:chOff x="850370" y="98468"/>
            <a:chExt cx="10419134" cy="7338426"/>
          </a:xfrm>
        </p:grpSpPr>
        <p:pic>
          <p:nvPicPr>
            <p:cNvPr id="34" name="Obraz 33">
              <a:extLst>
                <a:ext uri="{FF2B5EF4-FFF2-40B4-BE49-F238E27FC236}">
                  <a16:creationId xmlns:a16="http://schemas.microsoft.com/office/drawing/2014/main" id="{E4A0A650-0AAE-11F4-D84F-ACB238EFBC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0370" y="98468"/>
              <a:ext cx="10414367" cy="7338426"/>
            </a:xfrm>
            <a:prstGeom prst="rect">
              <a:avLst/>
            </a:prstGeom>
          </p:spPr>
        </p:pic>
        <p:pic>
          <p:nvPicPr>
            <p:cNvPr id="27" name="Obraz 26">
              <a:extLst>
                <a:ext uri="{FF2B5EF4-FFF2-40B4-BE49-F238E27FC236}">
                  <a16:creationId xmlns:a16="http://schemas.microsoft.com/office/drawing/2014/main" id="{21FAEAB6-792E-59F4-CF66-2C01E2FC6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5136" y="98468"/>
              <a:ext cx="10414368" cy="7338426"/>
            </a:xfrm>
            <a:prstGeom prst="rect">
              <a:avLst/>
            </a:prstGeom>
          </p:spPr>
        </p:pic>
      </p:grp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69EAFEE9-FDBB-80F7-BD3E-49FE8F9F5E43}"/>
              </a:ext>
            </a:extLst>
          </p:cNvPr>
          <p:cNvSpPr txBox="1"/>
          <p:nvPr/>
        </p:nvSpPr>
        <p:spPr>
          <a:xfrm>
            <a:off x="-25548" y="-1234967"/>
            <a:ext cx="51558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OZŚ w studium – 1714 ha</a:t>
            </a:r>
          </a:p>
          <a:p>
            <a:r>
              <a:rPr lang="pl-PL" dirty="0"/>
              <a:t>W projekcie POG do konsultacji społecznych – 725 ha</a:t>
            </a:r>
          </a:p>
          <a:p>
            <a:r>
              <a:rPr lang="pl-PL" dirty="0"/>
              <a:t>W projekcie POG po zmianach – 836 ha</a:t>
            </a:r>
          </a:p>
        </p:txBody>
      </p:sp>
      <p:sp>
        <p:nvSpPr>
          <p:cNvPr id="23" name="Prostokąt 72">
            <a:extLst>
              <a:ext uri="{FF2B5EF4-FFF2-40B4-BE49-F238E27FC236}">
                <a16:creationId xmlns:a16="http://schemas.microsoft.com/office/drawing/2014/main" id="{C1438233-359D-E962-A794-C10DC11CB82D}"/>
              </a:ext>
            </a:extLst>
          </p:cNvPr>
          <p:cNvSpPr/>
          <p:nvPr/>
        </p:nvSpPr>
        <p:spPr>
          <a:xfrm>
            <a:off x="9332866" y="4060954"/>
            <a:ext cx="2859133" cy="659252"/>
          </a:xfrm>
          <a:prstGeom prst="rect">
            <a:avLst/>
          </a:prstGeom>
          <a:gradFill flip="none" rotWithShape="1">
            <a:gsLst>
              <a:gs pos="1000">
                <a:srgbClr val="D9D9D9"/>
              </a:gs>
              <a:gs pos="37000">
                <a:srgbClr val="D9D9D9"/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725 ha – 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 POG </a:t>
            </a:r>
          </a:p>
          <a:p>
            <a:pPr algn="r">
              <a:defRPr/>
            </a:pP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konsultacji społecznych</a:t>
            </a:r>
          </a:p>
        </p:txBody>
      </p:sp>
      <p:sp>
        <p:nvSpPr>
          <p:cNvPr id="25" name="Prostokąt 72">
            <a:extLst>
              <a:ext uri="{FF2B5EF4-FFF2-40B4-BE49-F238E27FC236}">
                <a16:creationId xmlns:a16="http://schemas.microsoft.com/office/drawing/2014/main" id="{141D3856-D2FA-9FF4-1239-542725D5E159}"/>
              </a:ext>
            </a:extLst>
          </p:cNvPr>
          <p:cNvSpPr/>
          <p:nvPr/>
        </p:nvSpPr>
        <p:spPr>
          <a:xfrm>
            <a:off x="9386672" y="4782386"/>
            <a:ext cx="2805328" cy="659252"/>
          </a:xfrm>
          <a:prstGeom prst="rect">
            <a:avLst/>
          </a:prstGeom>
          <a:gradFill flip="none" rotWithShape="1">
            <a:gsLst>
              <a:gs pos="1000">
                <a:srgbClr val="106BDE">
                  <a:alpha val="78000"/>
                </a:srgbClr>
              </a:gs>
              <a:gs pos="37000">
                <a:srgbClr val="1868CE">
                  <a:alpha val="49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836 ha – 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 POG </a:t>
            </a:r>
          </a:p>
          <a:p>
            <a:pPr algn="r">
              <a:defRPr/>
            </a:pP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 zmianach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D57C6F83-7E15-32D3-3E45-5677373BC75A}"/>
              </a:ext>
            </a:extLst>
          </p:cNvPr>
          <p:cNvSpPr txBox="1"/>
          <p:nvPr/>
        </p:nvSpPr>
        <p:spPr>
          <a:xfrm>
            <a:off x="710244" y="588501"/>
            <a:ext cx="75735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TEMATYKA UWAG </a:t>
            </a:r>
            <a:r>
              <a:rPr lang="pl-P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ZMIANY OBSZARU ZABUDOWY ŚRÓDMIEJSKIEJ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B450F3C-FF29-4B00-CEFD-262A52117655}"/>
              </a:ext>
            </a:extLst>
          </p:cNvPr>
          <p:cNvSpPr txBox="1"/>
          <p:nvPr/>
        </p:nvSpPr>
        <p:spPr>
          <a:xfrm>
            <a:off x="8909754" y="305921"/>
            <a:ext cx="3476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</p:txBody>
      </p:sp>
      <p:grpSp>
        <p:nvGrpSpPr>
          <p:cNvPr id="18" name="Grupa 17">
            <a:extLst>
              <a:ext uri="{FF2B5EF4-FFF2-40B4-BE49-F238E27FC236}">
                <a16:creationId xmlns:a16="http://schemas.microsoft.com/office/drawing/2014/main" id="{6412955A-FF16-C954-FE4E-5584A5359F38}"/>
              </a:ext>
            </a:extLst>
          </p:cNvPr>
          <p:cNvGrpSpPr/>
          <p:nvPr/>
        </p:nvGrpSpPr>
        <p:grpSpPr>
          <a:xfrm>
            <a:off x="7724523" y="1315704"/>
            <a:ext cx="4468656" cy="1905908"/>
            <a:chOff x="6674222" y="657225"/>
            <a:chExt cx="4468656" cy="1905908"/>
          </a:xfrm>
        </p:grpSpPr>
        <p:sp>
          <p:nvSpPr>
            <p:cNvPr id="8" name="Prostokąt 7">
              <a:extLst>
                <a:ext uri="{FF2B5EF4-FFF2-40B4-BE49-F238E27FC236}">
                  <a16:creationId xmlns:a16="http://schemas.microsoft.com/office/drawing/2014/main" id="{F0EAA9CA-1D84-A08B-14B0-8CB633D3D79E}"/>
                </a:ext>
              </a:extLst>
            </p:cNvPr>
            <p:cNvSpPr/>
            <p:nvPr/>
          </p:nvSpPr>
          <p:spPr>
            <a:xfrm>
              <a:off x="6674222" y="1625586"/>
              <a:ext cx="4468656" cy="242295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38000">
                  <a:schemeClr val="bg1">
                    <a:lumMod val="85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centralna część Nowego Portu</a:t>
              </a:r>
            </a:p>
          </p:txBody>
        </p:sp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EC88E1E1-767D-8788-D186-42ED791C1E09}"/>
                </a:ext>
              </a:extLst>
            </p:cNvPr>
            <p:cNvSpPr/>
            <p:nvPr/>
          </p:nvSpPr>
          <p:spPr>
            <a:xfrm>
              <a:off x="6674222" y="657225"/>
              <a:ext cx="4468656" cy="23714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38000">
                  <a:schemeClr val="bg1">
                    <a:lumMod val="85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fragmenty Pasma Alei Grunwaldzkiej</a:t>
              </a:r>
            </a:p>
          </p:txBody>
        </p:sp>
        <p:sp>
          <p:nvSpPr>
            <p:cNvPr id="13" name="Prostokąt 12">
              <a:extLst>
                <a:ext uri="{FF2B5EF4-FFF2-40B4-BE49-F238E27FC236}">
                  <a16:creationId xmlns:a16="http://schemas.microsoft.com/office/drawing/2014/main" id="{CFC0E250-451A-5D11-D2EF-35DB996CA136}"/>
                </a:ext>
              </a:extLst>
            </p:cNvPr>
            <p:cNvSpPr/>
            <p:nvPr/>
          </p:nvSpPr>
          <p:spPr>
            <a:xfrm>
              <a:off x="6674222" y="954121"/>
              <a:ext cx="4468656" cy="237143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38000">
                  <a:schemeClr val="bg1">
                    <a:lumMod val="85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intensywna historyczna część Wrzeszcza Dolnego i Górnego</a:t>
              </a:r>
            </a:p>
          </p:txBody>
        </p:sp>
        <p:sp>
          <p:nvSpPr>
            <p:cNvPr id="14" name="Prostokąt 13">
              <a:extLst>
                <a:ext uri="{FF2B5EF4-FFF2-40B4-BE49-F238E27FC236}">
                  <a16:creationId xmlns:a16="http://schemas.microsoft.com/office/drawing/2014/main" id="{D8F5B34B-5B68-AA5F-21E5-9B67E5A87E4B}"/>
                </a:ext>
              </a:extLst>
            </p:cNvPr>
            <p:cNvSpPr/>
            <p:nvPr/>
          </p:nvSpPr>
          <p:spPr>
            <a:xfrm>
              <a:off x="6674222" y="1250542"/>
              <a:ext cx="4468656" cy="31576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38000">
                  <a:schemeClr val="bg1">
                    <a:lumMod val="85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Śródmieście Historyczne + Polski Hak + Młode Miasto</a:t>
              </a:r>
            </a:p>
          </p:txBody>
        </p:sp>
        <p:sp>
          <p:nvSpPr>
            <p:cNvPr id="15" name="Prostokąt 14">
              <a:extLst>
                <a:ext uri="{FF2B5EF4-FFF2-40B4-BE49-F238E27FC236}">
                  <a16:creationId xmlns:a16="http://schemas.microsoft.com/office/drawing/2014/main" id="{B33E9E61-8C81-1330-040A-EC7217FFE910}"/>
                </a:ext>
              </a:extLst>
            </p:cNvPr>
            <p:cNvSpPr/>
            <p:nvPr/>
          </p:nvSpPr>
          <p:spPr>
            <a:xfrm>
              <a:off x="6674222" y="1927157"/>
              <a:ext cx="4468656" cy="63597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38000">
                  <a:schemeClr val="bg1">
                    <a:lumMod val="85000"/>
                  </a:schemeClr>
                </a:gs>
                <a:gs pos="86000">
                  <a:schemeClr val="bg1">
                    <a:alpha val="43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centrum dzielnicy Gdańsk Południe oraz otoczenie dwóch planowanych przystanków PKM </a:t>
              </a: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– </a:t>
              </a:r>
              <a:r>
                <a:rPr kumimoji="0" lang="pl-PL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Gdańsk Kowale i Gdańsk Orunia Górna</a:t>
              </a:r>
            </a:p>
          </p:txBody>
        </p:sp>
      </p:grpSp>
      <p:sp>
        <p:nvSpPr>
          <p:cNvPr id="16" name="Prostokąt 15">
            <a:extLst>
              <a:ext uri="{FF2B5EF4-FFF2-40B4-BE49-F238E27FC236}">
                <a16:creationId xmlns:a16="http://schemas.microsoft.com/office/drawing/2014/main" id="{823E5DEC-7F5F-FE54-9007-6EB3B516836D}"/>
              </a:ext>
            </a:extLst>
          </p:cNvPr>
          <p:cNvSpPr/>
          <p:nvPr/>
        </p:nvSpPr>
        <p:spPr>
          <a:xfrm>
            <a:off x="7724523" y="3341513"/>
            <a:ext cx="4468656" cy="63597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tereny 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usług nauki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(UCK, PG, UG, </a:t>
            </a:r>
            <a:r>
              <a:rPr kumimoji="0" lang="pl-PL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AWFiS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i </a:t>
            </a:r>
            <a:r>
              <a:rPr kumimoji="0" lang="pl-PL" sz="1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kultury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(rejon Opery Bałtyckiej i Placu Zebrań Ludowych jako rezerwy pod planowaną operę) o znaczeniu metropolitalnym</a:t>
            </a:r>
            <a:endParaRPr kumimoji="0" lang="pl-PL" sz="1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Prostokąt 72">
            <a:extLst>
              <a:ext uri="{FF2B5EF4-FFF2-40B4-BE49-F238E27FC236}">
                <a16:creationId xmlns:a16="http://schemas.microsoft.com/office/drawing/2014/main" id="{0C5BA017-FD62-15DF-B0C5-222F59816C3F}"/>
              </a:ext>
            </a:extLst>
          </p:cNvPr>
          <p:cNvSpPr/>
          <p:nvPr/>
        </p:nvSpPr>
        <p:spPr>
          <a:xfrm>
            <a:off x="7639108" y="5764796"/>
            <a:ext cx="4552892" cy="659252"/>
          </a:xfrm>
          <a:prstGeom prst="rect">
            <a:avLst/>
          </a:prstGeom>
          <a:gradFill flip="none" rotWithShape="1">
            <a:gsLst>
              <a:gs pos="1000">
                <a:srgbClr val="FF0000">
                  <a:alpha val="66000"/>
                </a:srgbClr>
              </a:gs>
              <a:gs pos="37000">
                <a:srgbClr val="FF0000">
                  <a:alpha val="40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81 </a:t>
            </a:r>
            <a:r>
              <a:rPr lang="pl-PL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lokalizacji dotyczących objęcia </a:t>
            </a: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OZŚ</a:t>
            </a: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6880C135-EE43-78BD-A8CF-73ECBA6C0E4B}"/>
              </a:ext>
            </a:extLst>
          </p:cNvPr>
          <p:cNvSpPr/>
          <p:nvPr/>
        </p:nvSpPr>
        <p:spPr>
          <a:xfrm>
            <a:off x="8991601" y="940832"/>
            <a:ext cx="3201578" cy="28885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 granicach OZŚ znajdują się:</a:t>
            </a:r>
          </a:p>
        </p:txBody>
      </p:sp>
    </p:spTree>
    <p:extLst>
      <p:ext uri="{BB962C8B-B14F-4D97-AF65-F5344CB8AC3E}">
        <p14:creationId xmlns:p14="http://schemas.microsoft.com/office/powerpoint/2010/main" val="13627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16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E06D30-B09A-1208-9725-7BA14F53D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dkład">
            <a:extLst>
              <a:ext uri="{FF2B5EF4-FFF2-40B4-BE49-F238E27FC236}">
                <a16:creationId xmlns:a16="http://schemas.microsoft.com/office/drawing/2014/main" id="{5997A1BD-0120-4BD3-180E-C1270CD1BA9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1500"/>
            <a:ext cx="9559731" cy="6036760"/>
          </a:xfrm>
          <a:prstGeom prst="rect">
            <a:avLst/>
          </a:prstGeom>
        </p:spPr>
      </p:pic>
      <p:pic>
        <p:nvPicPr>
          <p:cNvPr id="20" name="strefy" hidden="1">
            <a:extLst>
              <a:ext uri="{FF2B5EF4-FFF2-40B4-BE49-F238E27FC236}">
                <a16:creationId xmlns:a16="http://schemas.microsoft.com/office/drawing/2014/main" id="{35ABC4F4-517B-4EC5-E8AA-20B65EF5573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1500"/>
            <a:ext cx="9558654" cy="6029235"/>
          </a:xfrm>
          <a:prstGeom prst="rect">
            <a:avLst/>
          </a:prstGeom>
        </p:spPr>
      </p:pic>
      <p:pic>
        <p:nvPicPr>
          <p:cNvPr id="36" name="ouz">
            <a:extLst>
              <a:ext uri="{FF2B5EF4-FFF2-40B4-BE49-F238E27FC236}">
                <a16:creationId xmlns:a16="http://schemas.microsoft.com/office/drawing/2014/main" id="{74E0E4B4-2B92-58FE-30BA-5C7DB7EB7BD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5261"/>
            <a:ext cx="9558654" cy="6029235"/>
          </a:xfrm>
          <a:prstGeom prst="rect">
            <a:avLst/>
          </a:prstGeom>
        </p:spPr>
      </p:pic>
      <p:pic>
        <p:nvPicPr>
          <p:cNvPr id="37" name="śródmiejska" hidden="1">
            <a:extLst>
              <a:ext uri="{FF2B5EF4-FFF2-40B4-BE49-F238E27FC236}">
                <a16:creationId xmlns:a16="http://schemas.microsoft.com/office/drawing/2014/main" id="{61909FD3-9AFC-B3FD-B7A1-D3C6FBF146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5261"/>
            <a:ext cx="9559730" cy="6029234"/>
          </a:xfrm>
          <a:prstGeom prst="rect">
            <a:avLst/>
          </a:prstGeom>
        </p:spPr>
      </p:pic>
      <p:pic>
        <p:nvPicPr>
          <p:cNvPr id="12" name="strefyv5">
            <a:extLst>
              <a:ext uri="{FF2B5EF4-FFF2-40B4-BE49-F238E27FC236}">
                <a16:creationId xmlns:a16="http://schemas.microsoft.com/office/drawing/2014/main" id="{FDFD4B6E-8461-EC35-7127-8043A22037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98" y="79801"/>
            <a:ext cx="10458724" cy="7369682"/>
          </a:xfrm>
          <a:prstGeom prst="rect">
            <a:avLst/>
          </a:prstGeom>
        </p:spPr>
      </p:pic>
      <p:pic>
        <p:nvPicPr>
          <p:cNvPr id="10" name="ouzv5">
            <a:extLst>
              <a:ext uri="{FF2B5EF4-FFF2-40B4-BE49-F238E27FC236}">
                <a16:creationId xmlns:a16="http://schemas.microsoft.com/office/drawing/2014/main" id="{046CA7FB-93C5-45A8-A92E-D2D83A6C7F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61" y="91074"/>
            <a:ext cx="10414368" cy="7338426"/>
          </a:xfrm>
          <a:prstGeom prst="rect">
            <a:avLst/>
          </a:prstGeom>
        </p:spPr>
      </p:pic>
      <p:pic>
        <p:nvPicPr>
          <p:cNvPr id="6" name="śródmiejskav5">
            <a:extLst>
              <a:ext uri="{FF2B5EF4-FFF2-40B4-BE49-F238E27FC236}">
                <a16:creationId xmlns:a16="http://schemas.microsoft.com/office/drawing/2014/main" id="{99803950-9CD7-C87D-8D95-792CB32E71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52" y="61301"/>
            <a:ext cx="10477605" cy="7382986"/>
          </a:xfrm>
          <a:prstGeom prst="rect">
            <a:avLst/>
          </a:prstGeom>
        </p:spPr>
      </p:pic>
      <p:pic>
        <p:nvPicPr>
          <p:cNvPr id="38" name="dostępy">
            <a:extLst>
              <a:ext uri="{FF2B5EF4-FFF2-40B4-BE49-F238E27FC236}">
                <a16:creationId xmlns:a16="http://schemas.microsoft.com/office/drawing/2014/main" id="{DBBFE04C-E935-4AE7-3EAA-7758EB76AC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5" y="571500"/>
            <a:ext cx="9559729" cy="6029234"/>
          </a:xfrm>
          <a:prstGeom prst="rect">
            <a:avLst/>
          </a:prstGeom>
        </p:spPr>
      </p:pic>
      <p:grpSp>
        <p:nvGrpSpPr>
          <p:cNvPr id="63" name="STREFY">
            <a:extLst>
              <a:ext uri="{FF2B5EF4-FFF2-40B4-BE49-F238E27FC236}">
                <a16:creationId xmlns:a16="http://schemas.microsoft.com/office/drawing/2014/main" id="{C92199B8-9D0D-E492-30E1-FC8EB00A1F6C}"/>
              </a:ext>
            </a:extLst>
          </p:cNvPr>
          <p:cNvGrpSpPr/>
          <p:nvPr/>
        </p:nvGrpSpPr>
        <p:grpSpPr>
          <a:xfrm>
            <a:off x="224090" y="1599043"/>
            <a:ext cx="2479646" cy="5001691"/>
            <a:chOff x="347374" y="1259439"/>
            <a:chExt cx="2479646" cy="5001691"/>
          </a:xfrm>
        </p:grpSpPr>
        <p:sp>
          <p:nvSpPr>
            <p:cNvPr id="39" name="Tytuł 1">
              <a:extLst>
                <a:ext uri="{FF2B5EF4-FFF2-40B4-BE49-F238E27FC236}">
                  <a16:creationId xmlns:a16="http://schemas.microsoft.com/office/drawing/2014/main" id="{6C63C386-CE9B-048C-33F2-2D96B187DDEC}"/>
                </a:ext>
              </a:extLst>
            </p:cNvPr>
            <p:cNvSpPr txBox="1">
              <a:spLocks/>
            </p:cNvSpPr>
            <p:nvPr/>
          </p:nvSpPr>
          <p:spPr>
            <a:xfrm>
              <a:off x="347374" y="5939779"/>
              <a:ext cx="2479646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STREFY PLANISTYCZNE</a:t>
              </a:r>
              <a:endPara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Prostokąt 72">
              <a:extLst>
                <a:ext uri="{FF2B5EF4-FFF2-40B4-BE49-F238E27FC236}">
                  <a16:creationId xmlns:a16="http://schemas.microsoft.com/office/drawing/2014/main" id="{FFE6E7DB-D45B-5888-93A9-DC2A006FC5B2}"/>
                </a:ext>
              </a:extLst>
            </p:cNvPr>
            <p:cNvSpPr/>
            <p:nvPr/>
          </p:nvSpPr>
          <p:spPr>
            <a:xfrm flipH="1">
              <a:off x="460764" y="1259439"/>
              <a:ext cx="457416" cy="344698"/>
            </a:xfrm>
            <a:prstGeom prst="rect">
              <a:avLst/>
            </a:prstGeom>
            <a:solidFill>
              <a:srgbClr val="B19C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SW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Prostokąt 72">
              <a:extLst>
                <a:ext uri="{FF2B5EF4-FFF2-40B4-BE49-F238E27FC236}">
                  <a16:creationId xmlns:a16="http://schemas.microsoft.com/office/drawing/2014/main" id="{57200A53-E0B1-DFF5-D382-0C8573DB56C6}"/>
                </a:ext>
              </a:extLst>
            </p:cNvPr>
            <p:cNvSpPr/>
            <p:nvPr/>
          </p:nvSpPr>
          <p:spPr>
            <a:xfrm flipH="1">
              <a:off x="460764" y="1628551"/>
              <a:ext cx="457416" cy="344698"/>
            </a:xfrm>
            <a:prstGeom prst="rect">
              <a:avLst/>
            </a:prstGeom>
            <a:solidFill>
              <a:srgbClr val="DDC3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SJ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Prostokąt 72">
              <a:extLst>
                <a:ext uri="{FF2B5EF4-FFF2-40B4-BE49-F238E27FC236}">
                  <a16:creationId xmlns:a16="http://schemas.microsoft.com/office/drawing/2014/main" id="{CD2D33CA-6162-30A3-180D-B47D72792C73}"/>
                </a:ext>
              </a:extLst>
            </p:cNvPr>
            <p:cNvSpPr/>
            <p:nvPr/>
          </p:nvSpPr>
          <p:spPr>
            <a:xfrm flipH="1">
              <a:off x="460764" y="1997663"/>
              <a:ext cx="457416" cy="344698"/>
            </a:xfrm>
            <a:prstGeom prst="rect">
              <a:avLst/>
            </a:prstGeom>
            <a:solidFill>
              <a:srgbClr val="F8E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SZ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Prostokąt 72">
              <a:extLst>
                <a:ext uri="{FF2B5EF4-FFF2-40B4-BE49-F238E27FC236}">
                  <a16:creationId xmlns:a16="http://schemas.microsoft.com/office/drawing/2014/main" id="{AB726A9E-C6BD-0129-3109-61F798032C0D}"/>
                </a:ext>
              </a:extLst>
            </p:cNvPr>
            <p:cNvSpPr/>
            <p:nvPr/>
          </p:nvSpPr>
          <p:spPr>
            <a:xfrm flipH="1">
              <a:off x="460764" y="2366775"/>
              <a:ext cx="457416" cy="344698"/>
            </a:xfrm>
            <a:prstGeom prst="rect">
              <a:avLst/>
            </a:prstGeom>
            <a:solidFill>
              <a:srgbClr val="FF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Prostokąt 72">
              <a:extLst>
                <a:ext uri="{FF2B5EF4-FFF2-40B4-BE49-F238E27FC236}">
                  <a16:creationId xmlns:a16="http://schemas.microsoft.com/office/drawing/2014/main" id="{F5AFBC04-3D10-E872-F38A-33D00B33D213}"/>
                </a:ext>
              </a:extLst>
            </p:cNvPr>
            <p:cNvSpPr/>
            <p:nvPr/>
          </p:nvSpPr>
          <p:spPr>
            <a:xfrm flipH="1">
              <a:off x="460764" y="2735887"/>
              <a:ext cx="457416" cy="344698"/>
            </a:xfrm>
            <a:prstGeom prst="rect">
              <a:avLst/>
            </a:prstGeom>
            <a:solidFill>
              <a:srgbClr val="FF8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Prostokąt 72">
              <a:extLst>
                <a:ext uri="{FF2B5EF4-FFF2-40B4-BE49-F238E27FC236}">
                  <a16:creationId xmlns:a16="http://schemas.microsoft.com/office/drawing/2014/main" id="{0EF46672-3FEF-5468-7F91-836A154BCE02}"/>
                </a:ext>
              </a:extLst>
            </p:cNvPr>
            <p:cNvSpPr/>
            <p:nvPr/>
          </p:nvSpPr>
          <p:spPr>
            <a:xfrm flipH="1">
              <a:off x="460764" y="3104999"/>
              <a:ext cx="457416" cy="344698"/>
            </a:xfrm>
            <a:prstGeom prst="rect">
              <a:avLst/>
            </a:prstGeom>
            <a:solidFill>
              <a:srgbClr val="B794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Prostokąt 72">
              <a:extLst>
                <a:ext uri="{FF2B5EF4-FFF2-40B4-BE49-F238E27FC236}">
                  <a16:creationId xmlns:a16="http://schemas.microsoft.com/office/drawing/2014/main" id="{6AC46343-EABE-D848-CB48-D927CE99A7D9}"/>
                </a:ext>
              </a:extLst>
            </p:cNvPr>
            <p:cNvSpPr/>
            <p:nvPr/>
          </p:nvSpPr>
          <p:spPr>
            <a:xfrm flipH="1">
              <a:off x="460764" y="3474111"/>
              <a:ext cx="457416" cy="344698"/>
            </a:xfrm>
            <a:prstGeom prst="rect">
              <a:avLst/>
            </a:prstGeom>
            <a:solidFill>
              <a:srgbClr val="FEE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SR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Prostokąt 72">
              <a:extLst>
                <a:ext uri="{FF2B5EF4-FFF2-40B4-BE49-F238E27FC236}">
                  <a16:creationId xmlns:a16="http://schemas.microsoft.com/office/drawing/2014/main" id="{AC84E244-50D1-D17F-85E3-95BC7477E2A1}"/>
                </a:ext>
              </a:extLst>
            </p:cNvPr>
            <p:cNvSpPr/>
            <p:nvPr/>
          </p:nvSpPr>
          <p:spPr>
            <a:xfrm flipH="1">
              <a:off x="460764" y="5376383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Prostokąt 72">
              <a:extLst>
                <a:ext uri="{FF2B5EF4-FFF2-40B4-BE49-F238E27FC236}">
                  <a16:creationId xmlns:a16="http://schemas.microsoft.com/office/drawing/2014/main" id="{FC126281-B221-3FA4-1592-AC2CC49741D3}"/>
                </a:ext>
              </a:extLst>
            </p:cNvPr>
            <p:cNvSpPr/>
            <p:nvPr/>
          </p:nvSpPr>
          <p:spPr>
            <a:xfrm flipH="1">
              <a:off x="460764" y="3851540"/>
              <a:ext cx="457416" cy="344698"/>
            </a:xfrm>
            <a:prstGeom prst="rect">
              <a:avLst/>
            </a:prstGeom>
            <a:solidFill>
              <a:srgbClr val="BBF5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SN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Prostokąt 72">
              <a:extLst>
                <a:ext uri="{FF2B5EF4-FFF2-40B4-BE49-F238E27FC236}">
                  <a16:creationId xmlns:a16="http://schemas.microsoft.com/office/drawing/2014/main" id="{40946CFF-2F0D-DD55-8F10-6292BA7856EB}"/>
                </a:ext>
              </a:extLst>
            </p:cNvPr>
            <p:cNvSpPr/>
            <p:nvPr/>
          </p:nvSpPr>
          <p:spPr>
            <a:xfrm flipH="1">
              <a:off x="460764" y="4220652"/>
              <a:ext cx="457416" cy="344698"/>
            </a:xfrm>
            <a:prstGeom prst="rect">
              <a:avLst/>
            </a:prstGeom>
            <a:solidFill>
              <a:srgbClr val="94D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Prostokąt 72">
              <a:extLst>
                <a:ext uri="{FF2B5EF4-FFF2-40B4-BE49-F238E27FC236}">
                  <a16:creationId xmlns:a16="http://schemas.microsoft.com/office/drawing/2014/main" id="{5F8E6506-A249-8791-7F54-35AE05EA7942}"/>
                </a:ext>
              </a:extLst>
            </p:cNvPr>
            <p:cNvSpPr/>
            <p:nvPr/>
          </p:nvSpPr>
          <p:spPr>
            <a:xfrm flipH="1">
              <a:off x="460764" y="4611101"/>
              <a:ext cx="457416" cy="344698"/>
            </a:xfrm>
            <a:prstGeom prst="rect">
              <a:avLst/>
            </a:prstGeom>
            <a:solidFill>
              <a:srgbClr val="E3F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Prostokąt 72">
              <a:extLst>
                <a:ext uri="{FF2B5EF4-FFF2-40B4-BE49-F238E27FC236}">
                  <a16:creationId xmlns:a16="http://schemas.microsoft.com/office/drawing/2014/main" id="{EEAE7250-D22F-FDA3-47E0-C17CC12B341A}"/>
                </a:ext>
              </a:extLst>
            </p:cNvPr>
            <p:cNvSpPr/>
            <p:nvPr/>
          </p:nvSpPr>
          <p:spPr>
            <a:xfrm flipH="1">
              <a:off x="460764" y="4993742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8" name="Prostokąt 27">
            <a:extLst>
              <a:ext uri="{FF2B5EF4-FFF2-40B4-BE49-F238E27FC236}">
                <a16:creationId xmlns:a16="http://schemas.microsoft.com/office/drawing/2014/main" id="{2F0730A4-8737-423F-F843-7266AB5408AD}"/>
              </a:ext>
            </a:extLst>
          </p:cNvPr>
          <p:cNvSpPr>
            <a:spLocks/>
          </p:cNvSpPr>
          <p:nvPr/>
        </p:nvSpPr>
        <p:spPr>
          <a:xfrm>
            <a:off x="-25548" y="0"/>
            <a:ext cx="11141871" cy="68431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6000" b="1" dirty="0">
              <a:solidFill>
                <a:srgbClr val="FF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0" name="Symbol zastępczy numeru slajdu 5">
            <a:extLst>
              <a:ext uri="{FF2B5EF4-FFF2-40B4-BE49-F238E27FC236}">
                <a16:creationId xmlns:a16="http://schemas.microsoft.com/office/drawing/2014/main" id="{F3A0B37D-1DA3-5FF0-07B2-BC3C8653B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5FCB7FE-801F-DC8C-51B2-35D16FA132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32" y="79801"/>
            <a:ext cx="10458724" cy="7382986"/>
          </a:xfrm>
          <a:prstGeom prst="rect">
            <a:avLst/>
          </a:prstGeom>
        </p:spPr>
      </p:pic>
      <p:sp>
        <p:nvSpPr>
          <p:cNvPr id="17" name="Prostokąt 72">
            <a:extLst>
              <a:ext uri="{FF2B5EF4-FFF2-40B4-BE49-F238E27FC236}">
                <a16:creationId xmlns:a16="http://schemas.microsoft.com/office/drawing/2014/main" id="{1E8D5338-D670-3A25-2E5E-48B99D9993E9}"/>
              </a:ext>
            </a:extLst>
          </p:cNvPr>
          <p:cNvSpPr/>
          <p:nvPr/>
        </p:nvSpPr>
        <p:spPr>
          <a:xfrm>
            <a:off x="7639108" y="5809595"/>
            <a:ext cx="4552892" cy="659252"/>
          </a:xfrm>
          <a:prstGeom prst="rect">
            <a:avLst/>
          </a:prstGeom>
          <a:gradFill flip="none" rotWithShape="1">
            <a:gsLst>
              <a:gs pos="1000">
                <a:srgbClr val="996633"/>
              </a:gs>
              <a:gs pos="37000">
                <a:srgbClr val="996633">
                  <a:alpha val="53725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458 </a:t>
            </a:r>
            <a:r>
              <a:rPr lang="pl-PL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lokalizacji dotyczących objęcia </a:t>
            </a: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OUZ</a:t>
            </a:r>
          </a:p>
        </p:txBody>
      </p:sp>
      <p:sp>
        <p:nvSpPr>
          <p:cNvPr id="7" name="Prostokąt 72">
            <a:extLst>
              <a:ext uri="{FF2B5EF4-FFF2-40B4-BE49-F238E27FC236}">
                <a16:creationId xmlns:a16="http://schemas.microsoft.com/office/drawing/2014/main" id="{68C2A87B-7AC5-2B39-DFFD-213F77B30208}"/>
              </a:ext>
            </a:extLst>
          </p:cNvPr>
          <p:cNvSpPr/>
          <p:nvPr/>
        </p:nvSpPr>
        <p:spPr>
          <a:xfrm>
            <a:off x="8453221" y="1697459"/>
            <a:ext cx="3738779" cy="491182"/>
          </a:xfrm>
          <a:prstGeom prst="rect">
            <a:avLst/>
          </a:prstGeom>
          <a:gradFill flip="none" rotWithShape="1">
            <a:gsLst>
              <a:gs pos="0">
                <a:srgbClr val="996633">
                  <a:alpha val="76000"/>
                </a:srgbClr>
              </a:gs>
              <a:gs pos="37000">
                <a:srgbClr val="996633">
                  <a:alpha val="50000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20725" lvl="0" algn="r">
              <a:defRPr/>
            </a:pPr>
            <a:r>
              <a:rPr lang="pl-PL" sz="1400" b="1" dirty="0">
                <a:solidFill>
                  <a:schemeClr val="accent6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UWZGLĘDNIONE W CZĘŚCI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EBB89054-460B-AC2F-5485-45DDFC2FCC89}"/>
              </a:ext>
            </a:extLst>
          </p:cNvPr>
          <p:cNvSpPr txBox="1"/>
          <p:nvPr/>
        </p:nvSpPr>
        <p:spPr>
          <a:xfrm>
            <a:off x="710244" y="588501"/>
            <a:ext cx="75735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TEMATYKA UWAG</a:t>
            </a:r>
            <a:r>
              <a:rPr lang="pl-P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– ZMIANY OBSZARU UZUPEŁNIENIA ZABUDOWY</a:t>
            </a: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43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DE084-6A65-433B-9B0F-A448A27E0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dkład">
            <a:extLst>
              <a:ext uri="{FF2B5EF4-FFF2-40B4-BE49-F238E27FC236}">
                <a16:creationId xmlns:a16="http://schemas.microsoft.com/office/drawing/2014/main" id="{55A570A0-98FA-50C6-008C-295626F9051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1500"/>
            <a:ext cx="9559731" cy="6036760"/>
          </a:xfrm>
          <a:prstGeom prst="rect">
            <a:avLst/>
          </a:prstGeom>
        </p:spPr>
      </p:pic>
      <p:pic>
        <p:nvPicPr>
          <p:cNvPr id="20" name="strefy">
            <a:extLst>
              <a:ext uri="{FF2B5EF4-FFF2-40B4-BE49-F238E27FC236}">
                <a16:creationId xmlns:a16="http://schemas.microsoft.com/office/drawing/2014/main" id="{B25931F5-A344-6B1B-542F-1B33C8367C0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1500"/>
            <a:ext cx="9558654" cy="6029235"/>
          </a:xfrm>
          <a:prstGeom prst="rect">
            <a:avLst/>
          </a:prstGeom>
        </p:spPr>
      </p:pic>
      <p:pic>
        <p:nvPicPr>
          <p:cNvPr id="36" name="ouz">
            <a:extLst>
              <a:ext uri="{FF2B5EF4-FFF2-40B4-BE49-F238E27FC236}">
                <a16:creationId xmlns:a16="http://schemas.microsoft.com/office/drawing/2014/main" id="{0803D490-2FF7-1005-6464-94A53E034B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5261"/>
            <a:ext cx="9558654" cy="6029235"/>
          </a:xfrm>
          <a:prstGeom prst="rect">
            <a:avLst/>
          </a:prstGeom>
        </p:spPr>
      </p:pic>
      <p:pic>
        <p:nvPicPr>
          <p:cNvPr id="37" name="śródmiejska">
            <a:extLst>
              <a:ext uri="{FF2B5EF4-FFF2-40B4-BE49-F238E27FC236}">
                <a16:creationId xmlns:a16="http://schemas.microsoft.com/office/drawing/2014/main" id="{52E5E59C-3D9F-4B68-A583-A126DD6843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5261"/>
            <a:ext cx="9559730" cy="6029234"/>
          </a:xfrm>
          <a:prstGeom prst="rect">
            <a:avLst/>
          </a:prstGeom>
        </p:spPr>
      </p:pic>
      <p:pic>
        <p:nvPicPr>
          <p:cNvPr id="12" name="strefyv5">
            <a:extLst>
              <a:ext uri="{FF2B5EF4-FFF2-40B4-BE49-F238E27FC236}">
                <a16:creationId xmlns:a16="http://schemas.microsoft.com/office/drawing/2014/main" id="{A5AF0A9F-FD7D-C9A2-ED93-0F65ECF16C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98" y="79801"/>
            <a:ext cx="10458724" cy="7369682"/>
          </a:xfrm>
          <a:prstGeom prst="rect">
            <a:avLst/>
          </a:prstGeom>
        </p:spPr>
      </p:pic>
      <p:pic>
        <p:nvPicPr>
          <p:cNvPr id="10" name="ouzv5">
            <a:extLst>
              <a:ext uri="{FF2B5EF4-FFF2-40B4-BE49-F238E27FC236}">
                <a16:creationId xmlns:a16="http://schemas.microsoft.com/office/drawing/2014/main" id="{FB9459F1-320E-80C7-324F-07D44C15CA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3261" y="91074"/>
            <a:ext cx="10414368" cy="7338426"/>
          </a:xfrm>
          <a:prstGeom prst="rect">
            <a:avLst/>
          </a:prstGeom>
        </p:spPr>
      </p:pic>
      <p:pic>
        <p:nvPicPr>
          <p:cNvPr id="6" name="śródmiejskav5">
            <a:extLst>
              <a:ext uri="{FF2B5EF4-FFF2-40B4-BE49-F238E27FC236}">
                <a16:creationId xmlns:a16="http://schemas.microsoft.com/office/drawing/2014/main" id="{2D91ACEB-B49C-940F-1258-D59952F464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752" y="61301"/>
            <a:ext cx="10477605" cy="7382986"/>
          </a:xfrm>
          <a:prstGeom prst="rect">
            <a:avLst/>
          </a:prstGeom>
        </p:spPr>
      </p:pic>
      <p:pic>
        <p:nvPicPr>
          <p:cNvPr id="38" name="dostępy">
            <a:extLst>
              <a:ext uri="{FF2B5EF4-FFF2-40B4-BE49-F238E27FC236}">
                <a16:creationId xmlns:a16="http://schemas.microsoft.com/office/drawing/2014/main" id="{FDA216F0-D244-E80E-A3AD-9667069B965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5" y="571500"/>
            <a:ext cx="9559729" cy="6029234"/>
          </a:xfrm>
          <a:prstGeom prst="rect">
            <a:avLst/>
          </a:prstGeom>
        </p:spPr>
      </p:pic>
      <p:grpSp>
        <p:nvGrpSpPr>
          <p:cNvPr id="63" name="STREFY">
            <a:extLst>
              <a:ext uri="{FF2B5EF4-FFF2-40B4-BE49-F238E27FC236}">
                <a16:creationId xmlns:a16="http://schemas.microsoft.com/office/drawing/2014/main" id="{EA81A65D-76A7-5F23-34B2-D899911EF423}"/>
              </a:ext>
            </a:extLst>
          </p:cNvPr>
          <p:cNvGrpSpPr/>
          <p:nvPr/>
        </p:nvGrpSpPr>
        <p:grpSpPr>
          <a:xfrm>
            <a:off x="224090" y="1599043"/>
            <a:ext cx="2479646" cy="5001691"/>
            <a:chOff x="347374" y="1259439"/>
            <a:chExt cx="2479646" cy="5001691"/>
          </a:xfrm>
        </p:grpSpPr>
        <p:sp>
          <p:nvSpPr>
            <p:cNvPr id="39" name="Tytuł 1">
              <a:extLst>
                <a:ext uri="{FF2B5EF4-FFF2-40B4-BE49-F238E27FC236}">
                  <a16:creationId xmlns:a16="http://schemas.microsoft.com/office/drawing/2014/main" id="{1A766DAD-3671-96B1-1961-7ACC76CCAF51}"/>
                </a:ext>
              </a:extLst>
            </p:cNvPr>
            <p:cNvSpPr txBox="1">
              <a:spLocks/>
            </p:cNvSpPr>
            <p:nvPr/>
          </p:nvSpPr>
          <p:spPr>
            <a:xfrm>
              <a:off x="347374" y="5939779"/>
              <a:ext cx="2479646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STREFY PLANISTYCZNE</a:t>
              </a:r>
              <a:endPara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Prostokąt 72">
              <a:extLst>
                <a:ext uri="{FF2B5EF4-FFF2-40B4-BE49-F238E27FC236}">
                  <a16:creationId xmlns:a16="http://schemas.microsoft.com/office/drawing/2014/main" id="{B5773529-1D4B-0DFA-3155-1E31AE799BDF}"/>
                </a:ext>
              </a:extLst>
            </p:cNvPr>
            <p:cNvSpPr/>
            <p:nvPr/>
          </p:nvSpPr>
          <p:spPr>
            <a:xfrm flipH="1">
              <a:off x="460764" y="1259439"/>
              <a:ext cx="457416" cy="344698"/>
            </a:xfrm>
            <a:prstGeom prst="rect">
              <a:avLst/>
            </a:prstGeom>
            <a:solidFill>
              <a:srgbClr val="B19C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SW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5" name="Prostokąt 72">
              <a:extLst>
                <a:ext uri="{FF2B5EF4-FFF2-40B4-BE49-F238E27FC236}">
                  <a16:creationId xmlns:a16="http://schemas.microsoft.com/office/drawing/2014/main" id="{5FFC92DA-08A4-8E88-910D-4A9C9892A2D6}"/>
                </a:ext>
              </a:extLst>
            </p:cNvPr>
            <p:cNvSpPr/>
            <p:nvPr/>
          </p:nvSpPr>
          <p:spPr>
            <a:xfrm flipH="1">
              <a:off x="460764" y="1628551"/>
              <a:ext cx="457416" cy="344698"/>
            </a:xfrm>
            <a:prstGeom prst="rect">
              <a:avLst/>
            </a:prstGeom>
            <a:solidFill>
              <a:srgbClr val="DDC3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SJ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Prostokąt 72">
              <a:extLst>
                <a:ext uri="{FF2B5EF4-FFF2-40B4-BE49-F238E27FC236}">
                  <a16:creationId xmlns:a16="http://schemas.microsoft.com/office/drawing/2014/main" id="{905D1E44-90A6-06B5-1CCD-3D823C3D943A}"/>
                </a:ext>
              </a:extLst>
            </p:cNvPr>
            <p:cNvSpPr/>
            <p:nvPr/>
          </p:nvSpPr>
          <p:spPr>
            <a:xfrm flipH="1">
              <a:off x="460764" y="1997663"/>
              <a:ext cx="457416" cy="344698"/>
            </a:xfrm>
            <a:prstGeom prst="rect">
              <a:avLst/>
            </a:prstGeom>
            <a:solidFill>
              <a:srgbClr val="F8E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SZ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Prostokąt 72">
              <a:extLst>
                <a:ext uri="{FF2B5EF4-FFF2-40B4-BE49-F238E27FC236}">
                  <a16:creationId xmlns:a16="http://schemas.microsoft.com/office/drawing/2014/main" id="{5940FB6B-320C-72EC-2050-0B84F16F1D97}"/>
                </a:ext>
              </a:extLst>
            </p:cNvPr>
            <p:cNvSpPr/>
            <p:nvPr/>
          </p:nvSpPr>
          <p:spPr>
            <a:xfrm flipH="1">
              <a:off x="460764" y="2366775"/>
              <a:ext cx="457416" cy="344698"/>
            </a:xfrm>
            <a:prstGeom prst="rect">
              <a:avLst/>
            </a:prstGeom>
            <a:solidFill>
              <a:srgbClr val="FF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8" name="Prostokąt 72">
              <a:extLst>
                <a:ext uri="{FF2B5EF4-FFF2-40B4-BE49-F238E27FC236}">
                  <a16:creationId xmlns:a16="http://schemas.microsoft.com/office/drawing/2014/main" id="{6D910162-2263-6A40-9982-8D6FCB63FB83}"/>
                </a:ext>
              </a:extLst>
            </p:cNvPr>
            <p:cNvSpPr/>
            <p:nvPr/>
          </p:nvSpPr>
          <p:spPr>
            <a:xfrm flipH="1">
              <a:off x="460764" y="2735887"/>
              <a:ext cx="457416" cy="344698"/>
            </a:xfrm>
            <a:prstGeom prst="rect">
              <a:avLst/>
            </a:prstGeom>
            <a:solidFill>
              <a:srgbClr val="FF8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9" name="Prostokąt 72">
              <a:extLst>
                <a:ext uri="{FF2B5EF4-FFF2-40B4-BE49-F238E27FC236}">
                  <a16:creationId xmlns:a16="http://schemas.microsoft.com/office/drawing/2014/main" id="{5B4AEB60-58B1-9AE3-09EA-9954C41298EE}"/>
                </a:ext>
              </a:extLst>
            </p:cNvPr>
            <p:cNvSpPr/>
            <p:nvPr/>
          </p:nvSpPr>
          <p:spPr>
            <a:xfrm flipH="1">
              <a:off x="460764" y="3104999"/>
              <a:ext cx="457416" cy="344698"/>
            </a:xfrm>
            <a:prstGeom prst="rect">
              <a:avLst/>
            </a:prstGeom>
            <a:solidFill>
              <a:srgbClr val="B794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Prostokąt 72">
              <a:extLst>
                <a:ext uri="{FF2B5EF4-FFF2-40B4-BE49-F238E27FC236}">
                  <a16:creationId xmlns:a16="http://schemas.microsoft.com/office/drawing/2014/main" id="{81AD5F33-9633-A7D3-90CC-69BD0472F9BE}"/>
                </a:ext>
              </a:extLst>
            </p:cNvPr>
            <p:cNvSpPr/>
            <p:nvPr/>
          </p:nvSpPr>
          <p:spPr>
            <a:xfrm flipH="1">
              <a:off x="460764" y="3474111"/>
              <a:ext cx="457416" cy="344698"/>
            </a:xfrm>
            <a:prstGeom prst="rect">
              <a:avLst/>
            </a:prstGeom>
            <a:solidFill>
              <a:srgbClr val="FEE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SR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1" name="Prostokąt 72">
              <a:extLst>
                <a:ext uri="{FF2B5EF4-FFF2-40B4-BE49-F238E27FC236}">
                  <a16:creationId xmlns:a16="http://schemas.microsoft.com/office/drawing/2014/main" id="{60D9092D-6AEA-1FD7-EAAC-5465193E5794}"/>
                </a:ext>
              </a:extLst>
            </p:cNvPr>
            <p:cNvSpPr/>
            <p:nvPr/>
          </p:nvSpPr>
          <p:spPr>
            <a:xfrm flipH="1">
              <a:off x="460764" y="5376383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2" name="Prostokąt 72">
              <a:extLst>
                <a:ext uri="{FF2B5EF4-FFF2-40B4-BE49-F238E27FC236}">
                  <a16:creationId xmlns:a16="http://schemas.microsoft.com/office/drawing/2014/main" id="{FB81883B-918F-4F63-C3E4-CD293747BF92}"/>
                </a:ext>
              </a:extLst>
            </p:cNvPr>
            <p:cNvSpPr/>
            <p:nvPr/>
          </p:nvSpPr>
          <p:spPr>
            <a:xfrm flipH="1">
              <a:off x="460764" y="3851540"/>
              <a:ext cx="457416" cy="344698"/>
            </a:xfrm>
            <a:prstGeom prst="rect">
              <a:avLst/>
            </a:prstGeom>
            <a:solidFill>
              <a:srgbClr val="BBF5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SN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3" name="Prostokąt 72">
              <a:extLst>
                <a:ext uri="{FF2B5EF4-FFF2-40B4-BE49-F238E27FC236}">
                  <a16:creationId xmlns:a16="http://schemas.microsoft.com/office/drawing/2014/main" id="{D66684D5-87B3-0446-3BFC-E7BD551D96EC}"/>
                </a:ext>
              </a:extLst>
            </p:cNvPr>
            <p:cNvSpPr/>
            <p:nvPr/>
          </p:nvSpPr>
          <p:spPr>
            <a:xfrm flipH="1">
              <a:off x="460764" y="4220652"/>
              <a:ext cx="457416" cy="344698"/>
            </a:xfrm>
            <a:prstGeom prst="rect">
              <a:avLst/>
            </a:prstGeom>
            <a:solidFill>
              <a:srgbClr val="94D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4" name="Prostokąt 72">
              <a:extLst>
                <a:ext uri="{FF2B5EF4-FFF2-40B4-BE49-F238E27FC236}">
                  <a16:creationId xmlns:a16="http://schemas.microsoft.com/office/drawing/2014/main" id="{F0971C0B-54AD-5F01-C199-5B4297859BDC}"/>
                </a:ext>
              </a:extLst>
            </p:cNvPr>
            <p:cNvSpPr/>
            <p:nvPr/>
          </p:nvSpPr>
          <p:spPr>
            <a:xfrm flipH="1">
              <a:off x="460764" y="4611101"/>
              <a:ext cx="457416" cy="344698"/>
            </a:xfrm>
            <a:prstGeom prst="rect">
              <a:avLst/>
            </a:prstGeom>
            <a:solidFill>
              <a:srgbClr val="E3F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5" name="Prostokąt 72">
              <a:extLst>
                <a:ext uri="{FF2B5EF4-FFF2-40B4-BE49-F238E27FC236}">
                  <a16:creationId xmlns:a16="http://schemas.microsoft.com/office/drawing/2014/main" id="{2943CDDD-DE92-45F4-D951-9FA41D33E154}"/>
                </a:ext>
              </a:extLst>
            </p:cNvPr>
            <p:cNvSpPr/>
            <p:nvPr/>
          </p:nvSpPr>
          <p:spPr>
            <a:xfrm flipH="1">
              <a:off x="460764" y="4993742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8" name="Prostokąt 27">
            <a:extLst>
              <a:ext uri="{FF2B5EF4-FFF2-40B4-BE49-F238E27FC236}">
                <a16:creationId xmlns:a16="http://schemas.microsoft.com/office/drawing/2014/main" id="{4D9868CF-AE75-A952-BCFD-3558034EB34A}"/>
              </a:ext>
            </a:extLst>
          </p:cNvPr>
          <p:cNvSpPr>
            <a:spLocks/>
          </p:cNvSpPr>
          <p:nvPr/>
        </p:nvSpPr>
        <p:spPr>
          <a:xfrm>
            <a:off x="-25548" y="0"/>
            <a:ext cx="11141871" cy="68431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6000" b="1" dirty="0">
              <a:solidFill>
                <a:srgbClr val="FF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30" name="Symbol zastępczy numeru slajdu 5">
            <a:extLst>
              <a:ext uri="{FF2B5EF4-FFF2-40B4-BE49-F238E27FC236}">
                <a16:creationId xmlns:a16="http://schemas.microsoft.com/office/drawing/2014/main" id="{47B0A337-26A6-E0DB-321B-8FC4E29C4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 hidden="1">
            <a:extLst>
              <a:ext uri="{FF2B5EF4-FFF2-40B4-BE49-F238E27FC236}">
                <a16:creationId xmlns:a16="http://schemas.microsoft.com/office/drawing/2014/main" id="{BF2A5A81-56BD-6E0C-472D-11B7F21D07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632" y="79801"/>
            <a:ext cx="10458724" cy="7382986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1D31CFCF-E1B2-31C3-3C54-D43C251CD7F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001" y="99886"/>
            <a:ext cx="10401863" cy="7329615"/>
          </a:xfrm>
          <a:prstGeom prst="rect">
            <a:avLst/>
          </a:prstGeom>
        </p:spPr>
      </p:pic>
      <p:pic>
        <p:nvPicPr>
          <p:cNvPr id="4" name="ouz">
            <a:extLst>
              <a:ext uri="{FF2B5EF4-FFF2-40B4-BE49-F238E27FC236}">
                <a16:creationId xmlns:a16="http://schemas.microsoft.com/office/drawing/2014/main" id="{82772FD5-3184-9620-D12F-9FF3131ADAD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474" y="99886"/>
            <a:ext cx="10414365" cy="7338425"/>
          </a:xfrm>
          <a:prstGeom prst="rect">
            <a:avLst/>
          </a:prstGeom>
        </p:spPr>
      </p:pic>
      <p:grpSp>
        <p:nvGrpSpPr>
          <p:cNvPr id="3" name="Grupa 2">
            <a:extLst>
              <a:ext uri="{FF2B5EF4-FFF2-40B4-BE49-F238E27FC236}">
                <a16:creationId xmlns:a16="http://schemas.microsoft.com/office/drawing/2014/main" id="{F224F539-3DD5-8890-0E0F-733CF2646FE1}"/>
              </a:ext>
            </a:extLst>
          </p:cNvPr>
          <p:cNvGrpSpPr/>
          <p:nvPr/>
        </p:nvGrpSpPr>
        <p:grpSpPr>
          <a:xfrm>
            <a:off x="846963" y="99638"/>
            <a:ext cx="10415618" cy="7338673"/>
            <a:chOff x="853840" y="98470"/>
            <a:chExt cx="10415618" cy="7338673"/>
          </a:xfrm>
        </p:grpSpPr>
        <p:pic>
          <p:nvPicPr>
            <p:cNvPr id="18" name="ouz">
              <a:extLst>
                <a:ext uri="{FF2B5EF4-FFF2-40B4-BE49-F238E27FC236}">
                  <a16:creationId xmlns:a16="http://schemas.microsoft.com/office/drawing/2014/main" id="{0CB8EB58-79FB-0CF9-2DD1-5F0E01958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3840" y="98719"/>
              <a:ext cx="10414364" cy="7338424"/>
            </a:xfrm>
            <a:prstGeom prst="rect">
              <a:avLst/>
            </a:prstGeom>
          </p:spPr>
        </p:pic>
        <p:pic>
          <p:nvPicPr>
            <p:cNvPr id="22" name="ouz">
              <a:extLst>
                <a:ext uri="{FF2B5EF4-FFF2-40B4-BE49-F238E27FC236}">
                  <a16:creationId xmlns:a16="http://schemas.microsoft.com/office/drawing/2014/main" id="{3A7E22E8-672B-ACEC-07D1-A29A12F2A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5094" y="98470"/>
              <a:ext cx="10414364" cy="7338423"/>
            </a:xfrm>
            <a:prstGeom prst="rect">
              <a:avLst/>
            </a:prstGeom>
          </p:spPr>
        </p:pic>
      </p:grp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724A665-F252-3E42-6E00-6CE005A02C38}"/>
              </a:ext>
            </a:extLst>
          </p:cNvPr>
          <p:cNvSpPr txBox="1"/>
          <p:nvPr/>
        </p:nvSpPr>
        <p:spPr>
          <a:xfrm>
            <a:off x="710244" y="588501"/>
            <a:ext cx="75735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TEMATYKA UWAG </a:t>
            </a:r>
            <a:r>
              <a:rPr lang="pl-P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ZMIANY OBSZARU UZUPEŁNIENIA ZABUDOWY</a:t>
            </a: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 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Prostokąt 72">
            <a:extLst>
              <a:ext uri="{FF2B5EF4-FFF2-40B4-BE49-F238E27FC236}">
                <a16:creationId xmlns:a16="http://schemas.microsoft.com/office/drawing/2014/main" id="{A77E50F0-66B5-254E-8D9C-B12F9CBD57A9}"/>
              </a:ext>
            </a:extLst>
          </p:cNvPr>
          <p:cNvSpPr/>
          <p:nvPr/>
        </p:nvSpPr>
        <p:spPr>
          <a:xfrm>
            <a:off x="6167718" y="4796599"/>
            <a:ext cx="6024282" cy="455209"/>
          </a:xfrm>
          <a:prstGeom prst="rect">
            <a:avLst/>
          </a:prstGeom>
          <a:gradFill flip="none" rotWithShape="1">
            <a:gsLst>
              <a:gs pos="1000">
                <a:srgbClr val="D9D9D9"/>
              </a:gs>
              <a:gs pos="37000">
                <a:srgbClr val="D9D9D9"/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2046 ha – 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 POG do konsultacji społecznych</a:t>
            </a:r>
          </a:p>
        </p:txBody>
      </p:sp>
      <p:sp>
        <p:nvSpPr>
          <p:cNvPr id="24" name="Prostokąt 72">
            <a:extLst>
              <a:ext uri="{FF2B5EF4-FFF2-40B4-BE49-F238E27FC236}">
                <a16:creationId xmlns:a16="http://schemas.microsoft.com/office/drawing/2014/main" id="{C5098C9E-55D9-B1BC-23C7-35FA79FCBBE2}"/>
              </a:ext>
            </a:extLst>
          </p:cNvPr>
          <p:cNvSpPr/>
          <p:nvPr/>
        </p:nvSpPr>
        <p:spPr>
          <a:xfrm>
            <a:off x="8435797" y="5325631"/>
            <a:ext cx="3756203" cy="444563"/>
          </a:xfrm>
          <a:prstGeom prst="rect">
            <a:avLst/>
          </a:prstGeom>
          <a:gradFill flip="none" rotWithShape="1">
            <a:gsLst>
              <a:gs pos="1000">
                <a:srgbClr val="376CBD"/>
              </a:gs>
              <a:gs pos="37000">
                <a:srgbClr val="376CBD">
                  <a:alpha val="72157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2006 ha – </a:t>
            </a:r>
            <a:r>
              <a:rPr lang="pl-PL" sz="14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 POG po zmianach</a:t>
            </a:r>
          </a:p>
        </p:txBody>
      </p:sp>
      <p:sp>
        <p:nvSpPr>
          <p:cNvPr id="11" name="Prostokąt 72">
            <a:extLst>
              <a:ext uri="{FF2B5EF4-FFF2-40B4-BE49-F238E27FC236}">
                <a16:creationId xmlns:a16="http://schemas.microsoft.com/office/drawing/2014/main" id="{811428ED-FB9C-FB7B-6081-CE81293E9933}"/>
              </a:ext>
            </a:extLst>
          </p:cNvPr>
          <p:cNvSpPr/>
          <p:nvPr/>
        </p:nvSpPr>
        <p:spPr>
          <a:xfrm flipH="1">
            <a:off x="8079483" y="1722920"/>
            <a:ext cx="4112517" cy="2746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pl-PL" sz="1400" dirty="0">
                <a:solidFill>
                  <a:schemeClr val="tx1"/>
                </a:solidFill>
              </a:rPr>
              <a:t>tereny zieleni i wód 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DFAC1751-BFDB-0BC7-45EF-69B4D636BD31}"/>
              </a:ext>
            </a:extLst>
          </p:cNvPr>
          <p:cNvSpPr txBox="1"/>
          <p:nvPr/>
        </p:nvSpPr>
        <p:spPr>
          <a:xfrm>
            <a:off x="7078598" y="2858257"/>
            <a:ext cx="5113402" cy="107475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l-PL"/>
            </a:defPPr>
            <a:lvl1pPr>
              <a:defRPr>
                <a:solidFill>
                  <a:schemeClr val="lt1"/>
                </a:solidFill>
              </a:defRPr>
            </a:lvl1pPr>
            <a:lvl2pPr lvl="1" algn="r"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lvl="1">
              <a:spcAft>
                <a:spcPts val="600"/>
              </a:spcAft>
            </a:pPr>
            <a:r>
              <a:rPr lang="pl-PL" sz="1400" dirty="0"/>
              <a:t>obszary objęte szczególną ochroną:</a:t>
            </a:r>
          </a:p>
          <a:p>
            <a:pPr lvl="1">
              <a:spcAft>
                <a:spcPts val="300"/>
              </a:spcAft>
            </a:pPr>
            <a:r>
              <a:rPr lang="pl-PL" sz="1200" dirty="0">
                <a:ea typeface="Open Sans Semibold" panose="020B0706030804020204" pitchFamily="34" charset="0"/>
                <a:cs typeface="Open Sans Semibold" panose="020B0706030804020204" pitchFamily="34" charset="0"/>
              </a:rPr>
              <a:t>teren ochrony pośredniej ujęcia wody podziemnej Czarny Dwór i Zaspa o zaostrzonych warunkach ochrony</a:t>
            </a:r>
          </a:p>
          <a:p>
            <a:pPr lvl="1"/>
            <a:r>
              <a:rPr lang="pl-PL" sz="1200" dirty="0"/>
              <a:t>tereny zagrożone powodzią (1%) </a:t>
            </a:r>
          </a:p>
          <a:p>
            <a:pPr lvl="1"/>
            <a:r>
              <a:rPr lang="pl-PL" sz="1200" dirty="0">
                <a:ea typeface="Open Sans Semibold" panose="020B0706030804020204" pitchFamily="34" charset="0"/>
                <a:cs typeface="Open Sans Semibold" panose="020B0706030804020204" pitchFamily="34" charset="0"/>
              </a:rPr>
              <a:t>osuwiska </a:t>
            </a:r>
            <a:endParaRPr lang="pl-PL" sz="1200" dirty="0"/>
          </a:p>
        </p:txBody>
      </p:sp>
      <p:sp>
        <p:nvSpPr>
          <p:cNvPr id="14" name="Prostokąt 72">
            <a:extLst>
              <a:ext uri="{FF2B5EF4-FFF2-40B4-BE49-F238E27FC236}">
                <a16:creationId xmlns:a16="http://schemas.microsoft.com/office/drawing/2014/main" id="{1B5425FD-DE1C-5619-9E68-4B92557B8727}"/>
              </a:ext>
            </a:extLst>
          </p:cNvPr>
          <p:cNvSpPr/>
          <p:nvPr/>
        </p:nvSpPr>
        <p:spPr>
          <a:xfrm flipH="1">
            <a:off x="8074137" y="655259"/>
            <a:ext cx="4117863" cy="33237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pl-PL" sz="1400" b="1" dirty="0">
                <a:solidFill>
                  <a:schemeClr val="tx1"/>
                </a:solidFill>
              </a:rPr>
              <a:t> WYŁĄCZONE Z OBSZARU OUZ:</a:t>
            </a:r>
          </a:p>
        </p:txBody>
      </p:sp>
      <p:sp>
        <p:nvSpPr>
          <p:cNvPr id="15" name="Prostokąt 72">
            <a:extLst>
              <a:ext uri="{FF2B5EF4-FFF2-40B4-BE49-F238E27FC236}">
                <a16:creationId xmlns:a16="http://schemas.microsoft.com/office/drawing/2014/main" id="{0A2BC117-8D97-5C23-022E-F821AA6E9415}"/>
              </a:ext>
            </a:extLst>
          </p:cNvPr>
          <p:cNvSpPr/>
          <p:nvPr/>
        </p:nvSpPr>
        <p:spPr>
          <a:xfrm flipH="1">
            <a:off x="6302188" y="2059611"/>
            <a:ext cx="5889812" cy="74097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pl-PL" sz="1400" dirty="0">
                <a:solidFill>
                  <a:schemeClr val="tx1"/>
                </a:solidFill>
              </a:rPr>
              <a:t>tereny modernistycznych osiedli z lat 60-80:</a:t>
            </a:r>
          </a:p>
          <a:p>
            <a:pPr algn="r"/>
            <a:r>
              <a:rPr lang="pl-PL" sz="1100" dirty="0">
                <a:solidFill>
                  <a:schemeClr val="tx1"/>
                </a:solidFill>
              </a:rPr>
              <a:t>ŻABIANKA-WEJHERA, PRZYMORZE MAŁE, PRZYMORZE WIELKIE,</a:t>
            </a:r>
          </a:p>
          <a:p>
            <a:pPr algn="r"/>
            <a:r>
              <a:rPr lang="pl-PL" sz="1100" dirty="0">
                <a:solidFill>
                  <a:schemeClr val="tx1"/>
                </a:solidFill>
              </a:rPr>
              <a:t>ZASPA MŁYNIEC, ZASPA ROZSTAJE, CHEŁM,PIECKI-MIGOWO, ŁOZY, NIEDŹWIEDNIK</a:t>
            </a:r>
            <a:r>
              <a:rPr lang="pl-PL" sz="1400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8" name="Prostokąt 72">
            <a:extLst>
              <a:ext uri="{FF2B5EF4-FFF2-40B4-BE49-F238E27FC236}">
                <a16:creationId xmlns:a16="http://schemas.microsoft.com/office/drawing/2014/main" id="{4330CD48-7E36-E61A-D357-103EFC9153AF}"/>
              </a:ext>
            </a:extLst>
          </p:cNvPr>
          <p:cNvSpPr/>
          <p:nvPr/>
        </p:nvSpPr>
        <p:spPr>
          <a:xfrm flipH="1">
            <a:off x="6302185" y="1069746"/>
            <a:ext cx="5889814" cy="2441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pl-PL" sz="1400" dirty="0">
                <a:solidFill>
                  <a:schemeClr val="tx1"/>
                </a:solidFill>
              </a:rPr>
              <a:t>obszary objęte obowiązującymi MPZP</a:t>
            </a:r>
          </a:p>
        </p:txBody>
      </p:sp>
      <p:sp>
        <p:nvSpPr>
          <p:cNvPr id="25" name="Prostokąt 72">
            <a:extLst>
              <a:ext uri="{FF2B5EF4-FFF2-40B4-BE49-F238E27FC236}">
                <a16:creationId xmlns:a16="http://schemas.microsoft.com/office/drawing/2014/main" id="{2AC7A9AC-1567-EFDC-F80B-3F04425293A9}"/>
              </a:ext>
            </a:extLst>
          </p:cNvPr>
          <p:cNvSpPr/>
          <p:nvPr/>
        </p:nvSpPr>
        <p:spPr>
          <a:xfrm flipH="1">
            <a:off x="6311150" y="1393064"/>
            <a:ext cx="5884390" cy="2746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pl-PL" sz="1400" dirty="0">
                <a:solidFill>
                  <a:schemeClr val="tx1"/>
                </a:solidFill>
              </a:rPr>
              <a:t>obszary objęte MPZP w trakcie procedowania</a:t>
            </a:r>
          </a:p>
        </p:txBody>
      </p:sp>
      <p:sp>
        <p:nvSpPr>
          <p:cNvPr id="27" name="Prostokąt 72">
            <a:extLst>
              <a:ext uri="{FF2B5EF4-FFF2-40B4-BE49-F238E27FC236}">
                <a16:creationId xmlns:a16="http://schemas.microsoft.com/office/drawing/2014/main" id="{4825D2E5-AD70-8014-287D-983DD6023397}"/>
              </a:ext>
            </a:extLst>
          </p:cNvPr>
          <p:cNvSpPr/>
          <p:nvPr/>
        </p:nvSpPr>
        <p:spPr>
          <a:xfrm>
            <a:off x="7639108" y="5809595"/>
            <a:ext cx="4552892" cy="659252"/>
          </a:xfrm>
          <a:prstGeom prst="rect">
            <a:avLst/>
          </a:prstGeom>
          <a:gradFill flip="none" rotWithShape="1">
            <a:gsLst>
              <a:gs pos="1000">
                <a:srgbClr val="996633"/>
              </a:gs>
              <a:gs pos="37000">
                <a:srgbClr val="996633">
                  <a:alpha val="53725"/>
                </a:srgbClr>
              </a:gs>
              <a:gs pos="8100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6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r">
              <a:defRPr/>
            </a:pPr>
            <a:r>
              <a:rPr lang="pl-PL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458 </a:t>
            </a:r>
            <a:r>
              <a:rPr lang="pl-PL" sz="16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lokalizacji dotyczących objęcia </a:t>
            </a:r>
            <a:r>
              <a:rPr lang="pl-PL" sz="16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OUZ</a:t>
            </a:r>
          </a:p>
        </p:txBody>
      </p:sp>
      <p:sp>
        <p:nvSpPr>
          <p:cNvPr id="17" name="Prostokąt 72">
            <a:extLst>
              <a:ext uri="{FF2B5EF4-FFF2-40B4-BE49-F238E27FC236}">
                <a16:creationId xmlns:a16="http://schemas.microsoft.com/office/drawing/2014/main" id="{7D06B016-D96B-F8E2-FABA-782A20C4E869}"/>
              </a:ext>
            </a:extLst>
          </p:cNvPr>
          <p:cNvSpPr/>
          <p:nvPr/>
        </p:nvSpPr>
        <p:spPr>
          <a:xfrm flipH="1">
            <a:off x="6302185" y="1070443"/>
            <a:ext cx="5889814" cy="24411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pl-PL" sz="1400" dirty="0">
                <a:solidFill>
                  <a:srgbClr val="C00000"/>
                </a:solidFill>
              </a:rPr>
              <a:t>obszary objęte obowiązującymi MPZP</a:t>
            </a:r>
          </a:p>
        </p:txBody>
      </p:sp>
      <p:sp>
        <p:nvSpPr>
          <p:cNvPr id="21" name="Prostokąt 72">
            <a:extLst>
              <a:ext uri="{FF2B5EF4-FFF2-40B4-BE49-F238E27FC236}">
                <a16:creationId xmlns:a16="http://schemas.microsoft.com/office/drawing/2014/main" id="{7E2EDBA0-F668-D8AF-C293-FD31B4ED97E3}"/>
              </a:ext>
            </a:extLst>
          </p:cNvPr>
          <p:cNvSpPr/>
          <p:nvPr/>
        </p:nvSpPr>
        <p:spPr>
          <a:xfrm flipH="1">
            <a:off x="6311150" y="1393761"/>
            <a:ext cx="5884390" cy="2746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38000">
                <a:schemeClr val="bg1">
                  <a:lumMod val="85000"/>
                </a:schemeClr>
              </a:gs>
              <a:gs pos="86000">
                <a:schemeClr val="bg1"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r"/>
            <a:r>
              <a:rPr lang="pl-PL" sz="1400" dirty="0">
                <a:solidFill>
                  <a:srgbClr val="C00000"/>
                </a:solidFill>
              </a:rPr>
              <a:t>obszary objęte MPZP w trakcie procedowania</a:t>
            </a:r>
          </a:p>
        </p:txBody>
      </p:sp>
    </p:spTree>
    <p:extLst>
      <p:ext uri="{BB962C8B-B14F-4D97-AF65-F5344CB8AC3E}">
        <p14:creationId xmlns:p14="http://schemas.microsoft.com/office/powerpoint/2010/main" val="129224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7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45BA6-4F23-D077-CA96-15F57253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dkład">
            <a:extLst>
              <a:ext uri="{FF2B5EF4-FFF2-40B4-BE49-F238E27FC236}">
                <a16:creationId xmlns:a16="http://schemas.microsoft.com/office/drawing/2014/main" id="{C67983E8-A978-F56A-FA4F-4178FCAE27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1500"/>
            <a:ext cx="9559731" cy="6036760"/>
          </a:xfrm>
          <a:prstGeom prst="rect">
            <a:avLst/>
          </a:prstGeom>
        </p:spPr>
      </p:pic>
      <p:pic>
        <p:nvPicPr>
          <p:cNvPr id="20" name="strefy">
            <a:extLst>
              <a:ext uri="{FF2B5EF4-FFF2-40B4-BE49-F238E27FC236}">
                <a16:creationId xmlns:a16="http://schemas.microsoft.com/office/drawing/2014/main" id="{AD17AF70-498C-AF43-DD54-D34A6ABC3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1500"/>
            <a:ext cx="9558654" cy="6029235"/>
          </a:xfrm>
          <a:prstGeom prst="rect">
            <a:avLst/>
          </a:prstGeom>
        </p:spPr>
      </p:pic>
      <p:pic>
        <p:nvPicPr>
          <p:cNvPr id="36" name="ouz">
            <a:extLst>
              <a:ext uri="{FF2B5EF4-FFF2-40B4-BE49-F238E27FC236}">
                <a16:creationId xmlns:a16="http://schemas.microsoft.com/office/drawing/2014/main" id="{AACB9967-2DE7-6400-0543-8C06C60E3F9E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2322" y="575261"/>
            <a:ext cx="9558654" cy="6029235"/>
          </a:xfrm>
          <a:prstGeom prst="rect">
            <a:avLst/>
          </a:prstGeom>
        </p:spPr>
      </p:pic>
      <p:pic>
        <p:nvPicPr>
          <p:cNvPr id="37" name="śródmiejska">
            <a:extLst>
              <a:ext uri="{FF2B5EF4-FFF2-40B4-BE49-F238E27FC236}">
                <a16:creationId xmlns:a16="http://schemas.microsoft.com/office/drawing/2014/main" id="{83B6C84D-A5F2-3B27-7D8B-18F23F6DAF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4" y="575261"/>
            <a:ext cx="9559730" cy="6029234"/>
          </a:xfrm>
          <a:prstGeom prst="rect">
            <a:avLst/>
          </a:prstGeom>
        </p:spPr>
      </p:pic>
      <p:pic>
        <p:nvPicPr>
          <p:cNvPr id="38" name="dostępy">
            <a:extLst>
              <a:ext uri="{FF2B5EF4-FFF2-40B4-BE49-F238E27FC236}">
                <a16:creationId xmlns:a16="http://schemas.microsoft.com/office/drawing/2014/main" id="{F2698B95-6D99-9370-2D68-6B6B9E0B990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21785" y="571500"/>
            <a:ext cx="9559729" cy="6029234"/>
          </a:xfrm>
          <a:prstGeom prst="rect">
            <a:avLst/>
          </a:prstGeom>
        </p:spPr>
      </p:pic>
      <p:sp>
        <p:nvSpPr>
          <p:cNvPr id="30" name="Symbol zastępczy numeru slajdu 5">
            <a:extLst>
              <a:ext uri="{FF2B5EF4-FFF2-40B4-BE49-F238E27FC236}">
                <a16:creationId xmlns:a16="http://schemas.microsoft.com/office/drawing/2014/main" id="{06052DF7-1A40-ED2F-75FD-5EC03527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fld id="{6A1ED289-97BB-423D-92EB-E9FBEFCC5C73}" type="slidenum">
              <a:rPr lang="pl-PL" smtClean="0"/>
              <a:t>12</a:t>
            </a:fld>
            <a:endParaRPr lang="pl-PL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C2D497A6-8BBF-3D3D-C376-46AA8E7CFDF6}"/>
              </a:ext>
            </a:extLst>
          </p:cNvPr>
          <p:cNvSpPr>
            <a:spLocks/>
          </p:cNvSpPr>
          <p:nvPr/>
        </p:nvSpPr>
        <p:spPr>
          <a:xfrm>
            <a:off x="-25548" y="0"/>
            <a:ext cx="11141871" cy="6843132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pl-PL" sz="6000" b="1" dirty="0">
              <a:solidFill>
                <a:srgbClr val="FF0000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aphicFrame>
        <p:nvGraphicFramePr>
          <p:cNvPr id="27" name="Wykres 26">
            <a:extLst>
              <a:ext uri="{FF2B5EF4-FFF2-40B4-BE49-F238E27FC236}">
                <a16:creationId xmlns:a16="http://schemas.microsoft.com/office/drawing/2014/main" id="{3736A4AE-269C-F981-4C9C-4ACBC315F7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746320"/>
              </p:ext>
            </p:extLst>
          </p:nvPr>
        </p:nvGraphicFramePr>
        <p:xfrm>
          <a:off x="1617058" y="2050811"/>
          <a:ext cx="4618328" cy="4346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8" name="Grupa 7">
            <a:extLst>
              <a:ext uri="{FF2B5EF4-FFF2-40B4-BE49-F238E27FC236}">
                <a16:creationId xmlns:a16="http://schemas.microsoft.com/office/drawing/2014/main" id="{52F50C6B-2ACF-A46D-B22A-84D64D14BF4C}"/>
              </a:ext>
            </a:extLst>
          </p:cNvPr>
          <p:cNvGrpSpPr/>
          <p:nvPr/>
        </p:nvGrpSpPr>
        <p:grpSpPr>
          <a:xfrm>
            <a:off x="224090" y="1589948"/>
            <a:ext cx="2479646" cy="5010786"/>
            <a:chOff x="224090" y="1589948"/>
            <a:chExt cx="2479646" cy="5010786"/>
          </a:xfrm>
        </p:grpSpPr>
        <p:sp>
          <p:nvSpPr>
            <p:cNvPr id="13" name="Tytuł 1">
              <a:extLst>
                <a:ext uri="{FF2B5EF4-FFF2-40B4-BE49-F238E27FC236}">
                  <a16:creationId xmlns:a16="http://schemas.microsoft.com/office/drawing/2014/main" id="{AC9569EC-C9F2-318A-2AB8-8DBE733097C3}"/>
                </a:ext>
              </a:extLst>
            </p:cNvPr>
            <p:cNvSpPr txBox="1">
              <a:spLocks/>
            </p:cNvSpPr>
            <p:nvPr/>
          </p:nvSpPr>
          <p:spPr>
            <a:xfrm>
              <a:off x="224090" y="6279383"/>
              <a:ext cx="2479646" cy="321351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 bold" panose="020B0806030504020204" pitchFamily="34" charset="0"/>
                  <a:ea typeface="Open Sans bold" panose="020B0806030504020204" pitchFamily="34" charset="0"/>
                  <a:cs typeface="Open Sans bold" panose="020B0806030504020204" pitchFamily="34" charset="0"/>
                </a:rPr>
                <a:t>STREFY PLANISTYCZNE</a:t>
              </a:r>
              <a:endParaRPr kumimoji="0" lang="pl-PL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Prostokąt 72">
              <a:extLst>
                <a:ext uri="{FF2B5EF4-FFF2-40B4-BE49-F238E27FC236}">
                  <a16:creationId xmlns:a16="http://schemas.microsoft.com/office/drawing/2014/main" id="{1778B05B-0E30-58A5-AD50-66EEAF815ADC}"/>
                </a:ext>
              </a:extLst>
            </p:cNvPr>
            <p:cNvSpPr/>
            <p:nvPr/>
          </p:nvSpPr>
          <p:spPr>
            <a:xfrm flipH="1">
              <a:off x="337480" y="2706379"/>
              <a:ext cx="457416" cy="344698"/>
            </a:xfrm>
            <a:prstGeom prst="rect">
              <a:avLst/>
            </a:prstGeom>
            <a:solidFill>
              <a:srgbClr val="FF6C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Prostokąt 72">
              <a:extLst>
                <a:ext uri="{FF2B5EF4-FFF2-40B4-BE49-F238E27FC236}">
                  <a16:creationId xmlns:a16="http://schemas.microsoft.com/office/drawing/2014/main" id="{6DE5A114-141D-0B15-2768-7A814171B241}"/>
                </a:ext>
              </a:extLst>
            </p:cNvPr>
            <p:cNvSpPr/>
            <p:nvPr/>
          </p:nvSpPr>
          <p:spPr>
            <a:xfrm flipH="1">
              <a:off x="337480" y="3075491"/>
              <a:ext cx="457416" cy="344698"/>
            </a:xfrm>
            <a:prstGeom prst="rect">
              <a:avLst/>
            </a:prstGeom>
            <a:solidFill>
              <a:srgbClr val="FF8C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Prostokąt 72">
              <a:extLst>
                <a:ext uri="{FF2B5EF4-FFF2-40B4-BE49-F238E27FC236}">
                  <a16:creationId xmlns:a16="http://schemas.microsoft.com/office/drawing/2014/main" id="{793FE905-8E8B-6526-AAAE-BD984C8813BC}"/>
                </a:ext>
              </a:extLst>
            </p:cNvPr>
            <p:cNvSpPr/>
            <p:nvPr/>
          </p:nvSpPr>
          <p:spPr>
            <a:xfrm flipH="1">
              <a:off x="337480" y="3444603"/>
              <a:ext cx="457416" cy="344698"/>
            </a:xfrm>
            <a:prstGeom prst="rect">
              <a:avLst/>
            </a:prstGeom>
            <a:solidFill>
              <a:srgbClr val="B794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SP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Prostokąt 72">
              <a:extLst>
                <a:ext uri="{FF2B5EF4-FFF2-40B4-BE49-F238E27FC236}">
                  <a16:creationId xmlns:a16="http://schemas.microsoft.com/office/drawing/2014/main" id="{7D9FBB11-6357-FBF2-95DB-7CB7D8A6DC25}"/>
                </a:ext>
              </a:extLst>
            </p:cNvPr>
            <p:cNvSpPr/>
            <p:nvPr/>
          </p:nvSpPr>
          <p:spPr>
            <a:xfrm flipH="1">
              <a:off x="337480" y="3813715"/>
              <a:ext cx="457416" cy="344698"/>
            </a:xfrm>
            <a:prstGeom prst="rect">
              <a:avLst/>
            </a:prstGeom>
            <a:solidFill>
              <a:srgbClr val="FEEF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SR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Prostokąt 72">
              <a:extLst>
                <a:ext uri="{FF2B5EF4-FFF2-40B4-BE49-F238E27FC236}">
                  <a16:creationId xmlns:a16="http://schemas.microsoft.com/office/drawing/2014/main" id="{825E21AF-CD11-2724-0E47-D35B4DDBC12B}"/>
                </a:ext>
              </a:extLst>
            </p:cNvPr>
            <p:cNvSpPr/>
            <p:nvPr/>
          </p:nvSpPr>
          <p:spPr>
            <a:xfrm flipH="1">
              <a:off x="337480" y="5715987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SI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Prostokąt 72">
              <a:extLst>
                <a:ext uri="{FF2B5EF4-FFF2-40B4-BE49-F238E27FC236}">
                  <a16:creationId xmlns:a16="http://schemas.microsoft.com/office/drawing/2014/main" id="{6449783D-7CF6-5DFE-DE51-DE3FD03DC5E5}"/>
                </a:ext>
              </a:extLst>
            </p:cNvPr>
            <p:cNvSpPr/>
            <p:nvPr/>
          </p:nvSpPr>
          <p:spPr>
            <a:xfrm flipH="1">
              <a:off x="337480" y="4191144"/>
              <a:ext cx="457416" cy="344698"/>
            </a:xfrm>
            <a:prstGeom prst="rect">
              <a:avLst/>
            </a:prstGeom>
            <a:solidFill>
              <a:srgbClr val="BBF5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SN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Prostokąt 72">
              <a:extLst>
                <a:ext uri="{FF2B5EF4-FFF2-40B4-BE49-F238E27FC236}">
                  <a16:creationId xmlns:a16="http://schemas.microsoft.com/office/drawing/2014/main" id="{DB0471A8-2764-9BEF-6991-065FFDF2657E}"/>
                </a:ext>
              </a:extLst>
            </p:cNvPr>
            <p:cNvSpPr/>
            <p:nvPr/>
          </p:nvSpPr>
          <p:spPr>
            <a:xfrm flipH="1">
              <a:off x="337480" y="4560256"/>
              <a:ext cx="457416" cy="344698"/>
            </a:xfrm>
            <a:prstGeom prst="rect">
              <a:avLst/>
            </a:prstGeom>
            <a:solidFill>
              <a:srgbClr val="94D4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SC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Prostokąt 72">
              <a:extLst>
                <a:ext uri="{FF2B5EF4-FFF2-40B4-BE49-F238E27FC236}">
                  <a16:creationId xmlns:a16="http://schemas.microsoft.com/office/drawing/2014/main" id="{E4DBFA31-DA20-7FBD-2316-1771E4002057}"/>
                </a:ext>
              </a:extLst>
            </p:cNvPr>
            <p:cNvSpPr/>
            <p:nvPr/>
          </p:nvSpPr>
          <p:spPr>
            <a:xfrm flipH="1">
              <a:off x="337480" y="4950705"/>
              <a:ext cx="457416" cy="344698"/>
            </a:xfrm>
            <a:prstGeom prst="rect">
              <a:avLst/>
            </a:prstGeom>
            <a:solidFill>
              <a:srgbClr val="E3FF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Prostokąt 72">
              <a:extLst>
                <a:ext uri="{FF2B5EF4-FFF2-40B4-BE49-F238E27FC236}">
                  <a16:creationId xmlns:a16="http://schemas.microsoft.com/office/drawing/2014/main" id="{5E632FCE-59AA-C494-E804-B7A4B5887C46}"/>
                </a:ext>
              </a:extLst>
            </p:cNvPr>
            <p:cNvSpPr/>
            <p:nvPr/>
          </p:nvSpPr>
          <p:spPr>
            <a:xfrm flipH="1">
              <a:off x="337480" y="5333346"/>
              <a:ext cx="457416" cy="34469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SK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Prostokąt 72">
              <a:extLst>
                <a:ext uri="{FF2B5EF4-FFF2-40B4-BE49-F238E27FC236}">
                  <a16:creationId xmlns:a16="http://schemas.microsoft.com/office/drawing/2014/main" id="{CAE3097D-3716-2CE3-1BB8-24F83D292644}"/>
                </a:ext>
              </a:extLst>
            </p:cNvPr>
            <p:cNvSpPr/>
            <p:nvPr/>
          </p:nvSpPr>
          <p:spPr>
            <a:xfrm flipH="1">
              <a:off x="337480" y="1589948"/>
              <a:ext cx="457416" cy="344698"/>
            </a:xfrm>
            <a:prstGeom prst="rect">
              <a:avLst/>
            </a:prstGeom>
            <a:solidFill>
              <a:srgbClr val="B19C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SW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Prostokąt 72">
              <a:extLst>
                <a:ext uri="{FF2B5EF4-FFF2-40B4-BE49-F238E27FC236}">
                  <a16:creationId xmlns:a16="http://schemas.microsoft.com/office/drawing/2014/main" id="{83AC339D-1C7D-B5C4-E347-35EC3B14FEF7}"/>
                </a:ext>
              </a:extLst>
            </p:cNvPr>
            <p:cNvSpPr/>
            <p:nvPr/>
          </p:nvSpPr>
          <p:spPr>
            <a:xfrm flipH="1">
              <a:off x="337480" y="1959060"/>
              <a:ext cx="457416" cy="344698"/>
            </a:xfrm>
            <a:prstGeom prst="rect">
              <a:avLst/>
            </a:prstGeom>
            <a:solidFill>
              <a:srgbClr val="DDC3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SJ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Prostokąt 72">
              <a:extLst>
                <a:ext uri="{FF2B5EF4-FFF2-40B4-BE49-F238E27FC236}">
                  <a16:creationId xmlns:a16="http://schemas.microsoft.com/office/drawing/2014/main" id="{F89BB26F-F8F8-07FB-F6AF-14646B4BEAC2}"/>
                </a:ext>
              </a:extLst>
            </p:cNvPr>
            <p:cNvSpPr/>
            <p:nvPr/>
          </p:nvSpPr>
          <p:spPr>
            <a:xfrm flipH="1">
              <a:off x="337480" y="2328172"/>
              <a:ext cx="457416" cy="344698"/>
            </a:xfrm>
            <a:prstGeom prst="rect">
              <a:avLst/>
            </a:prstGeom>
            <a:solidFill>
              <a:srgbClr val="F8E6B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3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SZ</a:t>
              </a:r>
              <a:endParaRPr kumimoji="0" lang="pl-PL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08797DF1-C66F-A8E8-054A-6ECEF8BE48DC}"/>
                </a:ext>
              </a:extLst>
            </p:cNvPr>
            <p:cNvSpPr/>
            <p:nvPr/>
          </p:nvSpPr>
          <p:spPr>
            <a:xfrm>
              <a:off x="812800" y="1589948"/>
              <a:ext cx="674470" cy="1082922"/>
            </a:xfrm>
            <a:prstGeom prst="rect">
              <a:avLst/>
            </a:prstGeom>
            <a:solidFill>
              <a:srgbClr val="D9C1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30%</a:t>
              </a:r>
            </a:p>
          </p:txBody>
        </p:sp>
        <p:sp>
          <p:nvSpPr>
            <p:cNvPr id="31" name="Prostokąt 30">
              <a:extLst>
                <a:ext uri="{FF2B5EF4-FFF2-40B4-BE49-F238E27FC236}">
                  <a16:creationId xmlns:a16="http://schemas.microsoft.com/office/drawing/2014/main" id="{C86614BC-29AA-7BD1-9BFD-FAF3360E25B7}"/>
                </a:ext>
              </a:extLst>
            </p:cNvPr>
            <p:cNvSpPr/>
            <p:nvPr/>
          </p:nvSpPr>
          <p:spPr>
            <a:xfrm>
              <a:off x="812800" y="2706379"/>
              <a:ext cx="677208" cy="1082922"/>
            </a:xfrm>
            <a:prstGeom prst="rect">
              <a:avLst/>
            </a:prstGeom>
            <a:solidFill>
              <a:srgbClr val="FB6A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11%</a:t>
              </a:r>
            </a:p>
          </p:txBody>
        </p:sp>
        <p:sp>
          <p:nvSpPr>
            <p:cNvPr id="33" name="Prostokąt 32">
              <a:extLst>
                <a:ext uri="{FF2B5EF4-FFF2-40B4-BE49-F238E27FC236}">
                  <a16:creationId xmlns:a16="http://schemas.microsoft.com/office/drawing/2014/main" id="{6B64B1FB-5972-D957-8C29-F6A08CF02416}"/>
                </a:ext>
              </a:extLst>
            </p:cNvPr>
            <p:cNvSpPr/>
            <p:nvPr/>
          </p:nvSpPr>
          <p:spPr>
            <a:xfrm>
              <a:off x="815995" y="3813715"/>
              <a:ext cx="672941" cy="1481688"/>
            </a:xfrm>
            <a:prstGeom prst="rect">
              <a:avLst/>
            </a:prstGeom>
            <a:solidFill>
              <a:srgbClr val="B9F18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43%</a:t>
              </a:r>
            </a:p>
          </p:txBody>
        </p:sp>
        <p:sp>
          <p:nvSpPr>
            <p:cNvPr id="35" name="Prostokąt 34">
              <a:extLst>
                <a:ext uri="{FF2B5EF4-FFF2-40B4-BE49-F238E27FC236}">
                  <a16:creationId xmlns:a16="http://schemas.microsoft.com/office/drawing/2014/main" id="{76363D70-3B54-C222-858A-D4102DA87965}"/>
                </a:ext>
              </a:extLst>
            </p:cNvPr>
            <p:cNvSpPr/>
            <p:nvPr/>
          </p:nvSpPr>
          <p:spPr>
            <a:xfrm>
              <a:off x="811417" y="5333346"/>
              <a:ext cx="672941" cy="727339"/>
            </a:xfrm>
            <a:prstGeom prst="rect">
              <a:avLst/>
            </a:prstGeom>
            <a:solidFill>
              <a:srgbClr val="C9C9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b="1" dirty="0"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16%</a:t>
              </a:r>
            </a:p>
          </p:txBody>
        </p:sp>
      </p:grpSp>
      <p:sp>
        <p:nvSpPr>
          <p:cNvPr id="5" name="Tytuł 1">
            <a:extLst>
              <a:ext uri="{FF2B5EF4-FFF2-40B4-BE49-F238E27FC236}">
                <a16:creationId xmlns:a16="http://schemas.microsoft.com/office/drawing/2014/main" id="{F6E161EB-6371-B5F1-BD27-6B4B4072FF3A}"/>
              </a:ext>
            </a:extLst>
          </p:cNvPr>
          <p:cNvSpPr txBox="1">
            <a:spLocks/>
          </p:cNvSpPr>
          <p:nvPr/>
        </p:nvSpPr>
        <p:spPr>
          <a:xfrm>
            <a:off x="698410" y="577083"/>
            <a:ext cx="10699927" cy="14397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PROJEKT PLANU OGÓLNEGO MIASTA GDAŃSKA </a:t>
            </a:r>
          </a:p>
          <a:p>
            <a:pPr>
              <a:lnSpc>
                <a:spcPct val="100000"/>
              </a:lnSpc>
              <a:defRPr/>
            </a:pPr>
            <a:r>
              <a:rPr lang="pl-PL" sz="1600" dirty="0">
                <a:solidFill>
                  <a:prstClr val="black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PORÓWNANIE POWIERZCHNI STREF [HA]</a:t>
            </a:r>
            <a:endParaRPr lang="pl-PL" sz="16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>
              <a:lnSpc>
                <a:spcPct val="150000"/>
              </a:lnSpc>
              <a:defRPr/>
            </a:pPr>
            <a:endParaRPr lang="pl-PL" sz="16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Prostokąt 72">
            <a:extLst>
              <a:ext uri="{FF2B5EF4-FFF2-40B4-BE49-F238E27FC236}">
                <a16:creationId xmlns:a16="http://schemas.microsoft.com/office/drawing/2014/main" id="{C8AAF547-76AD-34C8-56B0-AA435F79F122}"/>
              </a:ext>
            </a:extLst>
          </p:cNvPr>
          <p:cNvSpPr/>
          <p:nvPr/>
        </p:nvSpPr>
        <p:spPr>
          <a:xfrm>
            <a:off x="1980180" y="1558133"/>
            <a:ext cx="4284409" cy="52448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35000"/>
                </a:schemeClr>
              </a:gs>
              <a:gs pos="54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 udostępniony do konsultacji społecznych [ha]</a:t>
            </a:r>
          </a:p>
        </p:txBody>
      </p:sp>
      <p:sp>
        <p:nvSpPr>
          <p:cNvPr id="7" name="Prostokąt 72">
            <a:extLst>
              <a:ext uri="{FF2B5EF4-FFF2-40B4-BE49-F238E27FC236}">
                <a16:creationId xmlns:a16="http://schemas.microsoft.com/office/drawing/2014/main" id="{72AEABAD-8E50-85BB-FE5F-293C72630896}"/>
              </a:ext>
            </a:extLst>
          </p:cNvPr>
          <p:cNvSpPr/>
          <p:nvPr/>
        </p:nvSpPr>
        <p:spPr>
          <a:xfrm>
            <a:off x="6509846" y="1572548"/>
            <a:ext cx="4438891" cy="52448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35000"/>
                </a:schemeClr>
              </a:gs>
              <a:gs pos="54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 po konsultacjach</a:t>
            </a:r>
            <a:r>
              <a:rPr kumimoji="0" lang="pl-PL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społecznych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[ha]</a:t>
            </a:r>
          </a:p>
        </p:txBody>
      </p:sp>
      <p:grpSp>
        <p:nvGrpSpPr>
          <p:cNvPr id="10" name="Grupa 9">
            <a:extLst>
              <a:ext uri="{FF2B5EF4-FFF2-40B4-BE49-F238E27FC236}">
                <a16:creationId xmlns:a16="http://schemas.microsoft.com/office/drawing/2014/main" id="{543AD9C6-C3F6-3E36-8B52-A33962A7CBE2}"/>
              </a:ext>
            </a:extLst>
          </p:cNvPr>
          <p:cNvGrpSpPr/>
          <p:nvPr/>
        </p:nvGrpSpPr>
        <p:grpSpPr>
          <a:xfrm>
            <a:off x="6624627" y="2075551"/>
            <a:ext cx="4618328" cy="4346794"/>
            <a:chOff x="6624627" y="2075551"/>
            <a:chExt cx="4618328" cy="4346794"/>
          </a:xfrm>
        </p:grpSpPr>
        <p:graphicFrame>
          <p:nvGraphicFramePr>
            <p:cNvPr id="39" name="Wykres 38">
              <a:extLst>
                <a:ext uri="{FF2B5EF4-FFF2-40B4-BE49-F238E27FC236}">
                  <a16:creationId xmlns:a16="http://schemas.microsoft.com/office/drawing/2014/main" id="{660B5A5D-2097-C10D-1EF5-BDAF3798C2F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94813003"/>
                </p:ext>
              </p:extLst>
            </p:nvPr>
          </p:nvGraphicFramePr>
          <p:xfrm>
            <a:off x="6624627" y="2075551"/>
            <a:ext cx="4618328" cy="434679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sp>
          <p:nvSpPr>
            <p:cNvPr id="3" name="pole tekstowe 1">
              <a:extLst>
                <a:ext uri="{FF2B5EF4-FFF2-40B4-BE49-F238E27FC236}">
                  <a16:creationId xmlns:a16="http://schemas.microsoft.com/office/drawing/2014/main" id="{1AAA4EDB-76FA-8F85-B422-E2640AB42C41}"/>
                </a:ext>
              </a:extLst>
            </p:cNvPr>
            <p:cNvSpPr txBox="1"/>
            <p:nvPr/>
          </p:nvSpPr>
          <p:spPr>
            <a:xfrm>
              <a:off x="9403802" y="4060863"/>
              <a:ext cx="914400" cy="260562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l-PL" sz="1100" b="1" i="1" kern="1200" dirty="0"/>
                <a:t>-</a:t>
              </a:r>
              <a:r>
                <a:rPr lang="pl-PL" b="1" i="1" dirty="0"/>
                <a:t>41</a:t>
              </a:r>
              <a:r>
                <a:rPr lang="pl-PL" sz="1100" b="1" i="1" kern="1200" dirty="0"/>
                <a:t> ha</a:t>
              </a:r>
            </a:p>
          </p:txBody>
        </p:sp>
        <p:sp>
          <p:nvSpPr>
            <p:cNvPr id="6" name="pole tekstowe 1">
              <a:extLst>
                <a:ext uri="{FF2B5EF4-FFF2-40B4-BE49-F238E27FC236}">
                  <a16:creationId xmlns:a16="http://schemas.microsoft.com/office/drawing/2014/main" id="{1AAA4EDB-76FA-8F85-B422-E2640AB42C41}"/>
                </a:ext>
              </a:extLst>
            </p:cNvPr>
            <p:cNvSpPr txBox="1"/>
            <p:nvPr/>
          </p:nvSpPr>
          <p:spPr>
            <a:xfrm>
              <a:off x="7557015" y="3822619"/>
              <a:ext cx="914400" cy="260562"/>
            </a:xfrm>
            <a:prstGeom prst="rect">
              <a:avLst/>
            </a:prstGeom>
          </p:spPr>
          <p:txBody>
            <a:bodyPr wrap="non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l-PL" b="1" i="1" dirty="0"/>
                <a:t>+</a:t>
              </a:r>
              <a:r>
                <a:rPr lang="pl-PL" sz="1100" b="1" i="1" kern="1200" dirty="0"/>
                <a:t>30 ha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80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P spid="4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A654D-E55A-F50A-06B3-24532E96D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 hidden="1">
            <a:extLst>
              <a:ext uri="{FF2B5EF4-FFF2-40B4-BE49-F238E27FC236}">
                <a16:creationId xmlns:a16="http://schemas.microsoft.com/office/drawing/2014/main" id="{4893F645-9B4B-4C80-6B69-9D08B740D3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113" y="-8467"/>
            <a:ext cx="12180722" cy="6858000"/>
          </a:xfrm>
          <a:prstGeom prst="rect">
            <a:avLst/>
          </a:prstGeom>
        </p:spPr>
      </p:pic>
      <p:grpSp>
        <p:nvGrpSpPr>
          <p:cNvPr id="38" name="Grupa 37">
            <a:extLst>
              <a:ext uri="{FF2B5EF4-FFF2-40B4-BE49-F238E27FC236}">
                <a16:creationId xmlns:a16="http://schemas.microsoft.com/office/drawing/2014/main" id="{EABB0849-6309-8C4F-C403-B2328602CBD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316291" y="571500"/>
            <a:ext cx="9570784" cy="6036760"/>
            <a:chOff x="1316291" y="571500"/>
            <a:chExt cx="9570784" cy="6036760"/>
          </a:xfrm>
        </p:grpSpPr>
        <p:pic>
          <p:nvPicPr>
            <p:cNvPr id="39" name="Obraz 38">
              <a:extLst>
                <a:ext uri="{FF2B5EF4-FFF2-40B4-BE49-F238E27FC236}">
                  <a16:creationId xmlns:a16="http://schemas.microsoft.com/office/drawing/2014/main" id="{07454B94-8F58-9056-9F13-F217C4C1F34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21784" y="571500"/>
              <a:ext cx="9559731" cy="6036760"/>
            </a:xfrm>
            <a:prstGeom prst="rect">
              <a:avLst/>
            </a:prstGeom>
          </p:spPr>
        </p:pic>
        <p:pic>
          <p:nvPicPr>
            <p:cNvPr id="49" name="Obraz 48">
              <a:extLst>
                <a:ext uri="{FF2B5EF4-FFF2-40B4-BE49-F238E27FC236}">
                  <a16:creationId xmlns:a16="http://schemas.microsoft.com/office/drawing/2014/main" id="{6A7D61B3-8B55-9C64-0BC8-70E62018720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16291" y="830266"/>
              <a:ext cx="9570784" cy="576846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50" name="Prostokąt 49">
            <a:extLst>
              <a:ext uri="{FF2B5EF4-FFF2-40B4-BE49-F238E27FC236}">
                <a16:creationId xmlns:a16="http://schemas.microsoft.com/office/drawing/2014/main" id="{C47281A2-DA65-AA55-EE10-80875DDA76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278" y="0"/>
            <a:ext cx="11125035" cy="6858000"/>
          </a:xfrm>
          <a:prstGeom prst="rect">
            <a:avLst/>
          </a:prstGeom>
          <a:solidFill>
            <a:schemeClr val="bg1"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3DA9AB1F-E16C-9FE1-6C39-44D884B361C0}"/>
              </a:ext>
            </a:extLst>
          </p:cNvPr>
          <p:cNvSpPr txBox="1"/>
          <p:nvPr/>
        </p:nvSpPr>
        <p:spPr>
          <a:xfrm>
            <a:off x="720754" y="577991"/>
            <a:ext cx="75735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SYTUACJA PLANISTYCZNA MIASTA GDAŃSKA W KONTEKŚCIE SPORZĄDZANEGO PLANU OGÓLNEGO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4" name="Grupa 3">
            <a:extLst>
              <a:ext uri="{FF2B5EF4-FFF2-40B4-BE49-F238E27FC236}">
                <a16:creationId xmlns:a16="http://schemas.microsoft.com/office/drawing/2014/main" id="{63F6F03F-9684-612D-BD0C-7AB289694823}"/>
              </a:ext>
            </a:extLst>
          </p:cNvPr>
          <p:cNvGrpSpPr/>
          <p:nvPr/>
        </p:nvGrpSpPr>
        <p:grpSpPr>
          <a:xfrm>
            <a:off x="7532203" y="1993032"/>
            <a:ext cx="3372880" cy="1664568"/>
            <a:chOff x="3302176" y="2605440"/>
            <a:chExt cx="2603273" cy="1872191"/>
          </a:xfrm>
        </p:grpSpPr>
        <p:pic>
          <p:nvPicPr>
            <p:cNvPr id="2" name="Obraz 1" descr="Obraz zawierający linia, zrzut ekranu, Prostokąt, design&#10;&#10;Zawartość wygenerowana przez AI może być niepoprawna.">
              <a:extLst>
                <a:ext uri="{FF2B5EF4-FFF2-40B4-BE49-F238E27FC236}">
                  <a16:creationId xmlns:a16="http://schemas.microsoft.com/office/drawing/2014/main" id="{F240A4CB-E0C1-EA71-00DC-BCF6A9F86C7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302176" y="2605440"/>
              <a:ext cx="2603273" cy="1872191"/>
            </a:xfrm>
            <a:prstGeom prst="rect">
              <a:avLst/>
            </a:prstGeom>
          </p:spPr>
        </p:pic>
        <p:sp>
          <p:nvSpPr>
            <p:cNvPr id="6" name="pole tekstowe 5">
              <a:extLst>
                <a:ext uri="{FF2B5EF4-FFF2-40B4-BE49-F238E27FC236}">
                  <a16:creationId xmlns:a16="http://schemas.microsoft.com/office/drawing/2014/main" id="{C28E24F6-DCB2-B0B7-87AB-9BFD785638E9}"/>
                </a:ext>
              </a:extLst>
            </p:cNvPr>
            <p:cNvSpPr txBox="1"/>
            <p:nvPr/>
          </p:nvSpPr>
          <p:spPr>
            <a:xfrm>
              <a:off x="3422292" y="2776532"/>
              <a:ext cx="2363040" cy="13500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Gdańsk jest jednym z wielu samorządów, które wciąż pracują nad planem ogólnym, podobnie jak Warszawa, Łódź, Katowice czy Kraków. Dotychczas nie </a:t>
              </a:r>
              <a:r>
                <a:rPr lang="pl-PL" sz="12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opublikowano planów ogólnych nawet </a:t>
              </a:r>
              <a:r>
                <a:rPr kumimoji="0" lang="pl-PL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połowy gmin w Polsce.</a:t>
              </a:r>
            </a:p>
          </p:txBody>
        </p:sp>
      </p:grpSp>
      <p:graphicFrame>
        <p:nvGraphicFramePr>
          <p:cNvPr id="13" name="Wykres 12">
            <a:extLst>
              <a:ext uri="{FF2B5EF4-FFF2-40B4-BE49-F238E27FC236}">
                <a16:creationId xmlns:a16="http://schemas.microsoft.com/office/drawing/2014/main" id="{B5DE98CC-1B16-76A3-BE5E-2F361D69BEAB}"/>
              </a:ext>
            </a:extLst>
          </p:cNvPr>
          <p:cNvGraphicFramePr>
            <a:graphicFrameLocks/>
          </p:cNvGraphicFramePr>
          <p:nvPr/>
        </p:nvGraphicFramePr>
        <p:xfrm>
          <a:off x="4713301" y="1504599"/>
          <a:ext cx="6983730" cy="4825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3" name="Symbol zastępczy numeru slajdu 5">
            <a:extLst>
              <a:ext uri="{FF2B5EF4-FFF2-40B4-BE49-F238E27FC236}">
                <a16:creationId xmlns:a16="http://schemas.microsoft.com/office/drawing/2014/main" id="{BB1FBA9C-0630-C478-506F-E150A4105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1ED289-97BB-423D-92EB-E9FBEFCC5C7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96041D6D-36EE-4E19-BA10-5BCD7AF38DFD}"/>
              </a:ext>
            </a:extLst>
          </p:cNvPr>
          <p:cNvSpPr txBox="1"/>
          <p:nvPr/>
        </p:nvSpPr>
        <p:spPr>
          <a:xfrm>
            <a:off x="-298580" y="41987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l-PL" dirty="0"/>
          </a:p>
        </p:txBody>
      </p:sp>
      <p:grpSp>
        <p:nvGrpSpPr>
          <p:cNvPr id="34" name="Grupa 33">
            <a:extLst>
              <a:ext uri="{FF2B5EF4-FFF2-40B4-BE49-F238E27FC236}">
                <a16:creationId xmlns:a16="http://schemas.microsoft.com/office/drawing/2014/main" id="{5962DDC8-6816-1FF0-9048-1CC3CBCD8840}"/>
              </a:ext>
            </a:extLst>
          </p:cNvPr>
          <p:cNvGrpSpPr/>
          <p:nvPr/>
        </p:nvGrpSpPr>
        <p:grpSpPr>
          <a:xfrm>
            <a:off x="777583" y="1268692"/>
            <a:ext cx="5292725" cy="2507230"/>
            <a:chOff x="803275" y="1268692"/>
            <a:chExt cx="5292725" cy="2507230"/>
          </a:xfrm>
        </p:grpSpPr>
        <p:sp>
          <p:nvSpPr>
            <p:cNvPr id="12" name="Prostokąt 72">
              <a:extLst>
                <a:ext uri="{FF2B5EF4-FFF2-40B4-BE49-F238E27FC236}">
                  <a16:creationId xmlns:a16="http://schemas.microsoft.com/office/drawing/2014/main" id="{65E6A1AC-2F57-554B-8C38-6507CDABBE38}"/>
                </a:ext>
              </a:extLst>
            </p:cNvPr>
            <p:cNvSpPr/>
            <p:nvPr/>
          </p:nvSpPr>
          <p:spPr>
            <a:xfrm>
              <a:off x="821322" y="1268692"/>
              <a:ext cx="5269817" cy="524482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35000"/>
                  </a:schemeClr>
                </a:gs>
                <a:gs pos="54000">
                  <a:schemeClr val="accent1">
                    <a:lumMod val="40000"/>
                    <a:lumOff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MPZP</a:t>
              </a:r>
              <a:endPara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Prostokąt 72">
              <a:extLst>
                <a:ext uri="{FF2B5EF4-FFF2-40B4-BE49-F238E27FC236}">
                  <a16:creationId xmlns:a16="http://schemas.microsoft.com/office/drawing/2014/main" id="{337CC365-C655-FBAF-6E05-FF85C384A5B6}"/>
                </a:ext>
              </a:extLst>
            </p:cNvPr>
            <p:cNvSpPr/>
            <p:nvPr/>
          </p:nvSpPr>
          <p:spPr>
            <a:xfrm>
              <a:off x="803275" y="2149632"/>
              <a:ext cx="5292725" cy="517733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35000"/>
                  </a:schemeClr>
                </a:gs>
                <a:gs pos="54000">
                  <a:srgbClr val="BCCDE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lvl="0" algn="ctr">
                <a:defRPr/>
              </a:pPr>
              <a:r>
                <a:rPr lang="pl-PL" sz="16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 obszarze miasta Gdańska </a:t>
              </a:r>
            </a:p>
            <a:p>
              <a:pPr lvl="0" algn="ctr">
                <a:defRPr/>
              </a:pPr>
              <a:r>
                <a:rPr lang="pl-PL" sz="16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obowiązuje 798 </a:t>
              </a:r>
              <a:r>
                <a:rPr lang="pl-PL" sz="16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MPZP</a:t>
              </a:r>
              <a:endParaRPr kumimoji="0" lang="pl-PL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Prostokąt 72">
              <a:extLst>
                <a:ext uri="{FF2B5EF4-FFF2-40B4-BE49-F238E27FC236}">
                  <a16:creationId xmlns:a16="http://schemas.microsoft.com/office/drawing/2014/main" id="{A58D1717-DBF5-4424-8767-AB0282D11F4B}"/>
                </a:ext>
              </a:extLst>
            </p:cNvPr>
            <p:cNvSpPr/>
            <p:nvPr/>
          </p:nvSpPr>
          <p:spPr>
            <a:xfrm>
              <a:off x="1323975" y="2848874"/>
              <a:ext cx="4772025" cy="92704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35000"/>
                  </a:schemeClr>
                </a:gs>
                <a:gs pos="82000">
                  <a:srgbClr val="BCCDE9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lvl="0">
                <a:spcAft>
                  <a:spcPts val="600"/>
                </a:spcAft>
                <a:defRPr/>
              </a:pPr>
              <a:r>
                <a:rPr lang="pl-PL" sz="1600" b="1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65,5% </a:t>
              </a:r>
              <a:r>
                <a:rPr lang="pl-PL" sz="16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powierzchni miasta</a:t>
              </a:r>
            </a:p>
            <a:p>
              <a:pPr marL="720725" lvl="0" indent="-720725">
                <a:spcAft>
                  <a:spcPts val="600"/>
                </a:spcAft>
                <a:defRPr/>
              </a:pPr>
              <a:r>
                <a:rPr lang="pl-PL" sz="1600" b="1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90,4% </a:t>
              </a:r>
              <a:r>
                <a:rPr lang="pl-PL" sz="1600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powierzchni miasta </a:t>
              </a:r>
              <a:r>
                <a:rPr lang="pl-PL" sz="1600" u="sng" dirty="0">
                  <a:solidFill>
                    <a:prstClr val="black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bez terenów leśnych i wód oraz terenów zamkniętych</a:t>
              </a:r>
            </a:p>
          </p:txBody>
        </p:sp>
      </p:grpSp>
      <p:grpSp>
        <p:nvGrpSpPr>
          <p:cNvPr id="35" name="Grupa 34">
            <a:extLst>
              <a:ext uri="{FF2B5EF4-FFF2-40B4-BE49-F238E27FC236}">
                <a16:creationId xmlns:a16="http://schemas.microsoft.com/office/drawing/2014/main" id="{9836B488-D34F-9919-A7DB-A2202C023A29}"/>
              </a:ext>
            </a:extLst>
          </p:cNvPr>
          <p:cNvGrpSpPr/>
          <p:nvPr/>
        </p:nvGrpSpPr>
        <p:grpSpPr>
          <a:xfrm>
            <a:off x="821322" y="4117755"/>
            <a:ext cx="5269817" cy="1699170"/>
            <a:chOff x="821322" y="4117755"/>
            <a:chExt cx="5269817" cy="1699170"/>
          </a:xfrm>
        </p:grpSpPr>
        <p:sp>
          <p:nvSpPr>
            <p:cNvPr id="32" name="Prostokąt 72">
              <a:extLst>
                <a:ext uri="{FF2B5EF4-FFF2-40B4-BE49-F238E27FC236}">
                  <a16:creationId xmlns:a16="http://schemas.microsoft.com/office/drawing/2014/main" id="{BDC5AACB-1486-A1AE-1DD3-77B21A3C5983}"/>
                </a:ext>
              </a:extLst>
            </p:cNvPr>
            <p:cNvSpPr/>
            <p:nvPr/>
          </p:nvSpPr>
          <p:spPr>
            <a:xfrm>
              <a:off x="821322" y="4117755"/>
              <a:ext cx="5269817" cy="524482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alpha val="35000"/>
                  </a:schemeClr>
                </a:gs>
                <a:gs pos="54000">
                  <a:srgbClr val="E6D0FC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DWZ</a:t>
              </a:r>
              <a:endParaRPr kumimoji="0" lang="pl-PL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Prostokąt 72">
              <a:extLst>
                <a:ext uri="{FF2B5EF4-FFF2-40B4-BE49-F238E27FC236}">
                  <a16:creationId xmlns:a16="http://schemas.microsoft.com/office/drawing/2014/main" id="{879072C9-6408-41C6-0773-7581DDEC2332}"/>
                </a:ext>
              </a:extLst>
            </p:cNvPr>
            <p:cNvSpPr/>
            <p:nvPr/>
          </p:nvSpPr>
          <p:spPr>
            <a:xfrm>
              <a:off x="1314607" y="4889877"/>
              <a:ext cx="4772025" cy="92704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35000"/>
                  </a:schemeClr>
                </a:gs>
                <a:gs pos="82000">
                  <a:srgbClr val="E6D0FC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spcAft>
                  <a:spcPts val="600"/>
                </a:spcAft>
              </a:pPr>
              <a:r>
                <a:rPr lang="pl-PL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od 1.09.2023 r. do 31.08.2026 r.</a:t>
              </a:r>
              <a:r>
                <a:rPr lang="pl-PL" sz="16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  <a:p>
              <a:pPr>
                <a:spcAft>
                  <a:spcPts val="600"/>
                </a:spcAft>
              </a:pPr>
              <a:r>
                <a:rPr lang="pl-PL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1845</a:t>
              </a:r>
              <a:r>
                <a:rPr lang="pl-PL" sz="16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wniosków o WZ </a:t>
              </a:r>
              <a:br>
                <a:rPr lang="pl-PL" sz="16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lang="pl-PL" sz="1600" b="1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1129</a:t>
              </a:r>
              <a:r>
                <a:rPr lang="pl-PL" sz="1600" dirty="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wydanych decyzji WZ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354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tekst&#10;&#10;Opis wygenerowany automatycznie">
            <a:extLst>
              <a:ext uri="{FF2B5EF4-FFF2-40B4-BE49-F238E27FC236}">
                <a16:creationId xmlns:a16="http://schemas.microsoft.com/office/drawing/2014/main" id="{FBD1248C-978C-4582-A57E-493420DAF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093B36B-A813-018C-A121-BE1F932368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7821" y="5212079"/>
            <a:ext cx="2769754" cy="1021781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DDA9A6A7-7A40-2D15-973F-2D1693496927}"/>
              </a:ext>
            </a:extLst>
          </p:cNvPr>
          <p:cNvSpPr txBox="1">
            <a:spLocks/>
          </p:cNvSpPr>
          <p:nvPr/>
        </p:nvSpPr>
        <p:spPr>
          <a:xfrm>
            <a:off x="0" y="3781930"/>
            <a:ext cx="11155680" cy="5446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DZIĘKUJĘ ZA UWAGĘ!</a:t>
            </a: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47D9CF4-EF00-480D-9F61-EF2731D4A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7325" y="6431574"/>
            <a:ext cx="2743200" cy="365125"/>
          </a:xfrm>
        </p:spPr>
        <p:txBody>
          <a:bodyPr/>
          <a:lstStyle/>
          <a:p>
            <a:fld id="{6A1ED289-97BB-423D-92EB-E9FBEFCC5C73}" type="slidenum">
              <a:rPr lang="pl-PL" smtClean="0"/>
              <a:t>14</a:t>
            </a:fld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344A666-02D6-49C4-8A8C-43DFC13C536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411" y="4497738"/>
            <a:ext cx="4592892" cy="635018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AF9B7334-2856-4605-A764-8FE5AC93F296}"/>
              </a:ext>
            </a:extLst>
          </p:cNvPr>
          <p:cNvSpPr/>
          <p:nvPr/>
        </p:nvSpPr>
        <p:spPr>
          <a:xfrm>
            <a:off x="2059421" y="6221160"/>
            <a:ext cx="137409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>
                <a:solidFill>
                  <a:srgbClr val="3F3B3C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bip.brg.gda.pl</a:t>
            </a:r>
          </a:p>
        </p:txBody>
      </p:sp>
      <p:pic>
        <p:nvPicPr>
          <p:cNvPr id="7" name="Obraz 6" descr="Obraz zawierający wzór, kwadrat, Symetria, piksel&#10;&#10;Zawartość wygenerowana przez AI może być niepoprawna.">
            <a:extLst>
              <a:ext uri="{FF2B5EF4-FFF2-40B4-BE49-F238E27FC236}">
                <a16:creationId xmlns:a16="http://schemas.microsoft.com/office/drawing/2014/main" id="{F46C3E8D-2EA1-A152-22C8-075CBD27F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46" y="5201569"/>
            <a:ext cx="1374095" cy="137409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EFCC41E8-C8B9-58E3-C6E4-6E7CF40E17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3515" y="1250517"/>
            <a:ext cx="1630626" cy="53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04455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iestandardowy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Pakiet 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C4D61F0623DF341A38B9FF995BB549F" ma:contentTypeVersion="4" ma:contentTypeDescription="Utwórz nowy dokument." ma:contentTypeScope="" ma:versionID="d46f8d443767eb2afb742eb3228892b3">
  <xsd:schema xmlns:xsd="http://www.w3.org/2001/XMLSchema" xmlns:xs="http://www.w3.org/2001/XMLSchema" xmlns:p="http://schemas.microsoft.com/office/2006/metadata/properties" xmlns:ns1="http://schemas.microsoft.com/sharepoint/v3" xmlns:ns2="8a3454c7-611b-45c7-a566-15631247eae2" targetNamespace="http://schemas.microsoft.com/office/2006/metadata/properties" ma:root="true" ma:fieldsID="4d2141275a604332ef546bb147e18668" ns1:_="" ns2:_="">
    <xsd:import namespace="http://schemas.microsoft.com/sharepoint/v3"/>
    <xsd:import namespace="8a3454c7-611b-45c7-a566-15631247eae2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Planowana data rozpoczęcia" ma:description="Kolumna Planowana data rozpoczęcia to kolumna witryny utworzona przez funkcję publikowania. Jest ona używana w celu określenia daty i godziny pierwszego wyświetlenia tej strony dla osób odwiedzających witrynę." ma:internalName="PublishingStartDate">
      <xsd:simpleType>
        <xsd:restriction base="dms:Unknown"/>
      </xsd:simpleType>
    </xsd:element>
    <xsd:element name="PublishingExpirationDate" ma:index="9" nillable="true" ma:displayName="Planowana data zakończenia" ma:description="Kolumna Planowana data zakończenia to kolumna witryny utworzona przez funkcję publikowania. Jest ona używana w celu określenia daty i godziny, od której ta strona nie będzie więcej wyświetlana dla osób odwiedzających witrynę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3454c7-611b-45c7-a566-15631247eae2" elementFormDefault="qualified">
    <xsd:import namespace="http://schemas.microsoft.com/office/2006/documentManagement/types"/>
    <xsd:import namespace="http://schemas.microsoft.com/office/infopath/2007/PartnerControls"/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C0ABCB-7908-4137-8C36-A65855212D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a3454c7-611b-45c7-a566-15631247ea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E3D66D8-02C9-42E0-858D-BBBEF4D49BEF}">
  <ds:schemaRefs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http://purl.org/dc/terms/"/>
    <ds:schemaRef ds:uri="8a3454c7-611b-45c7-a566-15631247eae2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0586940-50F6-4D12-899B-424D64F293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3143</TotalTime>
  <Words>1066</Words>
  <Application>Microsoft Office PowerPoint</Application>
  <PresentationFormat>Panoramiczny</PresentationFormat>
  <Paragraphs>380</Paragraphs>
  <Slides>14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11</vt:i4>
      </vt:variant>
      <vt:variant>
        <vt:lpstr>Motyw</vt:lpstr>
      </vt:variant>
      <vt:variant>
        <vt:i4>4</vt:i4>
      </vt:variant>
      <vt:variant>
        <vt:lpstr>Tytuły slajdów</vt:lpstr>
      </vt:variant>
      <vt:variant>
        <vt:i4>14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Calibri Light</vt:lpstr>
      <vt:lpstr>Open Sans</vt:lpstr>
      <vt:lpstr>Open Sans bold</vt:lpstr>
      <vt:lpstr>Open Sans ExtraBold</vt:lpstr>
      <vt:lpstr>Open Sans Light</vt:lpstr>
      <vt:lpstr>Open Sans Semibold</vt:lpstr>
      <vt:lpstr>Open Sans Semibold</vt:lpstr>
      <vt:lpstr>Motyw pakietu Office</vt:lpstr>
      <vt:lpstr>2_Motyw pakietu Office</vt:lpstr>
      <vt:lpstr>3_Motyw pakietu Office</vt:lpstr>
      <vt:lpstr>1_Motyw pakietu Office</vt:lpstr>
      <vt:lpstr>PLAN OGÓLNY MIASTA GDAŃSKA PROJEKT PO KONSULTACJACH SPOŁECZNYCH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dolor sit Etiam ullamcorper Lorem ipsum</dc:title>
  <dc:creator>Tmp Grafik</dc:creator>
  <cp:lastModifiedBy>Błaszkowska Katarzyna</cp:lastModifiedBy>
  <cp:revision>851</cp:revision>
  <cp:lastPrinted>2026-09-15T07:02:04Z</cp:lastPrinted>
  <dcterms:created xsi:type="dcterms:W3CDTF">2021-04-30T07:27:12Z</dcterms:created>
  <dcterms:modified xsi:type="dcterms:W3CDTF">2026-10-01T11:04:03Z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0x0101003C4D61F0623DF341A38B9FF995BB549F</vt:lpwstr>
  </property>
</Properties>
</file>