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4"/>
  </p:sldMasterIdLst>
  <p:notesMasterIdLst>
    <p:notesMasterId r:id="rId25"/>
  </p:notesMasterIdLst>
  <p:sldIdLst>
    <p:sldId id="281" r:id="rId5"/>
    <p:sldId id="257" r:id="rId6"/>
    <p:sldId id="295" r:id="rId7"/>
    <p:sldId id="258" r:id="rId8"/>
    <p:sldId id="259" r:id="rId9"/>
    <p:sldId id="294" r:id="rId10"/>
    <p:sldId id="293" r:id="rId11"/>
    <p:sldId id="262" r:id="rId12"/>
    <p:sldId id="263" r:id="rId13"/>
    <p:sldId id="264" r:id="rId14"/>
    <p:sldId id="267" r:id="rId15"/>
    <p:sldId id="265" r:id="rId16"/>
    <p:sldId id="268" r:id="rId17"/>
    <p:sldId id="271" r:id="rId18"/>
    <p:sldId id="269" r:id="rId19"/>
    <p:sldId id="270" r:id="rId20"/>
    <p:sldId id="266" r:id="rId21"/>
    <p:sldId id="280" r:id="rId22"/>
    <p:sldId id="272" r:id="rId23"/>
    <p:sldId id="288" r:id="rId24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36862AA-6FA4-9918-01AF-5033481D736F}" name="Witczak Łukasz" initials="WŁ" userId="S::lukasz.witczak@gdansk.gda.pl::2976b611-dd24-490b-a353-111bcd106153" providerId="AD"/>
  <p188:author id="{E962B0E6-9203-8DAC-360D-E4F35DD09E57}" name="Kaczmarek Michał" initials="MK" userId="S::michal.kaczmarek@gdansk.gda.pl::0554b60e-af80-4b18-8846-e79fd54433fc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czmarek Michał" initials="KM" lastIdx="1" clrIdx="0">
    <p:extLst>
      <p:ext uri="{19B8F6BF-5375-455C-9EA6-DF929625EA0E}">
        <p15:presenceInfo xmlns:p15="http://schemas.microsoft.com/office/powerpoint/2012/main" userId="S-1-5-21-406810814-1400142467-2852355008-1821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1B1B"/>
    <a:srgbClr val="F8ECD9"/>
    <a:srgbClr val="D9BB92"/>
    <a:srgbClr val="DEC396"/>
    <a:srgbClr val="D5A6A6"/>
    <a:srgbClr val="99B7A8"/>
    <a:srgbClr val="DFC1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69CD90-86E4-41B9-B683-A28CA00C7708}" v="11" dt="2026-10-28T10:37:46.9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01" autoAdjust="0"/>
    <p:restoredTop sz="92165" autoAdjust="0"/>
  </p:normalViewPr>
  <p:slideViewPr>
    <p:cSldViewPr snapToGrid="0">
      <p:cViewPr varScale="1">
        <p:scale>
          <a:sx n="98" d="100"/>
          <a:sy n="98" d="100"/>
        </p:scale>
        <p:origin x="918" y="9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czmarek Michał" userId="0554b60e-af80-4b18-8846-e79fd54433fc" providerId="ADAL" clId="{D99B3A4A-360B-4915-B5BA-FC4BAA76D022}"/>
    <pc:docChg chg="undo custSel addSld delSld modSld sldOrd">
      <pc:chgData name="Kaczmarek Michał" userId="0554b60e-af80-4b18-8846-e79fd54433fc" providerId="ADAL" clId="{D99B3A4A-360B-4915-B5BA-FC4BAA76D022}" dt="2026-10-28T10:38:32.530" v="2818" actId="14100"/>
      <pc:docMkLst>
        <pc:docMk/>
      </pc:docMkLst>
      <pc:sldChg chg="addSp delSp modSp add del mod">
        <pc:chgData name="Kaczmarek Michał" userId="0554b60e-af80-4b18-8846-e79fd54433fc" providerId="ADAL" clId="{D99B3A4A-360B-4915-B5BA-FC4BAA76D022}" dt="2026-10-27T13:30:04.066" v="1183" actId="20577"/>
        <pc:sldMkLst>
          <pc:docMk/>
          <pc:sldMk cId="0" sldId="257"/>
        </pc:sldMkLst>
        <pc:spChg chg="mod">
          <ac:chgData name="Kaczmarek Michał" userId="0554b60e-af80-4b18-8846-e79fd54433fc" providerId="ADAL" clId="{D99B3A4A-360B-4915-B5BA-FC4BAA76D022}" dt="2026-10-27T13:30:04.066" v="1183" actId="20577"/>
          <ac:spMkLst>
            <pc:docMk/>
            <pc:sldMk cId="0" sldId="257"/>
            <ac:spMk id="3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1T06:44:45.055" v="872" actId="1035"/>
          <ac:spMkLst>
            <pc:docMk/>
            <pc:sldMk cId="0" sldId="257"/>
            <ac:spMk id="4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1T06:44:45.055" v="872" actId="1035"/>
          <ac:spMkLst>
            <pc:docMk/>
            <pc:sldMk cId="0" sldId="257"/>
            <ac:spMk id="5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1T07:18:26.337" v="1111" actId="20577"/>
          <ac:spMkLst>
            <pc:docMk/>
            <pc:sldMk cId="0" sldId="257"/>
            <ac:spMk id="6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1T06:44:45.055" v="872" actId="1035"/>
          <ac:spMkLst>
            <pc:docMk/>
            <pc:sldMk cId="0" sldId="257"/>
            <ac:spMk id="7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1T06:44:45.055" v="872" actId="1035"/>
          <ac:spMkLst>
            <pc:docMk/>
            <pc:sldMk cId="0" sldId="257"/>
            <ac:spMk id="8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1T06:48:52.743" v="890" actId="403"/>
          <ac:spMkLst>
            <pc:docMk/>
            <pc:sldMk cId="0" sldId="257"/>
            <ac:spMk id="9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1T06:44:55.457" v="877" actId="1036"/>
          <ac:spMkLst>
            <pc:docMk/>
            <pc:sldMk cId="0" sldId="257"/>
            <ac:spMk id="14" creationId="{00000000-0000-0000-0000-000000000000}"/>
          </ac:spMkLst>
        </pc:spChg>
      </pc:sldChg>
      <pc:sldChg chg="addSp delSp modSp mod">
        <pc:chgData name="Kaczmarek Michał" userId="0554b60e-af80-4b18-8846-e79fd54433fc" providerId="ADAL" clId="{D99B3A4A-360B-4915-B5BA-FC4BAA76D022}" dt="2026-10-28T08:54:56.869" v="2506" actId="20577"/>
        <pc:sldMkLst>
          <pc:docMk/>
          <pc:sldMk cId="0" sldId="258"/>
        </pc:sldMkLst>
        <pc:spChg chg="mod">
          <ac:chgData name="Kaczmarek Michał" userId="0554b60e-af80-4b18-8846-e79fd54433fc" providerId="ADAL" clId="{D99B3A4A-360B-4915-B5BA-FC4BAA76D022}" dt="2026-10-20T07:46:16.198" v="267"/>
          <ac:spMkLst>
            <pc:docMk/>
            <pc:sldMk cId="0" sldId="258"/>
            <ac:spMk id="3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07:30:45.719" v="1789" actId="1076"/>
          <ac:spMkLst>
            <pc:docMk/>
            <pc:sldMk cId="0" sldId="258"/>
            <ac:spMk id="4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07:31:14.641" v="1795" actId="1076"/>
          <ac:spMkLst>
            <pc:docMk/>
            <pc:sldMk cId="0" sldId="258"/>
            <ac:spMk id="5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08:54:56.869" v="2506" actId="20577"/>
          <ac:spMkLst>
            <pc:docMk/>
            <pc:sldMk cId="0" sldId="258"/>
            <ac:spMk id="6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07:31:14.641" v="1795" actId="1076"/>
          <ac:spMkLst>
            <pc:docMk/>
            <pc:sldMk cId="0" sldId="258"/>
            <ac:spMk id="7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07:31:31.501" v="1796" actId="1076"/>
          <ac:spMkLst>
            <pc:docMk/>
            <pc:sldMk cId="0" sldId="258"/>
            <ac:spMk id="8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07:31:31.501" v="1796" actId="1076"/>
          <ac:spMkLst>
            <pc:docMk/>
            <pc:sldMk cId="0" sldId="258"/>
            <ac:spMk id="9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07:31:31.501" v="1796" actId="1076"/>
          <ac:spMkLst>
            <pc:docMk/>
            <pc:sldMk cId="0" sldId="258"/>
            <ac:spMk id="10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07:30:58.100" v="1792" actId="1076"/>
          <ac:spMkLst>
            <pc:docMk/>
            <pc:sldMk cId="0" sldId="258"/>
            <ac:spMk id="11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07:30:58.100" v="1792" actId="1076"/>
          <ac:spMkLst>
            <pc:docMk/>
            <pc:sldMk cId="0" sldId="258"/>
            <ac:spMk id="12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07:30:58.100" v="1792" actId="1076"/>
          <ac:spMkLst>
            <pc:docMk/>
            <pc:sldMk cId="0" sldId="258"/>
            <ac:spMk id="13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0T07:44:20.700" v="254" actId="20577"/>
          <ac:spMkLst>
            <pc:docMk/>
            <pc:sldMk cId="0" sldId="258"/>
            <ac:spMk id="15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1T06:51:24.669" v="931" actId="1076"/>
          <ac:spMkLst>
            <pc:docMk/>
            <pc:sldMk cId="0" sldId="258"/>
            <ac:spMk id="16" creationId="{00000000-0000-0000-0000-000000000000}"/>
          </ac:spMkLst>
        </pc:spChg>
        <pc:spChg chg="del mod">
          <ac:chgData name="Kaczmarek Michał" userId="0554b60e-af80-4b18-8846-e79fd54433fc" providerId="ADAL" clId="{D99B3A4A-360B-4915-B5BA-FC4BAA76D022}" dt="2026-10-28T07:29:26.882" v="1776" actId="21"/>
          <ac:spMkLst>
            <pc:docMk/>
            <pc:sldMk cId="0" sldId="258"/>
            <ac:spMk id="17" creationId="{00000000-0000-0000-0000-000000000000}"/>
          </ac:spMkLst>
        </pc:spChg>
        <pc:spChg chg="del">
          <ac:chgData name="Kaczmarek Michał" userId="0554b60e-af80-4b18-8846-e79fd54433fc" providerId="ADAL" clId="{D99B3A4A-360B-4915-B5BA-FC4BAA76D022}" dt="2026-10-28T07:29:26.882" v="1776" actId="21"/>
          <ac:spMkLst>
            <pc:docMk/>
            <pc:sldMk cId="0" sldId="258"/>
            <ac:spMk id="18" creationId="{00000000-0000-0000-0000-000000000000}"/>
          </ac:spMkLst>
        </pc:spChg>
        <pc:spChg chg="del mod">
          <ac:chgData name="Kaczmarek Michał" userId="0554b60e-af80-4b18-8846-e79fd54433fc" providerId="ADAL" clId="{D99B3A4A-360B-4915-B5BA-FC4BAA76D022}" dt="2026-10-28T07:29:26.882" v="1776" actId="21"/>
          <ac:spMkLst>
            <pc:docMk/>
            <pc:sldMk cId="0" sldId="258"/>
            <ac:spMk id="19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0T07:44:59.153" v="262" actId="14100"/>
          <ac:spMkLst>
            <pc:docMk/>
            <pc:sldMk cId="0" sldId="258"/>
            <ac:spMk id="20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0T09:17:48.346" v="656" actId="20577"/>
          <ac:spMkLst>
            <pc:docMk/>
            <pc:sldMk cId="0" sldId="258"/>
            <ac:spMk id="21" creationId="{00000000-0000-0000-0000-000000000000}"/>
          </ac:spMkLst>
        </pc:spChg>
        <pc:spChg chg="add mod">
          <ac:chgData name="Kaczmarek Michał" userId="0554b60e-af80-4b18-8846-e79fd54433fc" providerId="ADAL" clId="{D99B3A4A-360B-4915-B5BA-FC4BAA76D022}" dt="2026-10-28T08:54:09.591" v="2456" actId="20577"/>
          <ac:spMkLst>
            <pc:docMk/>
            <pc:sldMk cId="0" sldId="258"/>
            <ac:spMk id="22" creationId="{326B3C67-6B72-6E1A-04B7-1615FC30929D}"/>
          </ac:spMkLst>
        </pc:spChg>
        <pc:spChg chg="add mod">
          <ac:chgData name="Kaczmarek Michał" userId="0554b60e-af80-4b18-8846-e79fd54433fc" providerId="ADAL" clId="{D99B3A4A-360B-4915-B5BA-FC4BAA76D022}" dt="2026-10-28T07:30:07.032" v="1781" actId="1076"/>
          <ac:spMkLst>
            <pc:docMk/>
            <pc:sldMk cId="0" sldId="258"/>
            <ac:spMk id="24" creationId="{6BC7805C-AFC2-3FFB-E3B4-60AF07D0D019}"/>
          </ac:spMkLst>
        </pc:spChg>
        <pc:spChg chg="add mod">
          <ac:chgData name="Kaczmarek Michał" userId="0554b60e-af80-4b18-8846-e79fd54433fc" providerId="ADAL" clId="{D99B3A4A-360B-4915-B5BA-FC4BAA76D022}" dt="2026-10-28T07:30:07.032" v="1781" actId="1076"/>
          <ac:spMkLst>
            <pc:docMk/>
            <pc:sldMk cId="0" sldId="258"/>
            <ac:spMk id="26" creationId="{5DC0ECB4-C4A4-007C-C44E-036CB34E1D20}"/>
          </ac:spMkLst>
        </pc:spChg>
        <pc:spChg chg="add mod">
          <ac:chgData name="Kaczmarek Michał" userId="0554b60e-af80-4b18-8846-e79fd54433fc" providerId="ADAL" clId="{D99B3A4A-360B-4915-B5BA-FC4BAA76D022}" dt="2026-10-28T07:30:50.809" v="1791" actId="571"/>
          <ac:spMkLst>
            <pc:docMk/>
            <pc:sldMk cId="0" sldId="258"/>
            <ac:spMk id="27" creationId="{1AE1CCE1-FAA5-2BD6-7FF9-8F91F12C76E7}"/>
          </ac:spMkLst>
        </pc:spChg>
        <pc:spChg chg="add mod">
          <ac:chgData name="Kaczmarek Michał" userId="0554b60e-af80-4b18-8846-e79fd54433fc" providerId="ADAL" clId="{D99B3A4A-360B-4915-B5BA-FC4BAA76D022}" dt="2026-10-28T07:30:50.809" v="1791" actId="571"/>
          <ac:spMkLst>
            <pc:docMk/>
            <pc:sldMk cId="0" sldId="258"/>
            <ac:spMk id="28" creationId="{8FF85B70-5781-EFB6-BE00-CC99A910CDF6}"/>
          </ac:spMkLst>
        </pc:spChg>
      </pc:sldChg>
      <pc:sldChg chg="delSp modSp mod">
        <pc:chgData name="Kaczmarek Michał" userId="0554b60e-af80-4b18-8846-e79fd54433fc" providerId="ADAL" clId="{D99B3A4A-360B-4915-B5BA-FC4BAA76D022}" dt="2026-10-28T07:32:31.894" v="1800" actId="20577"/>
        <pc:sldMkLst>
          <pc:docMk/>
          <pc:sldMk cId="0" sldId="259"/>
        </pc:sldMkLst>
        <pc:spChg chg="mod">
          <ac:chgData name="Kaczmarek Michał" userId="0554b60e-af80-4b18-8846-e79fd54433fc" providerId="ADAL" clId="{D99B3A4A-360B-4915-B5BA-FC4BAA76D022}" dt="2026-10-27T14:09:13.350" v="1196" actId="1076"/>
          <ac:spMkLst>
            <pc:docMk/>
            <pc:sldMk cId="0" sldId="259"/>
            <ac:spMk id="4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7T14:09:13.350" v="1196" actId="1076"/>
          <ac:spMkLst>
            <pc:docMk/>
            <pc:sldMk cId="0" sldId="259"/>
            <ac:spMk id="5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07:32:31.894" v="1800" actId="20577"/>
          <ac:spMkLst>
            <pc:docMk/>
            <pc:sldMk cId="0" sldId="259"/>
            <ac:spMk id="6" creationId="{00000000-0000-0000-0000-000000000000}"/>
          </ac:spMkLst>
        </pc:spChg>
        <pc:spChg chg="del mod">
          <ac:chgData name="Kaczmarek Michał" userId="0554b60e-af80-4b18-8846-e79fd54433fc" providerId="ADAL" clId="{D99B3A4A-360B-4915-B5BA-FC4BAA76D022}" dt="2026-10-27T14:08:39.910" v="1192" actId="478"/>
          <ac:spMkLst>
            <pc:docMk/>
            <pc:sldMk cId="0" sldId="259"/>
            <ac:spMk id="7" creationId="{00000000-0000-0000-0000-000000000000}"/>
          </ac:spMkLst>
        </pc:spChg>
        <pc:spChg chg="del mod">
          <ac:chgData name="Kaczmarek Michał" userId="0554b60e-af80-4b18-8846-e79fd54433fc" providerId="ADAL" clId="{D99B3A4A-360B-4915-B5BA-FC4BAA76D022}" dt="2026-10-27T14:08:43.201" v="1193" actId="478"/>
          <ac:spMkLst>
            <pc:docMk/>
            <pc:sldMk cId="0" sldId="259"/>
            <ac:spMk id="8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7T14:09:13.350" v="1196" actId="1076"/>
          <ac:spMkLst>
            <pc:docMk/>
            <pc:sldMk cId="0" sldId="259"/>
            <ac:spMk id="9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7T14:09:27.752" v="1198" actId="14100"/>
          <ac:spMkLst>
            <pc:docMk/>
            <pc:sldMk cId="0" sldId="259"/>
            <ac:spMk id="10" creationId="{00000000-0000-0000-0000-000000000000}"/>
          </ac:spMkLst>
        </pc:spChg>
      </pc:sldChg>
      <pc:sldChg chg="delSp modSp del mod modShow">
        <pc:chgData name="Kaczmarek Michał" userId="0554b60e-af80-4b18-8846-e79fd54433fc" providerId="ADAL" clId="{D99B3A4A-360B-4915-B5BA-FC4BAA76D022}" dt="2026-10-27T14:42:58.699" v="1438" actId="2696"/>
        <pc:sldMkLst>
          <pc:docMk/>
          <pc:sldMk cId="0" sldId="260"/>
        </pc:sldMkLst>
      </pc:sldChg>
      <pc:sldChg chg="modSp mod">
        <pc:chgData name="Kaczmarek Michał" userId="0554b60e-af80-4b18-8846-e79fd54433fc" providerId="ADAL" clId="{D99B3A4A-360B-4915-B5BA-FC4BAA76D022}" dt="2026-10-27T14:16:36.495" v="1288" actId="20577"/>
        <pc:sldMkLst>
          <pc:docMk/>
          <pc:sldMk cId="0" sldId="262"/>
        </pc:sldMkLst>
        <pc:spChg chg="mod">
          <ac:chgData name="Kaczmarek Michał" userId="0554b60e-af80-4b18-8846-e79fd54433fc" providerId="ADAL" clId="{D99B3A4A-360B-4915-B5BA-FC4BAA76D022}" dt="2026-10-20T07:56:05.616" v="278" actId="20577"/>
          <ac:spMkLst>
            <pc:docMk/>
            <pc:sldMk cId="0" sldId="262"/>
            <ac:spMk id="3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7T14:16:36.495" v="1288" actId="20577"/>
          <ac:spMkLst>
            <pc:docMk/>
            <pc:sldMk cId="0" sldId="262"/>
            <ac:spMk id="4" creationId="{00000000-0000-0000-0000-000000000000}"/>
          </ac:spMkLst>
        </pc:spChg>
      </pc:sldChg>
      <pc:sldChg chg="delSp modSp mod">
        <pc:chgData name="Kaczmarek Michał" userId="0554b60e-af80-4b18-8846-e79fd54433fc" providerId="ADAL" clId="{D99B3A4A-360B-4915-B5BA-FC4BAA76D022}" dt="2026-10-28T10:04:42.277" v="2601" actId="14100"/>
        <pc:sldMkLst>
          <pc:docMk/>
          <pc:sldMk cId="0" sldId="263"/>
        </pc:sldMkLst>
        <pc:spChg chg="mod">
          <ac:chgData name="Kaczmarek Michał" userId="0554b60e-af80-4b18-8846-e79fd54433fc" providerId="ADAL" clId="{D99B3A4A-360B-4915-B5BA-FC4BAA76D022}" dt="2026-10-20T06:58:07.510" v="124" actId="790"/>
          <ac:spMkLst>
            <pc:docMk/>
            <pc:sldMk cId="0" sldId="263"/>
            <ac:spMk id="4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1T06:54:59.993" v="961" actId="403"/>
          <ac:spMkLst>
            <pc:docMk/>
            <pc:sldMk cId="0" sldId="263"/>
            <ac:spMk id="5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10:04:42.277" v="2601" actId="14100"/>
          <ac:spMkLst>
            <pc:docMk/>
            <pc:sldMk cId="0" sldId="263"/>
            <ac:spMk id="6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0T06:58:07.510" v="124" actId="790"/>
          <ac:spMkLst>
            <pc:docMk/>
            <pc:sldMk cId="0" sldId="263"/>
            <ac:spMk id="7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7T14:44:09.831" v="1444" actId="14100"/>
          <ac:spMkLst>
            <pc:docMk/>
            <pc:sldMk cId="0" sldId="263"/>
            <ac:spMk id="8" creationId="{00000000-0000-0000-0000-000000000000}"/>
          </ac:spMkLst>
        </pc:spChg>
      </pc:sldChg>
      <pc:sldChg chg="delSp modSp mod">
        <pc:chgData name="Kaczmarek Michał" userId="0554b60e-af80-4b18-8846-e79fd54433fc" providerId="ADAL" clId="{D99B3A4A-360B-4915-B5BA-FC4BAA76D022}" dt="2026-10-28T07:40:04.060" v="1888" actId="14100"/>
        <pc:sldMkLst>
          <pc:docMk/>
          <pc:sldMk cId="0" sldId="264"/>
        </pc:sldMkLst>
        <pc:spChg chg="mod">
          <ac:chgData name="Kaczmarek Michał" userId="0554b60e-af80-4b18-8846-e79fd54433fc" providerId="ADAL" clId="{D99B3A4A-360B-4915-B5BA-FC4BAA76D022}" dt="2026-10-20T06:58:07.510" v="124" actId="790"/>
          <ac:spMkLst>
            <pc:docMk/>
            <pc:sldMk cId="0" sldId="264"/>
            <ac:spMk id="4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1T06:55:45.269" v="969" actId="403"/>
          <ac:spMkLst>
            <pc:docMk/>
            <pc:sldMk cId="0" sldId="264"/>
            <ac:spMk id="5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07:40:04.060" v="1888" actId="14100"/>
          <ac:spMkLst>
            <pc:docMk/>
            <pc:sldMk cId="0" sldId="264"/>
            <ac:spMk id="6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0T06:58:07.510" v="124" actId="790"/>
          <ac:spMkLst>
            <pc:docMk/>
            <pc:sldMk cId="0" sldId="264"/>
            <ac:spMk id="7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1T06:46:12.335" v="880" actId="20577"/>
          <ac:spMkLst>
            <pc:docMk/>
            <pc:sldMk cId="0" sldId="264"/>
            <ac:spMk id="8" creationId="{00000000-0000-0000-0000-000000000000}"/>
          </ac:spMkLst>
        </pc:spChg>
      </pc:sldChg>
      <pc:sldChg chg="delSp modSp mod">
        <pc:chgData name="Kaczmarek Michał" userId="0554b60e-af80-4b18-8846-e79fd54433fc" providerId="ADAL" clId="{D99B3A4A-360B-4915-B5BA-FC4BAA76D022}" dt="2026-10-28T07:54:17.781" v="2183" actId="20577"/>
        <pc:sldMkLst>
          <pc:docMk/>
          <pc:sldMk cId="0" sldId="265"/>
        </pc:sldMkLst>
        <pc:spChg chg="mod">
          <ac:chgData name="Kaczmarek Michał" userId="0554b60e-af80-4b18-8846-e79fd54433fc" providerId="ADAL" clId="{D99B3A4A-360B-4915-B5BA-FC4BAA76D022}" dt="2026-10-20T06:58:07.510" v="124" actId="790"/>
          <ac:spMkLst>
            <pc:docMk/>
            <pc:sldMk cId="0" sldId="265"/>
            <ac:spMk id="4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7T18:57:12.211" v="1739" actId="20577"/>
          <ac:spMkLst>
            <pc:docMk/>
            <pc:sldMk cId="0" sldId="265"/>
            <ac:spMk id="5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07:54:17.781" v="2183" actId="20577"/>
          <ac:spMkLst>
            <pc:docMk/>
            <pc:sldMk cId="0" sldId="265"/>
            <ac:spMk id="6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0T06:58:07.510" v="124" actId="790"/>
          <ac:spMkLst>
            <pc:docMk/>
            <pc:sldMk cId="0" sldId="265"/>
            <ac:spMk id="7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7T18:46:22.048" v="1655" actId="20577"/>
          <ac:spMkLst>
            <pc:docMk/>
            <pc:sldMk cId="0" sldId="265"/>
            <ac:spMk id="8" creationId="{00000000-0000-0000-0000-000000000000}"/>
          </ac:spMkLst>
        </pc:spChg>
      </pc:sldChg>
      <pc:sldChg chg="delSp modSp mod ord">
        <pc:chgData name="Kaczmarek Michał" userId="0554b60e-af80-4b18-8846-e79fd54433fc" providerId="ADAL" clId="{D99B3A4A-360B-4915-B5BA-FC4BAA76D022}" dt="2026-10-28T08:13:44.668" v="2318" actId="20577"/>
        <pc:sldMkLst>
          <pc:docMk/>
          <pc:sldMk cId="0" sldId="266"/>
        </pc:sldMkLst>
        <pc:spChg chg="mod">
          <ac:chgData name="Kaczmarek Michał" userId="0554b60e-af80-4b18-8846-e79fd54433fc" providerId="ADAL" clId="{D99B3A4A-360B-4915-B5BA-FC4BAA76D022}" dt="2026-10-20T06:58:07.510" v="124" actId="790"/>
          <ac:spMkLst>
            <pc:docMk/>
            <pc:sldMk cId="0" sldId="266"/>
            <ac:spMk id="4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0T06:58:07.510" v="124" actId="790"/>
          <ac:spMkLst>
            <pc:docMk/>
            <pc:sldMk cId="0" sldId="266"/>
            <ac:spMk id="5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08:12:32.295" v="2296" actId="20577"/>
          <ac:spMkLst>
            <pc:docMk/>
            <pc:sldMk cId="0" sldId="266"/>
            <ac:spMk id="6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0T06:58:07.510" v="124" actId="790"/>
          <ac:spMkLst>
            <pc:docMk/>
            <pc:sldMk cId="0" sldId="266"/>
            <ac:spMk id="7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08:12:40.810" v="2305" actId="20577"/>
          <ac:spMkLst>
            <pc:docMk/>
            <pc:sldMk cId="0" sldId="266"/>
            <ac:spMk id="8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08:13:44.668" v="2318" actId="20577"/>
          <ac:spMkLst>
            <pc:docMk/>
            <pc:sldMk cId="0" sldId="266"/>
            <ac:spMk id="9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0T06:58:07.510" v="124" actId="790"/>
          <ac:spMkLst>
            <pc:docMk/>
            <pc:sldMk cId="0" sldId="266"/>
            <ac:spMk id="10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1T06:58:15.317" v="993" actId="403"/>
          <ac:spMkLst>
            <pc:docMk/>
            <pc:sldMk cId="0" sldId="266"/>
            <ac:spMk id="11" creationId="{00000000-0000-0000-0000-000000000000}"/>
          </ac:spMkLst>
        </pc:spChg>
      </pc:sldChg>
      <pc:sldChg chg="delSp modSp mod">
        <pc:chgData name="Kaczmarek Michał" userId="0554b60e-af80-4b18-8846-e79fd54433fc" providerId="ADAL" clId="{D99B3A4A-360B-4915-B5BA-FC4BAA76D022}" dt="2026-10-28T07:44:55.557" v="2062" actId="14100"/>
        <pc:sldMkLst>
          <pc:docMk/>
          <pc:sldMk cId="0" sldId="267"/>
        </pc:sldMkLst>
        <pc:spChg chg="mod">
          <ac:chgData name="Kaczmarek Michał" userId="0554b60e-af80-4b18-8846-e79fd54433fc" providerId="ADAL" clId="{D99B3A4A-360B-4915-B5BA-FC4BAA76D022}" dt="2026-10-28T07:43:35.824" v="1891" actId="20577"/>
          <ac:spMkLst>
            <pc:docMk/>
            <pc:sldMk cId="0" sldId="267"/>
            <ac:spMk id="4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1T06:56:34.416" v="975" actId="14100"/>
          <ac:spMkLst>
            <pc:docMk/>
            <pc:sldMk cId="0" sldId="267"/>
            <ac:spMk id="5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07:44:55.557" v="2062" actId="14100"/>
          <ac:spMkLst>
            <pc:docMk/>
            <pc:sldMk cId="0" sldId="267"/>
            <ac:spMk id="6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0T06:58:07.510" v="124" actId="790"/>
          <ac:spMkLst>
            <pc:docMk/>
            <pc:sldMk cId="0" sldId="267"/>
            <ac:spMk id="7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07:41:56.381" v="1890" actId="20577"/>
          <ac:spMkLst>
            <pc:docMk/>
            <pc:sldMk cId="0" sldId="267"/>
            <ac:spMk id="8" creationId="{00000000-0000-0000-0000-000000000000}"/>
          </ac:spMkLst>
        </pc:spChg>
      </pc:sldChg>
      <pc:sldChg chg="delSp modSp mod">
        <pc:chgData name="Kaczmarek Michał" userId="0554b60e-af80-4b18-8846-e79fd54433fc" providerId="ADAL" clId="{D99B3A4A-360B-4915-B5BA-FC4BAA76D022}" dt="2026-10-28T07:57:14.116" v="2254" actId="20577"/>
        <pc:sldMkLst>
          <pc:docMk/>
          <pc:sldMk cId="0" sldId="268"/>
        </pc:sldMkLst>
        <pc:spChg chg="mod">
          <ac:chgData name="Kaczmarek Michał" userId="0554b60e-af80-4b18-8846-e79fd54433fc" providerId="ADAL" clId="{D99B3A4A-360B-4915-B5BA-FC4BAA76D022}" dt="2026-10-20T06:58:07.510" v="124" actId="790"/>
          <ac:spMkLst>
            <pc:docMk/>
            <pc:sldMk cId="0" sldId="268"/>
            <ac:spMk id="4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1T07:27:12.062" v="1177" actId="20577"/>
          <ac:spMkLst>
            <pc:docMk/>
            <pc:sldMk cId="0" sldId="268"/>
            <ac:spMk id="5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07:57:14.116" v="2254" actId="20577"/>
          <ac:spMkLst>
            <pc:docMk/>
            <pc:sldMk cId="0" sldId="268"/>
            <ac:spMk id="6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0T06:58:07.510" v="124" actId="790"/>
          <ac:spMkLst>
            <pc:docMk/>
            <pc:sldMk cId="0" sldId="268"/>
            <ac:spMk id="7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7T18:46:36.074" v="1657" actId="20577"/>
          <ac:spMkLst>
            <pc:docMk/>
            <pc:sldMk cId="0" sldId="268"/>
            <ac:spMk id="8" creationId="{00000000-0000-0000-0000-000000000000}"/>
          </ac:spMkLst>
        </pc:spChg>
      </pc:sldChg>
      <pc:sldChg chg="delSp modSp mod">
        <pc:chgData name="Kaczmarek Michał" userId="0554b60e-af80-4b18-8846-e79fd54433fc" providerId="ADAL" clId="{D99B3A4A-360B-4915-B5BA-FC4BAA76D022}" dt="2026-10-27T18:48:11.419" v="1663" actId="1076"/>
        <pc:sldMkLst>
          <pc:docMk/>
          <pc:sldMk cId="0" sldId="269"/>
        </pc:sldMkLst>
        <pc:spChg chg="mod">
          <ac:chgData name="Kaczmarek Michał" userId="0554b60e-af80-4b18-8846-e79fd54433fc" providerId="ADAL" clId="{D99B3A4A-360B-4915-B5BA-FC4BAA76D022}" dt="2026-10-20T06:58:07.510" v="124" actId="790"/>
          <ac:spMkLst>
            <pc:docMk/>
            <pc:sldMk cId="0" sldId="269"/>
            <ac:spMk id="4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1T07:23:22.041" v="1154" actId="20577"/>
          <ac:spMkLst>
            <pc:docMk/>
            <pc:sldMk cId="0" sldId="269"/>
            <ac:spMk id="5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7T18:48:11.419" v="1663" actId="1076"/>
          <ac:spMkLst>
            <pc:docMk/>
            <pc:sldMk cId="0" sldId="269"/>
            <ac:spMk id="6" creationId="{00000000-0000-0000-0000-000000000000}"/>
          </ac:spMkLst>
        </pc:spChg>
        <pc:spChg chg="del mod">
          <ac:chgData name="Kaczmarek Michał" userId="0554b60e-af80-4b18-8846-e79fd54433fc" providerId="ADAL" clId="{D99B3A4A-360B-4915-B5BA-FC4BAA76D022}" dt="2026-10-27T18:47:46.218" v="1659" actId="478"/>
          <ac:spMkLst>
            <pc:docMk/>
            <pc:sldMk cId="0" sldId="269"/>
            <ac:spMk id="7" creationId="{00000000-0000-0000-0000-000000000000}"/>
          </ac:spMkLst>
        </pc:spChg>
        <pc:spChg chg="del mod">
          <ac:chgData name="Kaczmarek Michał" userId="0554b60e-af80-4b18-8846-e79fd54433fc" providerId="ADAL" clId="{D99B3A4A-360B-4915-B5BA-FC4BAA76D022}" dt="2026-10-27T18:47:02.888" v="1658" actId="478"/>
          <ac:spMkLst>
            <pc:docMk/>
            <pc:sldMk cId="0" sldId="269"/>
            <ac:spMk id="8" creationId="{00000000-0000-0000-0000-000000000000}"/>
          </ac:spMkLst>
        </pc:spChg>
      </pc:sldChg>
      <pc:sldChg chg="delSp modSp mod ord">
        <pc:chgData name="Kaczmarek Michał" userId="0554b60e-af80-4b18-8846-e79fd54433fc" providerId="ADAL" clId="{D99B3A4A-360B-4915-B5BA-FC4BAA76D022}" dt="2026-10-28T08:06:22.956" v="2263" actId="20578"/>
        <pc:sldMkLst>
          <pc:docMk/>
          <pc:sldMk cId="0" sldId="270"/>
        </pc:sldMkLst>
        <pc:spChg chg="mod">
          <ac:chgData name="Kaczmarek Michał" userId="0554b60e-af80-4b18-8846-e79fd54433fc" providerId="ADAL" clId="{D99B3A4A-360B-4915-B5BA-FC4BAA76D022}" dt="2026-10-20T06:58:07.510" v="124" actId="790"/>
          <ac:spMkLst>
            <pc:docMk/>
            <pc:sldMk cId="0" sldId="270"/>
            <ac:spMk id="4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7T18:48:59.634" v="1722" actId="20577"/>
          <ac:spMkLst>
            <pc:docMk/>
            <pc:sldMk cId="0" sldId="270"/>
            <ac:spMk id="5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7T18:00:52.171" v="1560" actId="1076"/>
          <ac:spMkLst>
            <pc:docMk/>
            <pc:sldMk cId="0" sldId="270"/>
            <ac:spMk id="6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1T07:00:47.620" v="1022" actId="1076"/>
          <ac:spMkLst>
            <pc:docMk/>
            <pc:sldMk cId="0" sldId="270"/>
            <ac:spMk id="7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1T07:00:49.177" v="1023" actId="1076"/>
          <ac:spMkLst>
            <pc:docMk/>
            <pc:sldMk cId="0" sldId="270"/>
            <ac:spMk id="8" creationId="{00000000-0000-0000-0000-000000000000}"/>
          </ac:spMkLst>
        </pc:spChg>
      </pc:sldChg>
      <pc:sldChg chg="addSp delSp modSp mod">
        <pc:chgData name="Kaczmarek Michał" userId="0554b60e-af80-4b18-8846-e79fd54433fc" providerId="ADAL" clId="{D99B3A4A-360B-4915-B5BA-FC4BAA76D022}" dt="2026-10-28T07:59:10.287" v="2257" actId="14100"/>
        <pc:sldMkLst>
          <pc:docMk/>
          <pc:sldMk cId="0" sldId="271"/>
        </pc:sldMkLst>
        <pc:spChg chg="mod">
          <ac:chgData name="Kaczmarek Michał" userId="0554b60e-af80-4b18-8846-e79fd54433fc" providerId="ADAL" clId="{D99B3A4A-360B-4915-B5BA-FC4BAA76D022}" dt="2026-10-20T09:20:50.341" v="743" actId="20577"/>
          <ac:spMkLst>
            <pc:docMk/>
            <pc:sldMk cId="0" sldId="271"/>
            <ac:spMk id="3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0T06:58:07.510" v="124" actId="790"/>
          <ac:spMkLst>
            <pc:docMk/>
            <pc:sldMk cId="0" sldId="271"/>
            <ac:spMk id="5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1T07:24:23.506" v="1160" actId="20577"/>
          <ac:spMkLst>
            <pc:docMk/>
            <pc:sldMk cId="0" sldId="271"/>
            <ac:spMk id="7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0T06:58:07.510" v="124" actId="790"/>
          <ac:spMkLst>
            <pc:docMk/>
            <pc:sldMk cId="0" sldId="271"/>
            <ac:spMk id="8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1T07:24:27.609" v="1161" actId="20577"/>
          <ac:spMkLst>
            <pc:docMk/>
            <pc:sldMk cId="0" sldId="271"/>
            <ac:spMk id="9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07:59:10.287" v="2257" actId="14100"/>
          <ac:spMkLst>
            <pc:docMk/>
            <pc:sldMk cId="0" sldId="271"/>
            <ac:spMk id="10" creationId="{00000000-0000-0000-0000-000000000000}"/>
          </ac:spMkLst>
        </pc:spChg>
        <pc:spChg chg="add del mod">
          <ac:chgData name="Kaczmarek Michał" userId="0554b60e-af80-4b18-8846-e79fd54433fc" providerId="ADAL" clId="{D99B3A4A-360B-4915-B5BA-FC4BAA76D022}" dt="2026-10-27T14:47:20.150" v="1468" actId="478"/>
          <ac:spMkLst>
            <pc:docMk/>
            <pc:sldMk cId="0" sldId="271"/>
            <ac:spMk id="11" creationId="{00000000-0000-0000-0000-000000000000}"/>
          </ac:spMkLst>
        </pc:spChg>
        <pc:spChg chg="add del mod">
          <ac:chgData name="Kaczmarek Michał" userId="0554b60e-af80-4b18-8846-e79fd54433fc" providerId="ADAL" clId="{D99B3A4A-360B-4915-B5BA-FC4BAA76D022}" dt="2026-10-27T14:47:20.547" v="1469" actId="478"/>
          <ac:spMkLst>
            <pc:docMk/>
            <pc:sldMk cId="0" sldId="271"/>
            <ac:spMk id="12" creationId="{00000000-0000-0000-0000-000000000000}"/>
          </ac:spMkLst>
        </pc:spChg>
        <pc:spChg chg="add del mod">
          <ac:chgData name="Kaczmarek Michał" userId="0554b60e-af80-4b18-8846-e79fd54433fc" providerId="ADAL" clId="{D99B3A4A-360B-4915-B5BA-FC4BAA76D022}" dt="2026-10-27T14:47:20.871" v="1470" actId="478"/>
          <ac:spMkLst>
            <pc:docMk/>
            <pc:sldMk cId="0" sldId="271"/>
            <ac:spMk id="13" creationId="{00000000-0000-0000-0000-000000000000}"/>
          </ac:spMkLst>
        </pc:spChg>
        <pc:spChg chg="add del mod">
          <ac:chgData name="Kaczmarek Michał" userId="0554b60e-af80-4b18-8846-e79fd54433fc" providerId="ADAL" clId="{D99B3A4A-360B-4915-B5BA-FC4BAA76D022}" dt="2026-10-27T14:47:21.124" v="1471" actId="478"/>
          <ac:spMkLst>
            <pc:docMk/>
            <pc:sldMk cId="0" sldId="271"/>
            <ac:spMk id="14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0T06:58:07.510" v="124" actId="790"/>
          <ac:spMkLst>
            <pc:docMk/>
            <pc:sldMk cId="0" sldId="271"/>
            <ac:spMk id="15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0T09:16:15.597" v="603" actId="20577"/>
          <ac:spMkLst>
            <pc:docMk/>
            <pc:sldMk cId="0" sldId="271"/>
            <ac:spMk id="16" creationId="{00000000-0000-0000-0000-000000000000}"/>
          </ac:spMkLst>
        </pc:spChg>
        <pc:picChg chg="del">
          <ac:chgData name="Kaczmarek Michał" userId="0554b60e-af80-4b18-8846-e79fd54433fc" providerId="ADAL" clId="{D99B3A4A-360B-4915-B5BA-FC4BAA76D022}" dt="2026-10-27T14:46:43.057" v="1455" actId="478"/>
          <ac:picMkLst>
            <pc:docMk/>
            <pc:sldMk cId="0" sldId="271"/>
            <ac:picMk id="2" creationId="{00000000-0000-0000-0000-000000000000}"/>
          </ac:picMkLst>
        </pc:picChg>
        <pc:picChg chg="add mod">
          <ac:chgData name="Kaczmarek Michał" userId="0554b60e-af80-4b18-8846-e79fd54433fc" providerId="ADAL" clId="{D99B3A4A-360B-4915-B5BA-FC4BAA76D022}" dt="2026-10-27T14:46:51.741" v="1459" actId="1076"/>
          <ac:picMkLst>
            <pc:docMk/>
            <pc:sldMk cId="0" sldId="271"/>
            <ac:picMk id="17" creationId="{96292ADA-433F-547F-9DA6-E5E1BE166ACC}"/>
          </ac:picMkLst>
        </pc:picChg>
      </pc:sldChg>
      <pc:sldChg chg="delSp modSp mod">
        <pc:chgData name="Kaczmarek Michał" userId="0554b60e-af80-4b18-8846-e79fd54433fc" providerId="ADAL" clId="{D99B3A4A-360B-4915-B5BA-FC4BAA76D022}" dt="2026-10-28T10:38:32.530" v="2818" actId="14100"/>
        <pc:sldMkLst>
          <pc:docMk/>
          <pc:sldMk cId="0" sldId="272"/>
        </pc:sldMkLst>
        <pc:spChg chg="mod">
          <ac:chgData name="Kaczmarek Michał" userId="0554b60e-af80-4b18-8846-e79fd54433fc" providerId="ADAL" clId="{D99B3A4A-360B-4915-B5BA-FC4BAA76D022}" dt="2026-10-20T06:58:07.510" v="124" actId="790"/>
          <ac:spMkLst>
            <pc:docMk/>
            <pc:sldMk cId="0" sldId="272"/>
            <ac:spMk id="3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0T09:21:01.461" v="744" actId="20577"/>
          <ac:spMkLst>
            <pc:docMk/>
            <pc:sldMk cId="0" sldId="272"/>
            <ac:spMk id="4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0T06:58:07.510" v="124" actId="790"/>
          <ac:spMkLst>
            <pc:docMk/>
            <pc:sldMk cId="0" sldId="272"/>
            <ac:spMk id="7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1T07:03:05.983" v="1074" actId="14100"/>
          <ac:spMkLst>
            <pc:docMk/>
            <pc:sldMk cId="0" sldId="272"/>
            <ac:spMk id="8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1T07:02:33.128" v="1063" actId="1076"/>
          <ac:spMkLst>
            <pc:docMk/>
            <pc:sldMk cId="0" sldId="272"/>
            <ac:spMk id="9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0T06:58:07.510" v="124" actId="790"/>
          <ac:spMkLst>
            <pc:docMk/>
            <pc:sldMk cId="0" sldId="272"/>
            <ac:spMk id="11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10:38:29.429" v="2817" actId="14100"/>
          <ac:spMkLst>
            <pc:docMk/>
            <pc:sldMk cId="0" sldId="272"/>
            <ac:spMk id="12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0T06:58:07.510" v="124" actId="790"/>
          <ac:spMkLst>
            <pc:docMk/>
            <pc:sldMk cId="0" sldId="272"/>
            <ac:spMk id="14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10:38:32.530" v="2818" actId="14100"/>
          <ac:spMkLst>
            <pc:docMk/>
            <pc:sldMk cId="0" sldId="272"/>
            <ac:spMk id="16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0T06:58:07.510" v="124" actId="790"/>
          <ac:spMkLst>
            <pc:docMk/>
            <pc:sldMk cId="0" sldId="272"/>
            <ac:spMk id="18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1T07:02:54.108" v="1071" actId="1076"/>
          <ac:spMkLst>
            <pc:docMk/>
            <pc:sldMk cId="0" sldId="272"/>
            <ac:spMk id="20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0T09:14:14.134" v="589" actId="20577"/>
          <ac:spMkLst>
            <pc:docMk/>
            <pc:sldMk cId="0" sldId="272"/>
            <ac:spMk id="22" creationId="{00000000-0000-0000-0000-000000000000}"/>
          </ac:spMkLst>
        </pc:spChg>
      </pc:sldChg>
      <pc:sldChg chg="delSp modSp del mod ord">
        <pc:chgData name="Kaczmarek Michał" userId="0554b60e-af80-4b18-8846-e79fd54433fc" providerId="ADAL" clId="{D99B3A4A-360B-4915-B5BA-FC4BAA76D022}" dt="2026-10-27T14:25:57.506" v="1437" actId="47"/>
        <pc:sldMkLst>
          <pc:docMk/>
          <pc:sldMk cId="0" sldId="273"/>
        </pc:sldMkLst>
      </pc:sldChg>
      <pc:sldChg chg="modSp del mod">
        <pc:chgData name="Kaczmarek Michał" userId="0554b60e-af80-4b18-8846-e79fd54433fc" providerId="ADAL" clId="{D99B3A4A-360B-4915-B5BA-FC4BAA76D022}" dt="2026-10-27T14:48:52.289" v="1523" actId="47"/>
        <pc:sldMkLst>
          <pc:docMk/>
          <pc:sldMk cId="0" sldId="277"/>
        </pc:sldMkLst>
      </pc:sldChg>
      <pc:sldChg chg="delSp modSp del mod">
        <pc:chgData name="Kaczmarek Michał" userId="0554b60e-af80-4b18-8846-e79fd54433fc" providerId="ADAL" clId="{D99B3A4A-360B-4915-B5BA-FC4BAA76D022}" dt="2026-10-27T14:48:52.921" v="1524" actId="47"/>
        <pc:sldMkLst>
          <pc:docMk/>
          <pc:sldMk cId="0" sldId="278"/>
        </pc:sldMkLst>
      </pc:sldChg>
      <pc:sldChg chg="delSp modSp mod ord">
        <pc:chgData name="Kaczmarek Michał" userId="0554b60e-af80-4b18-8846-e79fd54433fc" providerId="ADAL" clId="{D99B3A4A-360B-4915-B5BA-FC4BAA76D022}" dt="2026-10-28T08:16:10.110" v="2360" actId="20577"/>
        <pc:sldMkLst>
          <pc:docMk/>
          <pc:sldMk cId="0" sldId="280"/>
        </pc:sldMkLst>
        <pc:spChg chg="mod">
          <ac:chgData name="Kaczmarek Michał" userId="0554b60e-af80-4b18-8846-e79fd54433fc" providerId="ADAL" clId="{D99B3A4A-360B-4915-B5BA-FC4BAA76D022}" dt="2026-10-20T06:58:07.510" v="124" actId="790"/>
          <ac:spMkLst>
            <pc:docMk/>
            <pc:sldMk cId="0" sldId="280"/>
            <ac:spMk id="3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0T06:58:07.510" v="124" actId="790"/>
          <ac:spMkLst>
            <pc:docMk/>
            <pc:sldMk cId="0" sldId="280"/>
            <ac:spMk id="4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0T06:58:07.510" v="124" actId="790"/>
          <ac:spMkLst>
            <pc:docMk/>
            <pc:sldMk cId="0" sldId="280"/>
            <ac:spMk id="5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07:01:29.959" v="1742" actId="20577"/>
          <ac:spMkLst>
            <pc:docMk/>
            <pc:sldMk cId="0" sldId="280"/>
            <ac:spMk id="6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0T06:58:07.510" v="124" actId="790"/>
          <ac:spMkLst>
            <pc:docMk/>
            <pc:sldMk cId="0" sldId="280"/>
            <ac:spMk id="7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08:16:10.110" v="2360" actId="20577"/>
          <ac:spMkLst>
            <pc:docMk/>
            <pc:sldMk cId="0" sldId="280"/>
            <ac:spMk id="9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0T06:58:07.510" v="124" actId="790"/>
          <ac:spMkLst>
            <pc:docMk/>
            <pc:sldMk cId="0" sldId="280"/>
            <ac:spMk id="10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0T06:58:07.510" v="124" actId="790"/>
          <ac:spMkLst>
            <pc:docMk/>
            <pc:sldMk cId="0" sldId="280"/>
            <ac:spMk id="11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07:10:51.203" v="1746" actId="6549"/>
          <ac:spMkLst>
            <pc:docMk/>
            <pc:sldMk cId="0" sldId="280"/>
            <ac:spMk id="12" creationId="{00000000-0000-0000-0000-000000000000}"/>
          </ac:spMkLst>
        </pc:spChg>
      </pc:sldChg>
      <pc:sldChg chg="addSp modSp mod">
        <pc:chgData name="Kaczmarek Michał" userId="0554b60e-af80-4b18-8846-e79fd54433fc" providerId="ADAL" clId="{D99B3A4A-360B-4915-B5BA-FC4BAA76D022}" dt="2026-10-27T14:43:12.072" v="1439" actId="1076"/>
        <pc:sldMkLst>
          <pc:docMk/>
          <pc:sldMk cId="0" sldId="281"/>
        </pc:sldMkLst>
        <pc:spChg chg="mod">
          <ac:chgData name="Kaczmarek Michał" userId="0554b60e-af80-4b18-8846-e79fd54433fc" providerId="ADAL" clId="{D99B3A4A-360B-4915-B5BA-FC4BAA76D022}" dt="2026-10-20T06:58:07.510" v="124" actId="790"/>
          <ac:spMkLst>
            <pc:docMk/>
            <pc:sldMk cId="0" sldId="281"/>
            <ac:spMk id="3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1T07:17:38.169" v="1092" actId="1076"/>
          <ac:spMkLst>
            <pc:docMk/>
            <pc:sldMk cId="0" sldId="281"/>
            <ac:spMk id="4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7T14:43:12.072" v="1439" actId="1076"/>
          <ac:spMkLst>
            <pc:docMk/>
            <pc:sldMk cId="0" sldId="281"/>
            <ac:spMk id="5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0T06:58:07.510" v="124" actId="790"/>
          <ac:spMkLst>
            <pc:docMk/>
            <pc:sldMk cId="0" sldId="281"/>
            <ac:spMk id="6" creationId="{00000000-0000-0000-0000-000000000000}"/>
          </ac:spMkLst>
        </pc:spChg>
        <pc:picChg chg="add mod">
          <ac:chgData name="Kaczmarek Michał" userId="0554b60e-af80-4b18-8846-e79fd54433fc" providerId="ADAL" clId="{D99B3A4A-360B-4915-B5BA-FC4BAA76D022}" dt="2026-10-21T07:14:56.635" v="1091" actId="14100"/>
          <ac:picMkLst>
            <pc:docMk/>
            <pc:sldMk cId="0" sldId="281"/>
            <ac:picMk id="8" creationId="{ADB5818A-B6B7-1BC8-6328-E36F8559C00D}"/>
          </ac:picMkLst>
        </pc:picChg>
      </pc:sldChg>
      <pc:sldChg chg="delSp modSp add del mod setBg">
        <pc:chgData name="Kaczmarek Michał" userId="0554b60e-af80-4b18-8846-e79fd54433fc" providerId="ADAL" clId="{D99B3A4A-360B-4915-B5BA-FC4BAA76D022}" dt="2026-10-27T14:48:53.731" v="1525" actId="47"/>
        <pc:sldMkLst>
          <pc:docMk/>
          <pc:sldMk cId="3030354423" sldId="283"/>
        </pc:sldMkLst>
      </pc:sldChg>
      <pc:sldChg chg="delSp modSp add del mod setBg">
        <pc:chgData name="Kaczmarek Michał" userId="0554b60e-af80-4b18-8846-e79fd54433fc" providerId="ADAL" clId="{D99B3A4A-360B-4915-B5BA-FC4BAA76D022}" dt="2026-10-27T14:04:59.962" v="1190" actId="47"/>
        <pc:sldMkLst>
          <pc:docMk/>
          <pc:sldMk cId="0" sldId="287"/>
        </pc:sldMkLst>
      </pc:sldChg>
      <pc:sldChg chg="modSp add mod setBg">
        <pc:chgData name="Kaczmarek Michał" userId="0554b60e-af80-4b18-8846-e79fd54433fc" providerId="ADAL" clId="{D99B3A4A-360B-4915-B5BA-FC4BAA76D022}" dt="2026-10-21T07:25:12.314" v="1171" actId="20577"/>
        <pc:sldMkLst>
          <pc:docMk/>
          <pc:sldMk cId="0" sldId="288"/>
        </pc:sldMkLst>
        <pc:spChg chg="mod">
          <ac:chgData name="Kaczmarek Michał" userId="0554b60e-af80-4b18-8846-e79fd54433fc" providerId="ADAL" clId="{D99B3A4A-360B-4915-B5BA-FC4BAA76D022}" dt="2026-10-21T07:25:12.314" v="1171" actId="20577"/>
          <ac:spMkLst>
            <pc:docMk/>
            <pc:sldMk cId="0" sldId="288"/>
            <ac:spMk id="4" creationId="{00000000-0000-0000-0000-000000000000}"/>
          </ac:spMkLst>
        </pc:spChg>
      </pc:sldChg>
      <pc:sldChg chg="modSp add mod setBg">
        <pc:chgData name="Kaczmarek Michał" userId="0554b60e-af80-4b18-8846-e79fd54433fc" providerId="ADAL" clId="{D99B3A4A-360B-4915-B5BA-FC4BAA76D022}" dt="2026-10-28T07:36:12.325" v="1885" actId="20577"/>
        <pc:sldMkLst>
          <pc:docMk/>
          <pc:sldMk cId="0" sldId="293"/>
        </pc:sldMkLst>
        <pc:spChg chg="mod">
          <ac:chgData name="Kaczmarek Michał" userId="0554b60e-af80-4b18-8846-e79fd54433fc" providerId="ADAL" clId="{D99B3A4A-360B-4915-B5BA-FC4BAA76D022}" dt="2026-10-20T09:18:47.918" v="668" actId="20577"/>
          <ac:spMkLst>
            <pc:docMk/>
            <pc:sldMk cId="0" sldId="293"/>
            <ac:spMk id="4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0T08:14:08.723" v="321" actId="20577"/>
          <ac:spMkLst>
            <pc:docMk/>
            <pc:sldMk cId="0" sldId="293"/>
            <ac:spMk id="6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0T08:14:16.291" v="333" actId="20577"/>
          <ac:spMkLst>
            <pc:docMk/>
            <pc:sldMk cId="0" sldId="293"/>
            <ac:spMk id="9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07:36:12.325" v="1885" actId="20577"/>
          <ac:spMkLst>
            <pc:docMk/>
            <pc:sldMk cId="0" sldId="293"/>
            <ac:spMk id="10" creationId="{00000000-0000-0000-0000-000000000000}"/>
          </ac:spMkLst>
        </pc:spChg>
      </pc:sldChg>
      <pc:sldChg chg="addSp delSp modSp add mod ord setBg">
        <pc:chgData name="Kaczmarek Michał" userId="0554b60e-af80-4b18-8846-e79fd54433fc" providerId="ADAL" clId="{D99B3A4A-360B-4915-B5BA-FC4BAA76D022}" dt="2026-10-28T10:31:11.831" v="2777" actId="20577"/>
        <pc:sldMkLst>
          <pc:docMk/>
          <pc:sldMk cId="0" sldId="294"/>
        </pc:sldMkLst>
        <pc:spChg chg="mod">
          <ac:chgData name="Kaczmarek Michał" userId="0554b60e-af80-4b18-8846-e79fd54433fc" providerId="ADAL" clId="{D99B3A4A-360B-4915-B5BA-FC4BAA76D022}" dt="2026-10-28T10:00:58.989" v="2527" actId="14100"/>
          <ac:spMkLst>
            <pc:docMk/>
            <pc:sldMk cId="0" sldId="294"/>
            <ac:spMk id="3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10:00:45.855" v="2524" actId="14100"/>
          <ac:spMkLst>
            <pc:docMk/>
            <pc:sldMk cId="0" sldId="294"/>
            <ac:spMk id="4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10:00:54.017" v="2525" actId="14100"/>
          <ac:spMkLst>
            <pc:docMk/>
            <pc:sldMk cId="0" sldId="294"/>
            <ac:spMk id="5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10:01:02.683" v="2528" actId="1076"/>
          <ac:spMkLst>
            <pc:docMk/>
            <pc:sldMk cId="0" sldId="294"/>
            <ac:spMk id="6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10:01:12.294" v="2529" actId="14100"/>
          <ac:spMkLst>
            <pc:docMk/>
            <pc:sldMk cId="0" sldId="294"/>
            <ac:spMk id="7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10:02:12.336" v="2547" actId="403"/>
          <ac:spMkLst>
            <pc:docMk/>
            <pc:sldMk cId="0" sldId="294"/>
            <ac:spMk id="8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10:03:44.454" v="2594" actId="14100"/>
          <ac:spMkLst>
            <pc:docMk/>
            <pc:sldMk cId="0" sldId="294"/>
            <ac:spMk id="9" creationId="{00000000-0000-0000-0000-000000000000}"/>
          </ac:spMkLst>
        </pc:spChg>
        <pc:spChg chg="add mod">
          <ac:chgData name="Kaczmarek Michał" userId="0554b60e-af80-4b18-8846-e79fd54433fc" providerId="ADAL" clId="{D99B3A4A-360B-4915-B5BA-FC4BAA76D022}" dt="2026-10-28T07:34:26.048" v="1841" actId="1076"/>
          <ac:spMkLst>
            <pc:docMk/>
            <pc:sldMk cId="0" sldId="294"/>
            <ac:spMk id="10" creationId="{6C72C4CE-58A7-9545-ADA4-41526F6D312C}"/>
          </ac:spMkLst>
        </pc:spChg>
        <pc:spChg chg="mod">
          <ac:chgData name="Kaczmarek Michał" userId="0554b60e-af80-4b18-8846-e79fd54433fc" providerId="ADAL" clId="{D99B3A4A-360B-4915-B5BA-FC4BAA76D022}" dt="2026-10-28T10:01:32.811" v="2541" actId="14100"/>
          <ac:spMkLst>
            <pc:docMk/>
            <pc:sldMk cId="0" sldId="294"/>
            <ac:spMk id="11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10:02:34.248" v="2558" actId="14100"/>
          <ac:spMkLst>
            <pc:docMk/>
            <pc:sldMk cId="0" sldId="294"/>
            <ac:spMk id="12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10:03:47.670" v="2595" actId="14100"/>
          <ac:spMkLst>
            <pc:docMk/>
            <pc:sldMk cId="0" sldId="294"/>
            <ac:spMk id="13" creationId="{00000000-0000-0000-0000-000000000000}"/>
          </ac:spMkLst>
        </pc:spChg>
        <pc:spChg chg="add mod">
          <ac:chgData name="Kaczmarek Michał" userId="0554b60e-af80-4b18-8846-e79fd54433fc" providerId="ADAL" clId="{D99B3A4A-360B-4915-B5BA-FC4BAA76D022}" dt="2026-10-28T10:30:24.807" v="2669" actId="1076"/>
          <ac:spMkLst>
            <pc:docMk/>
            <pc:sldMk cId="0" sldId="294"/>
            <ac:spMk id="14" creationId="{0A109CC8-AD21-F4C8-FC0F-F312EC36568B}"/>
          </ac:spMkLst>
        </pc:spChg>
        <pc:spChg chg="add del mod">
          <ac:chgData name="Kaczmarek Michał" userId="0554b60e-af80-4b18-8846-e79fd54433fc" providerId="ADAL" clId="{D99B3A4A-360B-4915-B5BA-FC4BAA76D022}" dt="2026-10-28T08:22:23.064" v="2384"/>
          <ac:spMkLst>
            <pc:docMk/>
            <pc:sldMk cId="0" sldId="294"/>
            <ac:spMk id="14" creationId="{0DA6386C-0F59-70FB-150E-9A35D84012E9}"/>
          </ac:spMkLst>
        </pc:spChg>
        <pc:spChg chg="mod">
          <ac:chgData name="Kaczmarek Michał" userId="0554b60e-af80-4b18-8846-e79fd54433fc" providerId="ADAL" clId="{D99B3A4A-360B-4915-B5BA-FC4BAA76D022}" dt="2026-10-28T10:01:35.640" v="2542" actId="14100"/>
          <ac:spMkLst>
            <pc:docMk/>
            <pc:sldMk cId="0" sldId="294"/>
            <ac:spMk id="15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10:03:02.028" v="2569" actId="14100"/>
          <ac:spMkLst>
            <pc:docMk/>
            <pc:sldMk cId="0" sldId="294"/>
            <ac:spMk id="16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10:03:57.345" v="2596" actId="14100"/>
          <ac:spMkLst>
            <pc:docMk/>
            <pc:sldMk cId="0" sldId="294"/>
            <ac:spMk id="17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10:01:39.294" v="2543" actId="14100"/>
          <ac:spMkLst>
            <pc:docMk/>
            <pc:sldMk cId="0" sldId="294"/>
            <ac:spMk id="19" creationId="{00000000-0000-0000-0000-000000000000}"/>
          </ac:spMkLst>
        </pc:spChg>
        <pc:spChg chg="del mod">
          <ac:chgData name="Kaczmarek Michał" userId="0554b60e-af80-4b18-8846-e79fd54433fc" providerId="ADAL" clId="{D99B3A4A-360B-4915-B5BA-FC4BAA76D022}" dt="2026-10-28T10:29:03.775" v="2656" actId="478"/>
          <ac:spMkLst>
            <pc:docMk/>
            <pc:sldMk cId="0" sldId="294"/>
            <ac:spMk id="20" creationId="{00000000-0000-0000-0000-000000000000}"/>
          </ac:spMkLst>
        </pc:spChg>
        <pc:spChg chg="del mod">
          <ac:chgData name="Kaczmarek Michał" userId="0554b60e-af80-4b18-8846-e79fd54433fc" providerId="ADAL" clId="{D99B3A4A-360B-4915-B5BA-FC4BAA76D022}" dt="2026-10-28T10:29:07.901" v="2657" actId="478"/>
          <ac:spMkLst>
            <pc:docMk/>
            <pc:sldMk cId="0" sldId="294"/>
            <ac:spMk id="21" creationId="{00000000-0000-0000-0000-000000000000}"/>
          </ac:spMkLst>
        </pc:spChg>
        <pc:spChg chg="add mod">
          <ac:chgData name="Kaczmarek Michał" userId="0554b60e-af80-4b18-8846-e79fd54433fc" providerId="ADAL" clId="{D99B3A4A-360B-4915-B5BA-FC4BAA76D022}" dt="2026-10-28T10:31:11.831" v="2777" actId="20577"/>
          <ac:spMkLst>
            <pc:docMk/>
            <pc:sldMk cId="0" sldId="294"/>
            <ac:spMk id="22" creationId="{C6E5A5EC-BB97-61EB-8B5F-88B5363297A3}"/>
          </ac:spMkLst>
        </pc:spChg>
        <pc:spChg chg="mod">
          <ac:chgData name="Kaczmarek Michał" userId="0554b60e-af80-4b18-8846-e79fd54433fc" providerId="ADAL" clId="{D99B3A4A-360B-4915-B5BA-FC4BAA76D022}" dt="2026-10-28T10:01:42.701" v="2544" actId="14100"/>
          <ac:spMkLst>
            <pc:docMk/>
            <pc:sldMk cId="0" sldId="294"/>
            <ac:spMk id="23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10:03:22.389" v="2586" actId="403"/>
          <ac:spMkLst>
            <pc:docMk/>
            <pc:sldMk cId="0" sldId="294"/>
            <ac:spMk id="24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10:04:03.266" v="2598" actId="14100"/>
          <ac:spMkLst>
            <pc:docMk/>
            <pc:sldMk cId="0" sldId="294"/>
            <ac:spMk id="25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10:01:46.055" v="2545" actId="14100"/>
          <ac:spMkLst>
            <pc:docMk/>
            <pc:sldMk cId="0" sldId="294"/>
            <ac:spMk id="27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10:29:14.822" v="2658" actId="1076"/>
          <ac:spMkLst>
            <pc:docMk/>
            <pc:sldMk cId="0" sldId="294"/>
            <ac:spMk id="28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10:29:48.250" v="2663" actId="14100"/>
          <ac:spMkLst>
            <pc:docMk/>
            <pc:sldMk cId="0" sldId="294"/>
            <ac:spMk id="29" creationId="{00000000-0000-0000-0000-000000000000}"/>
          </ac:spMkLst>
        </pc:spChg>
        <pc:spChg chg="add del">
          <ac:chgData name="Kaczmarek Michał" userId="0554b60e-af80-4b18-8846-e79fd54433fc" providerId="ADAL" clId="{D99B3A4A-360B-4915-B5BA-FC4BAA76D022}" dt="2026-10-27T14:17:39.831" v="1294" actId="478"/>
          <ac:spMkLst>
            <pc:docMk/>
            <pc:sldMk cId="0" sldId="294"/>
            <ac:spMk id="31" creationId="{00000000-0000-0000-0000-000000000000}"/>
          </ac:spMkLst>
        </pc:spChg>
        <pc:spChg chg="add del mod">
          <ac:chgData name="Kaczmarek Michał" userId="0554b60e-af80-4b18-8846-e79fd54433fc" providerId="ADAL" clId="{D99B3A4A-360B-4915-B5BA-FC4BAA76D022}" dt="2026-10-27T14:51:38.116" v="1539" actId="1076"/>
          <ac:spMkLst>
            <pc:docMk/>
            <pc:sldMk cId="0" sldId="294"/>
            <ac:spMk id="32" creationId="{00000000-0000-0000-0000-000000000000}"/>
          </ac:spMkLst>
        </pc:spChg>
      </pc:sldChg>
      <pc:sldChg chg="addSp modSp new mod">
        <pc:chgData name="Kaczmarek Michał" userId="0554b60e-af80-4b18-8846-e79fd54433fc" providerId="ADAL" clId="{D99B3A4A-360B-4915-B5BA-FC4BAA76D022}" dt="2026-10-28T08:54:10.696" v="2457" actId="20577"/>
        <pc:sldMkLst>
          <pc:docMk/>
          <pc:sldMk cId="600929593" sldId="295"/>
        </pc:sldMkLst>
        <pc:spChg chg="add mod">
          <ac:chgData name="Kaczmarek Michał" userId="0554b60e-af80-4b18-8846-e79fd54433fc" providerId="ADAL" clId="{D99B3A4A-360B-4915-B5BA-FC4BAA76D022}" dt="2026-10-27T14:52:53.203" v="1553" actId="20577"/>
          <ac:spMkLst>
            <pc:docMk/>
            <pc:sldMk cId="600929593" sldId="295"/>
            <ac:spMk id="2" creationId="{9B4A0E28-CDBE-FDCC-FFCC-12016C1C3DE9}"/>
          </ac:spMkLst>
        </pc:spChg>
        <pc:spChg chg="mod">
          <ac:chgData name="Kaczmarek Michał" userId="0554b60e-af80-4b18-8846-e79fd54433fc" providerId="ADAL" clId="{D99B3A4A-360B-4915-B5BA-FC4BAA76D022}" dt="2026-10-28T07:26:51.602" v="1754" actId="1076"/>
          <ac:spMkLst>
            <pc:docMk/>
            <pc:sldMk cId="600929593" sldId="295"/>
            <ac:spMk id="11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07:27:45.628" v="1775" actId="20577"/>
          <ac:spMkLst>
            <pc:docMk/>
            <pc:sldMk cId="600929593" sldId="295"/>
            <ac:spMk id="12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08:54:10.696" v="2457" actId="20577"/>
          <ac:spMkLst>
            <pc:docMk/>
            <pc:sldMk cId="600929593" sldId="295"/>
            <ac:spMk id="15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07:26:34.365" v="1748" actId="1076"/>
          <ac:spMkLst>
            <pc:docMk/>
            <pc:sldMk cId="600929593" sldId="295"/>
            <ac:spMk id="19" creationId="{00000000-0000-0000-0000-000000000000}"/>
          </ac:spMkLst>
        </pc:spChg>
        <pc:spChg chg="mod ord">
          <ac:chgData name="Kaczmarek Michał" userId="0554b60e-af80-4b18-8846-e79fd54433fc" providerId="ADAL" clId="{D99B3A4A-360B-4915-B5BA-FC4BAA76D022}" dt="2026-10-28T07:26:55.028" v="1755" actId="1076"/>
          <ac:spMkLst>
            <pc:docMk/>
            <pc:sldMk cId="600929593" sldId="295"/>
            <ac:spMk id="20" creationId="{00000000-0000-0000-0000-000000000000}"/>
          </ac:spMkLst>
        </pc:spChg>
        <pc:spChg chg="mod ord">
          <ac:chgData name="Kaczmarek Michał" userId="0554b60e-af80-4b18-8846-e79fd54433fc" providerId="ADAL" clId="{D99B3A4A-360B-4915-B5BA-FC4BAA76D022}" dt="2026-10-28T07:27:20.971" v="1762" actId="1076"/>
          <ac:spMkLst>
            <pc:docMk/>
            <pc:sldMk cId="600929593" sldId="295"/>
            <ac:spMk id="21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07:26:41.931" v="1750" actId="1076"/>
          <ac:spMkLst>
            <pc:docMk/>
            <pc:sldMk cId="600929593" sldId="295"/>
            <ac:spMk id="23" creationId="{00000000-0000-0000-0000-000000000000}"/>
          </ac:spMkLst>
        </pc:spChg>
        <pc:spChg chg="mod">
          <ac:chgData name="Kaczmarek Michał" userId="0554b60e-af80-4b18-8846-e79fd54433fc" providerId="ADAL" clId="{D99B3A4A-360B-4915-B5BA-FC4BAA76D022}" dt="2026-10-28T07:27:11.478" v="1759" actId="1076"/>
          <ac:spMkLst>
            <pc:docMk/>
            <pc:sldMk cId="600929593" sldId="295"/>
            <ac:spMk id="24" creationId="{00000000-0000-0000-0000-000000000000}"/>
          </ac:spMkLst>
        </pc:spChg>
      </pc:sldChg>
    </pc:docChg>
  </pc:docChgLst>
  <pc:docChgLst>
    <pc:chgData name="Betlej Sylwia" userId="4712697d-27d2-490c-94d4-b8ecd02668ea" providerId="ADAL" clId="{C272ECF7-765D-4C18-B731-525F7B645DDD}"/>
    <pc:docChg chg="modSld">
      <pc:chgData name="Betlej Sylwia" userId="4712697d-27d2-490c-94d4-b8ecd02668ea" providerId="ADAL" clId="{C272ECF7-765D-4C18-B731-525F7B645DDD}" dt="2026-10-23T12:48:45.956" v="1" actId="20577"/>
      <pc:docMkLst>
        <pc:docMk/>
      </pc:docMkLst>
      <pc:sldChg chg="modSp mod">
        <pc:chgData name="Betlej Sylwia" userId="4712697d-27d2-490c-94d4-b8ecd02668ea" providerId="ADAL" clId="{C272ECF7-765D-4C18-B731-525F7B645DDD}" dt="2026-10-23T12:48:45.956" v="1" actId="20577"/>
        <pc:sldMkLst>
          <pc:docMk/>
          <pc:sldMk cId="0" sldId="257"/>
        </pc:sldMkLst>
        <pc:spChg chg="mod">
          <ac:chgData name="Betlej Sylwia" userId="4712697d-27d2-490c-94d4-b8ecd02668ea" providerId="ADAL" clId="{C272ECF7-765D-4C18-B731-525F7B645DDD}" dt="2026-10-23T12:48:45.956" v="1" actId="20577"/>
          <ac:spMkLst>
            <pc:docMk/>
            <pc:sldMk cId="0" sldId="257"/>
            <ac:spMk id="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F59396-54EA-4168-8EE2-330FEC4BAF3F}" type="datetimeFigureOut">
              <a:rPr lang="pl-PL" smtClean="0"/>
              <a:t>28.10.2026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A05A6B-7587-4F5E-962F-A6AD42455A2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22055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Czas</a:t>
            </a:r>
            <a:r>
              <a:rPr dirty="0"/>
              <a:t>: 0,5 min.</a:t>
            </a:r>
          </a:p>
          <a:p>
            <a:r>
              <a:rPr dirty="0" err="1"/>
              <a:t>Przywitanie</a:t>
            </a:r>
            <a:r>
              <a:rPr dirty="0"/>
              <a:t>, </a:t>
            </a:r>
            <a:r>
              <a:rPr dirty="0" err="1"/>
              <a:t>przedstawienie</a:t>
            </a:r>
            <a:r>
              <a:rPr dirty="0"/>
              <a:t> </a:t>
            </a:r>
            <a:r>
              <a:rPr dirty="0" err="1"/>
              <a:t>prowadzącego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osób</a:t>
            </a:r>
            <a:r>
              <a:rPr dirty="0"/>
              <a:t> z </a:t>
            </a:r>
            <a:r>
              <a:rPr dirty="0" err="1"/>
              <a:t>jednostek</a:t>
            </a:r>
            <a:r>
              <a:rPr dirty="0"/>
              <a:t> </a:t>
            </a:r>
            <a:r>
              <a:rPr dirty="0" err="1"/>
              <a:t>miejskich</a:t>
            </a:r>
            <a:r>
              <a:rPr dirty="0"/>
              <a:t> </a:t>
            </a:r>
            <a:r>
              <a:rPr dirty="0" err="1"/>
              <a:t>obecnych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sali</a:t>
            </a:r>
            <a:r>
              <a:rPr dirty="0"/>
              <a:t>.</a:t>
            </a:r>
          </a:p>
          <a:p>
            <a:r>
              <a:rPr dirty="0"/>
              <a:t>Ton </a:t>
            </a:r>
            <a:r>
              <a:rPr dirty="0" err="1"/>
              <a:t>całego</a:t>
            </a:r>
            <a:r>
              <a:rPr dirty="0"/>
              <a:t> </a:t>
            </a:r>
            <a:r>
              <a:rPr dirty="0" err="1"/>
              <a:t>spotkania</a:t>
            </a:r>
            <a:r>
              <a:rPr dirty="0"/>
              <a:t>: </a:t>
            </a:r>
            <a:r>
              <a:rPr dirty="0" err="1"/>
              <a:t>rozmawiamy</a:t>
            </a:r>
            <a:r>
              <a:rPr dirty="0"/>
              <a:t> o </a:t>
            </a:r>
            <a:r>
              <a:rPr dirty="0" err="1"/>
              <a:t>przestrzeni</a:t>
            </a:r>
            <a:r>
              <a:rPr dirty="0"/>
              <a:t>, z </a:t>
            </a:r>
            <a:r>
              <a:rPr dirty="0" err="1"/>
              <a:t>której</a:t>
            </a:r>
            <a:r>
              <a:rPr dirty="0"/>
              <a:t> </a:t>
            </a:r>
            <a:r>
              <a:rPr dirty="0" err="1"/>
              <a:t>korzysta</a:t>
            </a:r>
            <a:r>
              <a:rPr dirty="0"/>
              <a:t> </a:t>
            </a:r>
            <a:r>
              <a:rPr dirty="0" err="1"/>
              <a:t>kilka</a:t>
            </a:r>
            <a:r>
              <a:rPr dirty="0"/>
              <a:t> </a:t>
            </a:r>
            <a:r>
              <a:rPr dirty="0" err="1"/>
              <a:t>grup</a:t>
            </a:r>
            <a:r>
              <a:rPr dirty="0"/>
              <a:t> </a:t>
            </a:r>
            <a:r>
              <a:rPr dirty="0" err="1"/>
              <a:t>naraz</a:t>
            </a:r>
            <a:r>
              <a:rPr dirty="0"/>
              <a:t>. Nie </a:t>
            </a:r>
            <a:r>
              <a:rPr dirty="0" err="1"/>
              <a:t>ustawiamy</a:t>
            </a:r>
            <a:r>
              <a:rPr dirty="0"/>
              <a:t> </a:t>
            </a:r>
            <a:r>
              <a:rPr dirty="0" err="1"/>
              <a:t>mieszkańców</a:t>
            </a:r>
            <a:r>
              <a:rPr dirty="0"/>
              <a:t> </a:t>
            </a:r>
            <a:r>
              <a:rPr dirty="0" err="1"/>
              <a:t>przeciwko</a:t>
            </a:r>
            <a:r>
              <a:rPr dirty="0"/>
              <a:t> </a:t>
            </a:r>
            <a:r>
              <a:rPr dirty="0" err="1"/>
              <a:t>przedsiębiorcom</a:t>
            </a:r>
            <a:r>
              <a:rPr dirty="0"/>
              <a:t> ani </a:t>
            </a:r>
            <a:r>
              <a:rPr dirty="0" err="1"/>
              <a:t>odwrotnie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Czas: 1 min.</a:t>
            </a:r>
          </a:p>
          <a:p>
            <a:r>
              <a:t>Zasady rozmowy warto powiedzieć na głos: wszyscy dostaną głos, pytania zbieramy po kolei, na część odpowiemy od razu, a na część po sprawdzeniu.</a:t>
            </a:r>
          </a:p>
          <a:p>
            <a:r>
              <a:t>Nie otwieramy nowej tury zbierania uwag. To spotkanie wyjaśnia projekt, który powstał na podstawie konsultacji prowadzonych od 1 września do 31 października 2025 r.</a:t>
            </a:r>
          </a:p>
          <a:p>
            <a:r>
              <a:t>Jeśli sala jest wzburzona, nie wchodzimy w polemikę z pojedynczą osobą. Zapisujemy pytanie i wracamy do niego w bloku pytań.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l-PL" dirty="0"/>
              <a:t>Czas: 1,5 min.</a:t>
            </a:r>
          </a:p>
          <a:p>
            <a:r>
              <a:rPr lang="pl-PL" dirty="0"/>
              <a:t>Główne Miasto to jeden z najcenniejszych zespołów urbanistycznych w Polsce: w rejestrze zabytków od 1947 r., pomnik historii od 1994 r. Park ma sprawić, żeby zachowało to, co czyni je niepowtarzalnym.</a:t>
            </a:r>
          </a:p>
          <a:p>
            <a:r>
              <a:rPr lang="pl-PL" dirty="0"/>
              <a:t>Chroni całą przestrzeń: ochrona konserwatorska obejmuje pojedyncze obiekty. Zabytki mogą być nienaruszone, a miejsce i tak traci charakter przez nadmiar wyposażenia, przypadkowe materiały, reklamy czy urządzenia techniczne w eksponowanych miejscach.</a:t>
            </a:r>
          </a:p>
          <a:p>
            <a:r>
              <a:rPr lang="pl-PL" dirty="0"/>
              <a:t>Te same zasady dla wszystkich: zarządzenie 273/20 wiąże tylko tam, gdzie miasto udostępnia teren. Ten sam standard obowiązuje więc jednych przedsiębiorców, a innych nie. Ci, którzy ponieśli koszty dostosowania, oczekują równego traktowania.</a:t>
            </a:r>
          </a:p>
          <a:p>
            <a:r>
              <a:rPr lang="pl-PL" dirty="0"/>
              <a:t>Jasna podstawa do działania: naruszenie zasad Parku jest wykroczeniem w rozumieniu ustawy o ochronie zabytków. Straż Miejska we współpracy z Policją może nałożyć mandat, zabezpieczyć przedmioty i nakazać przywrócenie stanu poprzedniego. Dziś wygląd ogródków i stoisk opiera się na uzgodnieniach z Gdańskim Zarządem Dróg, a uchybienia rozlicza się przy kolejnym uzgodnieniu.</a:t>
            </a:r>
          </a:p>
          <a:p>
            <a:r>
              <a:rPr lang="pl-PL" dirty="0"/>
              <a:t>Domyka luki: nagabywanie, meleksy, artyści uliczni, wolnostojące automaty oraz godziny i asortyment handlu na ulicy są dziś poza obecnymi przepisami.</a:t>
            </a:r>
          </a:p>
          <a:p>
            <a:r>
              <a:rPr lang="pl-PL" dirty="0"/>
              <a:t>Podstawa: art. 16 ustawy o ochronie zabytków. Jeden akt prawa miejscowego dla całego obszaru, niezależnie od tego, do kogo należy grunt. Uchwała krajobrazowa i Ogródkownik działają dalej.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Czas: 2 min. To jest oś całej prezentacji.</a:t>
            </a:r>
          </a:p>
          <a:p>
            <a:r>
              <a:t>Każda z tych funkcji ma swoich zwolenników na tej sali. Nazywamy je wszystkie, zanim przejdziemy do zasad.</a:t>
            </a:r>
          </a:p>
          <a:p>
            <a:r>
              <a:t>Formuła, do której wracamy przez cały wieczór: miasto nie rozstrzyga sporu na korzyść jednej grupy, tylko ustala ramy, w których każda z tych funkcji ma miejsce.</a:t>
            </a:r>
          </a:p>
          <a:p>
            <a:r>
              <a:t>Nie używamy słów: wygaszanie, uspokajanie centrum, skansen. Mówimy o jakości, porządku i równowadze.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Czas</a:t>
            </a:r>
            <a:r>
              <a:rPr dirty="0"/>
              <a:t>: 1,5 min.</a:t>
            </a:r>
          </a:p>
          <a:p>
            <a:r>
              <a:rPr dirty="0"/>
              <a:t>Dane o </a:t>
            </a:r>
            <a:r>
              <a:rPr dirty="0" err="1"/>
              <a:t>zameldowaniach</a:t>
            </a:r>
            <a:r>
              <a:rPr dirty="0"/>
              <a:t>: 4 378 </a:t>
            </a:r>
            <a:r>
              <a:rPr dirty="0" err="1"/>
              <a:t>osób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stałe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452 </a:t>
            </a:r>
            <a:r>
              <a:rPr dirty="0" err="1"/>
              <a:t>czasowo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ulicach</a:t>
            </a:r>
            <a:r>
              <a:rPr dirty="0"/>
              <a:t> w </a:t>
            </a:r>
            <a:r>
              <a:rPr dirty="0" err="1"/>
              <a:t>granicach</a:t>
            </a:r>
            <a:r>
              <a:rPr dirty="0"/>
              <a:t> </a:t>
            </a:r>
            <a:r>
              <a:rPr dirty="0" err="1"/>
              <a:t>Parku</a:t>
            </a:r>
            <a:r>
              <a:rPr dirty="0"/>
              <a:t>.</a:t>
            </a:r>
          </a:p>
          <a:p>
            <a:r>
              <a:rPr lang="pl-PL" dirty="0"/>
              <a:t>Funkcja mieszkaniowa jest jedną z funkcji centrum i warunkiem jego autentyczności, także dla gastronomii i turystyki.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Czas</a:t>
            </a:r>
            <a:r>
              <a:rPr dirty="0"/>
              <a:t>: 2 min. Jeden </a:t>
            </a:r>
            <a:r>
              <a:rPr dirty="0" err="1"/>
              <a:t>komunikat</a:t>
            </a:r>
            <a:r>
              <a:rPr dirty="0"/>
              <a:t> do </a:t>
            </a:r>
            <a:r>
              <a:rPr dirty="0" err="1"/>
              <a:t>zapamiętania</a:t>
            </a:r>
            <a:r>
              <a:rPr dirty="0"/>
              <a:t>: </a:t>
            </a:r>
            <a:r>
              <a:rPr dirty="0" err="1"/>
              <a:t>konsultacje</a:t>
            </a:r>
            <a:r>
              <a:rPr dirty="0"/>
              <a:t> </a:t>
            </a:r>
            <a:r>
              <a:rPr dirty="0" err="1"/>
              <a:t>były</a:t>
            </a:r>
            <a:r>
              <a:rPr dirty="0"/>
              <a:t> </a:t>
            </a:r>
            <a:r>
              <a:rPr dirty="0" err="1"/>
              <a:t>szerokie</a:t>
            </a:r>
            <a:r>
              <a:rPr dirty="0"/>
              <a:t>, a </a:t>
            </a:r>
            <a:r>
              <a:rPr dirty="0" err="1"/>
              <a:t>projekt</a:t>
            </a:r>
            <a:r>
              <a:rPr dirty="0"/>
              <a:t> jest ich </a:t>
            </a:r>
            <a:r>
              <a:rPr dirty="0" err="1"/>
              <a:t>wynikiem</a:t>
            </a:r>
            <a:r>
              <a:rPr dirty="0"/>
              <a:t>.</a:t>
            </a:r>
          </a:p>
          <a:p>
            <a:r>
              <a:rPr dirty="0" err="1"/>
              <a:t>Skąd</a:t>
            </a:r>
            <a:r>
              <a:rPr dirty="0"/>
              <a:t> 1 500: 1 108 </a:t>
            </a:r>
            <a:r>
              <a:rPr dirty="0" err="1"/>
              <a:t>ankiet</a:t>
            </a:r>
            <a:r>
              <a:rPr dirty="0"/>
              <a:t>, </a:t>
            </a:r>
            <a:r>
              <a:rPr dirty="0" err="1"/>
              <a:t>około</a:t>
            </a:r>
            <a:r>
              <a:rPr dirty="0"/>
              <a:t> 150 </a:t>
            </a:r>
            <a:r>
              <a:rPr dirty="0" err="1"/>
              <a:t>osób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trzech</a:t>
            </a:r>
            <a:r>
              <a:rPr dirty="0"/>
              <a:t> </a:t>
            </a:r>
            <a:r>
              <a:rPr dirty="0" err="1"/>
              <a:t>spotkaniach</a:t>
            </a:r>
            <a:r>
              <a:rPr dirty="0"/>
              <a:t> </a:t>
            </a:r>
            <a:r>
              <a:rPr dirty="0" err="1"/>
              <a:t>tematycznych</a:t>
            </a:r>
            <a:r>
              <a:rPr dirty="0"/>
              <a:t>, </a:t>
            </a:r>
            <a:r>
              <a:rPr dirty="0" err="1"/>
              <a:t>około</a:t>
            </a:r>
            <a:r>
              <a:rPr dirty="0"/>
              <a:t> 40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dwóch</a:t>
            </a:r>
            <a:r>
              <a:rPr dirty="0"/>
              <a:t> </a:t>
            </a:r>
            <a:r>
              <a:rPr dirty="0" err="1"/>
              <a:t>spacerach</a:t>
            </a:r>
            <a:r>
              <a:rPr dirty="0"/>
              <a:t> </a:t>
            </a:r>
            <a:r>
              <a:rPr dirty="0" err="1"/>
              <a:t>badawczych</a:t>
            </a:r>
            <a:r>
              <a:rPr dirty="0"/>
              <a:t>, 199 </a:t>
            </a:r>
            <a:r>
              <a:rPr dirty="0" err="1"/>
              <a:t>wniosków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piśmie</a:t>
            </a:r>
            <a:r>
              <a:rPr dirty="0"/>
              <a:t>. </a:t>
            </a:r>
            <a:r>
              <a:rPr dirty="0" err="1"/>
              <a:t>Razem</a:t>
            </a:r>
            <a:r>
              <a:rPr dirty="0"/>
              <a:t> 1 497. </a:t>
            </a:r>
            <a:r>
              <a:rPr dirty="0" err="1"/>
              <a:t>Mówimy</a:t>
            </a:r>
            <a:r>
              <a:rPr dirty="0"/>
              <a:t> o </a:t>
            </a:r>
            <a:r>
              <a:rPr dirty="0" err="1"/>
              <a:t>głosach</a:t>
            </a:r>
            <a:r>
              <a:rPr dirty="0"/>
              <a:t>, a </a:t>
            </a:r>
            <a:r>
              <a:rPr dirty="0" err="1"/>
              <a:t>nie</a:t>
            </a:r>
            <a:r>
              <a:rPr dirty="0"/>
              <a:t> o </a:t>
            </a:r>
            <a:r>
              <a:rPr dirty="0" err="1"/>
              <a:t>osobach</a:t>
            </a:r>
            <a:r>
              <a:rPr dirty="0"/>
              <a:t>, </a:t>
            </a:r>
            <a:r>
              <a:rPr dirty="0" err="1"/>
              <a:t>bo</a:t>
            </a:r>
            <a:r>
              <a:rPr dirty="0"/>
              <a:t> </a:t>
            </a:r>
            <a:r>
              <a:rPr dirty="0" err="1"/>
              <a:t>część</a:t>
            </a:r>
            <a:r>
              <a:rPr dirty="0"/>
              <a:t> </a:t>
            </a:r>
            <a:r>
              <a:rPr dirty="0" err="1"/>
              <a:t>osób</a:t>
            </a:r>
            <a:r>
              <a:rPr dirty="0"/>
              <a:t> </a:t>
            </a:r>
            <a:r>
              <a:rPr dirty="0" err="1"/>
              <a:t>brała</a:t>
            </a:r>
            <a:r>
              <a:rPr dirty="0"/>
              <a:t> </a:t>
            </a:r>
            <a:r>
              <a:rPr dirty="0" err="1"/>
              <a:t>udział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kilka</a:t>
            </a:r>
            <a:r>
              <a:rPr dirty="0"/>
              <a:t> </a:t>
            </a:r>
            <a:r>
              <a:rPr dirty="0" err="1"/>
              <a:t>sposobów</a:t>
            </a:r>
            <a:r>
              <a:rPr dirty="0"/>
              <a:t>.</a:t>
            </a:r>
          </a:p>
          <a:p>
            <a:r>
              <a:rPr dirty="0" err="1"/>
              <a:t>Każda</a:t>
            </a:r>
            <a:r>
              <a:rPr dirty="0"/>
              <a:t> </a:t>
            </a:r>
            <a:r>
              <a:rPr dirty="0" err="1"/>
              <a:t>liczba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slajdzie</a:t>
            </a:r>
            <a:r>
              <a:rPr dirty="0"/>
              <a:t> </a:t>
            </a:r>
            <a:r>
              <a:rPr dirty="0" err="1"/>
              <a:t>odpowiada</a:t>
            </a:r>
            <a:r>
              <a:rPr dirty="0"/>
              <a:t> </a:t>
            </a:r>
            <a:r>
              <a:rPr dirty="0" err="1"/>
              <a:t>konkretnemu</a:t>
            </a:r>
            <a:r>
              <a:rPr dirty="0"/>
              <a:t> </a:t>
            </a:r>
            <a:r>
              <a:rPr dirty="0" err="1"/>
              <a:t>przepisowi</a:t>
            </a:r>
            <a:r>
              <a:rPr dirty="0"/>
              <a:t> </a:t>
            </a:r>
            <a:r>
              <a:rPr dirty="0" err="1"/>
              <a:t>projektu</a:t>
            </a:r>
            <a:r>
              <a:rPr dirty="0"/>
              <a:t>, </a:t>
            </a:r>
            <a:r>
              <a:rPr dirty="0" err="1"/>
              <a:t>więc</a:t>
            </a:r>
            <a:r>
              <a:rPr dirty="0"/>
              <a:t> </a:t>
            </a:r>
            <a:r>
              <a:rPr dirty="0" err="1"/>
              <a:t>przy</a:t>
            </a:r>
            <a:r>
              <a:rPr dirty="0"/>
              <a:t> </a:t>
            </a:r>
            <a:r>
              <a:rPr dirty="0" err="1"/>
              <a:t>pytaniu</a:t>
            </a:r>
            <a:r>
              <a:rPr dirty="0"/>
              <a:t> "</a:t>
            </a:r>
            <a:r>
              <a:rPr dirty="0" err="1"/>
              <a:t>skąd</a:t>
            </a:r>
            <a:r>
              <a:rPr dirty="0"/>
              <a:t> to </a:t>
            </a:r>
            <a:r>
              <a:rPr dirty="0" err="1"/>
              <a:t>się</a:t>
            </a:r>
            <a:r>
              <a:rPr dirty="0"/>
              <a:t> </a:t>
            </a:r>
            <a:r>
              <a:rPr dirty="0" err="1"/>
              <a:t>wzięło</a:t>
            </a:r>
            <a:r>
              <a:rPr dirty="0"/>
              <a:t>" </a:t>
            </a:r>
            <a:r>
              <a:rPr dirty="0" err="1"/>
              <a:t>odsyłamy</a:t>
            </a:r>
            <a:r>
              <a:rPr dirty="0"/>
              <a:t> do </a:t>
            </a:r>
            <a:r>
              <a:rPr dirty="0" err="1"/>
              <a:t>paragrafu</a:t>
            </a:r>
            <a:r>
              <a:rPr dirty="0"/>
              <a:t>.</a:t>
            </a:r>
          </a:p>
          <a:p>
            <a:r>
              <a:rPr dirty="0"/>
              <a:t>Dane z </a:t>
            </a:r>
            <a:r>
              <a:rPr dirty="0" err="1"/>
              <a:t>badania</a:t>
            </a:r>
            <a:r>
              <a:rPr dirty="0"/>
              <a:t>: </a:t>
            </a:r>
            <a:r>
              <a:rPr dirty="0" err="1"/>
              <a:t>identyfikator</a:t>
            </a:r>
            <a:r>
              <a:rPr dirty="0"/>
              <a:t>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pojazdów</a:t>
            </a:r>
            <a:r>
              <a:rPr dirty="0"/>
              <a:t> 94%, </a:t>
            </a:r>
            <a:r>
              <a:rPr dirty="0" err="1"/>
              <a:t>miejsca</a:t>
            </a:r>
            <a:r>
              <a:rPr dirty="0"/>
              <a:t> </a:t>
            </a:r>
            <a:r>
              <a:rPr dirty="0" err="1"/>
              <a:t>postojowe</a:t>
            </a:r>
            <a:r>
              <a:rPr dirty="0"/>
              <a:t> 93%, </a:t>
            </a:r>
            <a:r>
              <a:rPr dirty="0" err="1"/>
              <a:t>ruch</a:t>
            </a:r>
            <a:r>
              <a:rPr dirty="0"/>
              <a:t> w </a:t>
            </a:r>
            <a:r>
              <a:rPr dirty="0" err="1"/>
              <a:t>wyznaczonych</a:t>
            </a:r>
            <a:r>
              <a:rPr dirty="0"/>
              <a:t> </a:t>
            </a:r>
            <a:r>
              <a:rPr dirty="0" err="1"/>
              <a:t>strefach</a:t>
            </a:r>
            <a:r>
              <a:rPr dirty="0"/>
              <a:t> 91%, </a:t>
            </a:r>
            <a:r>
              <a:rPr dirty="0" err="1"/>
              <a:t>liczba</a:t>
            </a:r>
            <a:r>
              <a:rPr dirty="0"/>
              <a:t> </a:t>
            </a:r>
            <a:r>
              <a:rPr dirty="0" err="1"/>
              <a:t>pojazdów</a:t>
            </a:r>
            <a:r>
              <a:rPr dirty="0"/>
              <a:t> 91%. </a:t>
            </a:r>
            <a:r>
              <a:rPr dirty="0" err="1"/>
              <a:t>Zakaz</a:t>
            </a:r>
            <a:r>
              <a:rPr dirty="0"/>
              <a:t> </a:t>
            </a:r>
            <a:r>
              <a:rPr dirty="0" err="1"/>
              <a:t>występów</a:t>
            </a:r>
            <a:r>
              <a:rPr dirty="0"/>
              <a:t> z </a:t>
            </a:r>
            <a:r>
              <a:rPr dirty="0" err="1"/>
              <a:t>udziałem</a:t>
            </a:r>
            <a:r>
              <a:rPr dirty="0"/>
              <a:t> </a:t>
            </a:r>
            <a:r>
              <a:rPr dirty="0" err="1"/>
              <a:t>zwierząt</a:t>
            </a:r>
            <a:r>
              <a:rPr dirty="0"/>
              <a:t> 81%, </a:t>
            </a:r>
            <a:r>
              <a:rPr dirty="0" err="1"/>
              <a:t>wyznaczone</a:t>
            </a:r>
            <a:r>
              <a:rPr dirty="0"/>
              <a:t> </a:t>
            </a:r>
            <a:r>
              <a:rPr dirty="0" err="1"/>
              <a:t>miejsca</a:t>
            </a:r>
            <a:r>
              <a:rPr dirty="0"/>
              <a:t>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artystów</a:t>
            </a:r>
            <a:r>
              <a:rPr dirty="0"/>
              <a:t> 77%.</a:t>
            </a:r>
          </a:p>
          <a:p>
            <a:r>
              <a:rPr dirty="0"/>
              <a:t>93% </a:t>
            </a:r>
            <a:r>
              <a:rPr dirty="0" err="1"/>
              <a:t>badanych</a:t>
            </a:r>
            <a:r>
              <a:rPr dirty="0"/>
              <a:t> </a:t>
            </a:r>
            <a:r>
              <a:rPr dirty="0" err="1"/>
              <a:t>dostrzega</a:t>
            </a:r>
            <a:r>
              <a:rPr dirty="0"/>
              <a:t> </a:t>
            </a:r>
            <a:r>
              <a:rPr dirty="0" err="1"/>
              <a:t>pozytywne</a:t>
            </a:r>
            <a:r>
              <a:rPr dirty="0"/>
              <a:t> </a:t>
            </a:r>
            <a:r>
              <a:rPr dirty="0" err="1"/>
              <a:t>strony</a:t>
            </a:r>
            <a:r>
              <a:rPr dirty="0"/>
              <a:t> </a:t>
            </a:r>
            <a:r>
              <a:rPr dirty="0" err="1"/>
              <a:t>utworzenia</a:t>
            </a:r>
            <a:r>
              <a:rPr dirty="0"/>
              <a:t> </a:t>
            </a:r>
            <a:r>
              <a:rPr dirty="0" err="1"/>
              <a:t>Parku</a:t>
            </a:r>
            <a:r>
              <a:rPr dirty="0"/>
              <a:t>. </a:t>
            </a:r>
            <a:r>
              <a:rPr dirty="0" err="1"/>
              <a:t>Najczęściej</a:t>
            </a:r>
            <a:r>
              <a:rPr dirty="0"/>
              <a:t> </a:t>
            </a:r>
            <a:r>
              <a:rPr dirty="0" err="1"/>
              <a:t>wskazywane</a:t>
            </a:r>
            <a:r>
              <a:rPr dirty="0"/>
              <a:t> </a:t>
            </a:r>
            <a:r>
              <a:rPr dirty="0" err="1"/>
              <a:t>korzyści</a:t>
            </a:r>
            <a:r>
              <a:rPr dirty="0"/>
              <a:t>: </a:t>
            </a:r>
            <a:r>
              <a:rPr dirty="0" err="1"/>
              <a:t>poprawa</a:t>
            </a:r>
            <a:r>
              <a:rPr dirty="0"/>
              <a:t> </a:t>
            </a:r>
            <a:r>
              <a:rPr dirty="0" err="1"/>
              <a:t>estetyki</a:t>
            </a:r>
            <a:r>
              <a:rPr dirty="0"/>
              <a:t> (72%), </a:t>
            </a:r>
            <a:r>
              <a:rPr dirty="0" err="1"/>
              <a:t>uporządkowanie</a:t>
            </a:r>
            <a:r>
              <a:rPr dirty="0"/>
              <a:t> </a:t>
            </a:r>
            <a:r>
              <a:rPr dirty="0" err="1"/>
              <a:t>obszaru</a:t>
            </a:r>
            <a:r>
              <a:rPr dirty="0"/>
              <a:t> (64%), </a:t>
            </a:r>
            <a:r>
              <a:rPr dirty="0" err="1"/>
              <a:t>ochrona</a:t>
            </a:r>
            <a:r>
              <a:rPr dirty="0"/>
              <a:t> </a:t>
            </a:r>
            <a:r>
              <a:rPr dirty="0" err="1"/>
              <a:t>dziedzictwa</a:t>
            </a:r>
            <a:r>
              <a:rPr dirty="0"/>
              <a:t> (61%).</a:t>
            </a:r>
          </a:p>
          <a:p>
            <a:r>
              <a:rPr dirty="0"/>
              <a:t>Nie </a:t>
            </a:r>
            <a:r>
              <a:rPr dirty="0" err="1"/>
              <a:t>podajemy</a:t>
            </a:r>
            <a:r>
              <a:rPr dirty="0"/>
              <a:t> </a:t>
            </a:r>
            <a:r>
              <a:rPr dirty="0" err="1"/>
              <a:t>poparcia</a:t>
            </a:r>
            <a:r>
              <a:rPr dirty="0"/>
              <a:t>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utrzymania</a:t>
            </a:r>
            <a:r>
              <a:rPr dirty="0"/>
              <a:t> </a:t>
            </a:r>
            <a:r>
              <a:rPr dirty="0" err="1"/>
              <a:t>czystości</a:t>
            </a:r>
            <a:r>
              <a:rPr dirty="0"/>
              <a:t> (91%), </a:t>
            </a:r>
            <a:r>
              <a:rPr dirty="0" err="1"/>
              <a:t>bo</a:t>
            </a:r>
            <a:r>
              <a:rPr dirty="0"/>
              <a:t> </a:t>
            </a:r>
            <a:r>
              <a:rPr dirty="0" err="1"/>
              <a:t>czystości</a:t>
            </a:r>
            <a:r>
              <a:rPr dirty="0"/>
              <a:t> </a:t>
            </a:r>
            <a:r>
              <a:rPr dirty="0" err="1"/>
              <a:t>uchwała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reguluje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Czas</a:t>
            </a:r>
            <a:r>
              <a:rPr dirty="0"/>
              <a:t>: 2,5 min.</a:t>
            </a:r>
          </a:p>
          <a:p>
            <a:r>
              <a:rPr dirty="0"/>
              <a:t>Ten </a:t>
            </a:r>
            <a:r>
              <a:rPr dirty="0" err="1"/>
              <a:t>slajd</a:t>
            </a:r>
            <a:r>
              <a:rPr dirty="0"/>
              <a:t> </a:t>
            </a:r>
            <a:r>
              <a:rPr dirty="0" err="1"/>
              <a:t>pokazuje</a:t>
            </a:r>
            <a:r>
              <a:rPr dirty="0"/>
              <a:t>, </a:t>
            </a:r>
            <a:r>
              <a:rPr dirty="0" err="1"/>
              <a:t>że</a:t>
            </a:r>
            <a:r>
              <a:rPr dirty="0"/>
              <a:t> </a:t>
            </a:r>
            <a:r>
              <a:rPr dirty="0" err="1"/>
              <a:t>obie</a:t>
            </a:r>
            <a:r>
              <a:rPr dirty="0"/>
              <a:t> </a:t>
            </a:r>
            <a:r>
              <a:rPr dirty="0" err="1"/>
              <a:t>strony</a:t>
            </a:r>
            <a:r>
              <a:rPr dirty="0"/>
              <a:t> </a:t>
            </a:r>
            <a:r>
              <a:rPr dirty="0" err="1"/>
              <a:t>zostały</a:t>
            </a:r>
            <a:r>
              <a:rPr dirty="0"/>
              <a:t> </a:t>
            </a:r>
            <a:r>
              <a:rPr dirty="0" err="1"/>
              <a:t>wysłuchane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że</a:t>
            </a:r>
            <a:r>
              <a:rPr dirty="0"/>
              <a:t> </a:t>
            </a:r>
            <a:r>
              <a:rPr dirty="0" err="1"/>
              <a:t>projekt</a:t>
            </a:r>
            <a:r>
              <a:rPr dirty="0"/>
              <a:t> </a:t>
            </a:r>
            <a:r>
              <a:rPr dirty="0" err="1"/>
              <a:t>odpowiada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oczekiwania</a:t>
            </a:r>
            <a:r>
              <a:rPr dirty="0"/>
              <a:t> </a:t>
            </a:r>
            <a:r>
              <a:rPr dirty="0" err="1"/>
              <a:t>obu</a:t>
            </a:r>
            <a:r>
              <a:rPr dirty="0"/>
              <a:t>.</a:t>
            </a:r>
          </a:p>
          <a:p>
            <a:r>
              <a:rPr dirty="0" err="1"/>
              <a:t>Zdanie</a:t>
            </a:r>
            <a:r>
              <a:rPr dirty="0"/>
              <a:t> o </a:t>
            </a:r>
            <a:r>
              <a:rPr dirty="0" err="1"/>
              <a:t>hałasie</a:t>
            </a:r>
            <a:r>
              <a:rPr dirty="0"/>
              <a:t> jest </a:t>
            </a:r>
            <a:r>
              <a:rPr dirty="0" err="1"/>
              <a:t>ważne</a:t>
            </a:r>
            <a:r>
              <a:rPr dirty="0"/>
              <a:t>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przedsiębiorców</a:t>
            </a:r>
            <a:r>
              <a:rPr dirty="0"/>
              <a:t>, </a:t>
            </a:r>
            <a:r>
              <a:rPr dirty="0" err="1"/>
              <a:t>bo</a:t>
            </a:r>
            <a:r>
              <a:rPr dirty="0"/>
              <a:t> </a:t>
            </a:r>
            <a:r>
              <a:rPr dirty="0" err="1"/>
              <a:t>pokazuje</a:t>
            </a:r>
            <a:r>
              <a:rPr dirty="0"/>
              <a:t>, </a:t>
            </a:r>
            <a:r>
              <a:rPr dirty="0" err="1"/>
              <a:t>że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przypisujemy</a:t>
            </a:r>
            <a:r>
              <a:rPr dirty="0"/>
              <a:t> </a:t>
            </a:r>
            <a:r>
              <a:rPr dirty="0" err="1"/>
              <a:t>im</a:t>
            </a:r>
            <a:r>
              <a:rPr dirty="0"/>
              <a:t> </a:t>
            </a:r>
            <a:r>
              <a:rPr dirty="0" err="1"/>
              <a:t>całego</a:t>
            </a:r>
            <a:r>
              <a:rPr dirty="0"/>
              <a:t> </a:t>
            </a:r>
            <a:r>
              <a:rPr dirty="0" err="1"/>
              <a:t>hałasu</a:t>
            </a:r>
            <a:r>
              <a:rPr dirty="0"/>
              <a:t>. 86% </a:t>
            </a:r>
            <a:r>
              <a:rPr dirty="0" err="1"/>
              <a:t>badanych</a:t>
            </a:r>
            <a:r>
              <a:rPr dirty="0"/>
              <a:t> </a:t>
            </a:r>
            <a:r>
              <a:rPr dirty="0" err="1"/>
              <a:t>mówi</a:t>
            </a:r>
            <a:r>
              <a:rPr dirty="0"/>
              <a:t> o </a:t>
            </a:r>
            <a:r>
              <a:rPr dirty="0" err="1"/>
              <a:t>uciążliwości</a:t>
            </a:r>
            <a:r>
              <a:rPr dirty="0"/>
              <a:t> </a:t>
            </a:r>
            <a:r>
              <a:rPr dirty="0" err="1"/>
              <a:t>hałasu</a:t>
            </a:r>
            <a:r>
              <a:rPr dirty="0"/>
              <a:t>.</a:t>
            </a:r>
          </a:p>
          <a:p>
            <a:r>
              <a:rPr dirty="0" err="1"/>
              <a:t>Jeśli</a:t>
            </a:r>
            <a:r>
              <a:rPr dirty="0"/>
              <a:t> </a:t>
            </a:r>
            <a:r>
              <a:rPr dirty="0" err="1"/>
              <a:t>ktoś</a:t>
            </a:r>
            <a:r>
              <a:rPr dirty="0"/>
              <a:t> </a:t>
            </a:r>
            <a:r>
              <a:rPr dirty="0" err="1"/>
              <a:t>pyta</a:t>
            </a:r>
            <a:r>
              <a:rPr dirty="0"/>
              <a:t>, </a:t>
            </a:r>
            <a:r>
              <a:rPr dirty="0" err="1"/>
              <a:t>czy</a:t>
            </a:r>
            <a:r>
              <a:rPr dirty="0"/>
              <a:t> </a:t>
            </a:r>
            <a:r>
              <a:rPr dirty="0" err="1"/>
              <a:t>konsultacje</a:t>
            </a:r>
            <a:r>
              <a:rPr dirty="0"/>
              <a:t> </a:t>
            </a:r>
            <a:r>
              <a:rPr dirty="0" err="1"/>
              <a:t>coś</a:t>
            </a:r>
            <a:r>
              <a:rPr dirty="0"/>
              <a:t> </a:t>
            </a:r>
            <a:r>
              <a:rPr dirty="0" err="1"/>
              <a:t>zmieniły</a:t>
            </a:r>
            <a:r>
              <a:rPr dirty="0"/>
              <a:t>: </a:t>
            </a:r>
            <a:r>
              <a:rPr dirty="0" err="1"/>
              <a:t>godziny</a:t>
            </a:r>
            <a:r>
              <a:rPr dirty="0"/>
              <a:t> </a:t>
            </a:r>
            <a:r>
              <a:rPr dirty="0" err="1"/>
              <a:t>ogródków</a:t>
            </a:r>
            <a:r>
              <a:rPr dirty="0"/>
              <a:t> </a:t>
            </a:r>
            <a:r>
              <a:rPr dirty="0" err="1"/>
              <a:t>były</a:t>
            </a:r>
            <a:r>
              <a:rPr dirty="0"/>
              <a:t> </a:t>
            </a:r>
            <a:r>
              <a:rPr dirty="0" err="1"/>
              <a:t>pierwotnie</a:t>
            </a:r>
            <a:r>
              <a:rPr dirty="0"/>
              <a:t> </a:t>
            </a:r>
            <a:r>
              <a:rPr dirty="0" err="1"/>
              <a:t>ostrzejsze</a:t>
            </a:r>
            <a:r>
              <a:rPr dirty="0"/>
              <a:t>, </a:t>
            </a:r>
            <a:r>
              <a:rPr dirty="0" err="1"/>
              <a:t>handel</a:t>
            </a:r>
            <a:r>
              <a:rPr dirty="0"/>
              <a:t> w </a:t>
            </a:r>
            <a:r>
              <a:rPr dirty="0" err="1"/>
              <a:t>bramach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zasady</a:t>
            </a:r>
            <a:r>
              <a:rPr dirty="0"/>
              <a:t>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meleksów</a:t>
            </a:r>
            <a:r>
              <a:rPr dirty="0"/>
              <a:t> </a:t>
            </a:r>
            <a:r>
              <a:rPr dirty="0" err="1"/>
              <a:t>wynikają</a:t>
            </a:r>
            <a:r>
              <a:rPr dirty="0"/>
              <a:t> </a:t>
            </a:r>
            <a:r>
              <a:rPr dirty="0" err="1"/>
              <a:t>wprost</a:t>
            </a:r>
            <a:r>
              <a:rPr dirty="0"/>
              <a:t> z </a:t>
            </a:r>
            <a:r>
              <a:rPr dirty="0" err="1"/>
              <a:t>tych</a:t>
            </a:r>
            <a:r>
              <a:rPr dirty="0"/>
              <a:t> </a:t>
            </a:r>
            <a:r>
              <a:rPr dirty="0" err="1"/>
              <a:t>rozmów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Czas: 0,5 min.</a:t>
            </a:r>
          </a:p>
          <a:p>
            <a:r>
              <a:t>Kolejne slajdy odpowiadają częściom 5 i 6 materiału wprowadzającego.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Czas: 2 min.</a:t>
            </a:r>
          </a:p>
          <a:p>
            <a:r>
              <a:t>Uwaga na terminy: stan elewacji ma 12 miesięcy, urządzenia techniczne 24 miesiące, a przedproża, stolarka i ogrodzenia obowiązują dopiero przy remoncie lub wymianie. Pokazuje to slajd o okresach dostosowawczych.</a:t>
            </a:r>
          </a:p>
          <a:p>
            <a:r>
              <a:t>Uchwała nie nakłada obowiązku remontu. Określa minimum, które trzeba spełnić, gdy remont i tak się odbywa.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Czas</a:t>
            </a:r>
            <a:r>
              <a:rPr dirty="0"/>
              <a:t>: 1,5 min.</a:t>
            </a:r>
          </a:p>
          <a:p>
            <a:r>
              <a:rPr dirty="0"/>
              <a:t>To jest </a:t>
            </a:r>
            <a:r>
              <a:rPr dirty="0" err="1"/>
              <a:t>odpowiedź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„</a:t>
            </a:r>
            <a:r>
              <a:rPr dirty="0" err="1"/>
              <a:t>uporządkowanie</a:t>
            </a:r>
            <a:r>
              <a:rPr dirty="0"/>
              <a:t> </a:t>
            </a:r>
            <a:r>
              <a:rPr dirty="0" err="1"/>
              <a:t>terenu</a:t>
            </a:r>
            <a:r>
              <a:rPr dirty="0"/>
              <a:t> </a:t>
            </a:r>
            <a:r>
              <a:rPr dirty="0" err="1"/>
              <a:t>wokół</a:t>
            </a:r>
            <a:r>
              <a:rPr dirty="0"/>
              <a:t> LOT-u”, </a:t>
            </a:r>
            <a:r>
              <a:rPr dirty="0" err="1"/>
              <a:t>które</a:t>
            </a:r>
            <a:r>
              <a:rPr dirty="0"/>
              <a:t> </a:t>
            </a:r>
            <a:r>
              <a:rPr dirty="0" err="1"/>
              <a:t>wracało</a:t>
            </a:r>
            <a:r>
              <a:rPr dirty="0"/>
              <a:t> w </a:t>
            </a:r>
            <a:r>
              <a:rPr dirty="0" err="1"/>
              <a:t>konsultacjach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spacerach</a:t>
            </a:r>
            <a:r>
              <a:rPr dirty="0"/>
              <a:t>.</a:t>
            </a:r>
          </a:p>
          <a:p>
            <a:r>
              <a:rPr dirty="0" err="1"/>
              <a:t>Pytanie</a:t>
            </a:r>
            <a:r>
              <a:rPr dirty="0"/>
              <a:t>, </a:t>
            </a:r>
            <a:r>
              <a:rPr dirty="0" err="1"/>
              <a:t>które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paść</a:t>
            </a:r>
            <a:r>
              <a:rPr dirty="0"/>
              <a:t>: co z </a:t>
            </a:r>
            <a:r>
              <a:rPr dirty="0" err="1"/>
              <a:t>konkretnym</a:t>
            </a:r>
            <a:r>
              <a:rPr dirty="0"/>
              <a:t> </a:t>
            </a:r>
            <a:r>
              <a:rPr dirty="0" err="1"/>
              <a:t>bankomatem</a:t>
            </a:r>
            <a:r>
              <a:rPr dirty="0"/>
              <a:t> </a:t>
            </a:r>
            <a:r>
              <a:rPr dirty="0" err="1"/>
              <a:t>albo</a:t>
            </a:r>
            <a:r>
              <a:rPr dirty="0"/>
              <a:t> </a:t>
            </a:r>
            <a:r>
              <a:rPr dirty="0" err="1"/>
              <a:t>kioskiem</a:t>
            </a:r>
            <a:r>
              <a:rPr dirty="0"/>
              <a:t>. </a:t>
            </a:r>
            <a:r>
              <a:rPr dirty="0" err="1"/>
              <a:t>Odpowiedź</a:t>
            </a:r>
            <a:r>
              <a:rPr dirty="0"/>
              <a:t>: </a:t>
            </a:r>
            <a:r>
              <a:rPr dirty="0" err="1"/>
              <a:t>liczy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data </a:t>
            </a:r>
            <a:r>
              <a:rPr dirty="0" err="1"/>
              <a:t>decyzji</a:t>
            </a:r>
            <a:r>
              <a:rPr dirty="0"/>
              <a:t> </a:t>
            </a:r>
            <a:r>
              <a:rPr dirty="0" err="1"/>
              <a:t>administracyjnej</a:t>
            </a:r>
            <a:r>
              <a:rPr dirty="0"/>
              <a:t>, </a:t>
            </a:r>
            <a:r>
              <a:rPr dirty="0" err="1"/>
              <a:t>prawa</a:t>
            </a:r>
            <a:r>
              <a:rPr dirty="0"/>
              <a:t> z </a:t>
            </a:r>
            <a:r>
              <a:rPr dirty="0" err="1"/>
              <a:t>decyzji</a:t>
            </a:r>
            <a:r>
              <a:rPr dirty="0"/>
              <a:t> </a:t>
            </a:r>
            <a:r>
              <a:rPr dirty="0" err="1"/>
              <a:t>ostatecznych</a:t>
            </a:r>
            <a:r>
              <a:rPr dirty="0"/>
              <a:t> </a:t>
            </a:r>
            <a:r>
              <a:rPr dirty="0" err="1"/>
              <a:t>pozostają</a:t>
            </a:r>
            <a:r>
              <a:rPr dirty="0"/>
              <a:t> w </a:t>
            </a:r>
            <a:r>
              <a:rPr dirty="0" err="1"/>
              <a:t>mocy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Czas: 2 min.</a:t>
            </a:r>
          </a:p>
          <a:p>
            <a:r>
              <a:t>Katalog zakazów reklamowych pochodzi wprost z wniosków złożonych w konsultacjach.</a:t>
            </a:r>
          </a:p>
          <a:p>
            <a:r>
              <a:t>To są tematy, które najszybciej trafiają do mediów. Lepiej, żeby radni usłyszeli je od nas, z liczbami z badania.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Czas: 2 min.</a:t>
            </a:r>
          </a:p>
          <a:p>
            <a:r>
              <a:t>To była jedna z najbardziej jednoznacznych odpowiedzi w konsultacjach. Przedsiębiorcy oceniali handel w bramach ostrzej niż mieszkańcy.</a:t>
            </a:r>
          </a:p>
          <a:p>
            <a:r>
              <a:t>Wyposażenie stoisk przed lokalami ma 12 miesięcy na dostosowanie.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Czas: 2 min.</a:t>
            </a:r>
          </a:p>
          <a:p>
            <a:r>
              <a:t>To rozwiązanie pośrednie: wyznaczone miejsca, ograniczone godziny i zakaz dodatkowego nagłośnienia, czyli to, do czego skłaniali się uczestnicy konsultacji.</a:t>
            </a:r>
          </a:p>
          <a:p>
            <a:r>
              <a:t>Możliwe pytanie: czy to wypycha muzykę z Długiej. Odpowiedź: miejsca wyznacza zarządca terenu, więc mapa miejsc do grania powstanie razem z planem ochrony.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Czas: 2 min.</a:t>
            </a:r>
          </a:p>
          <a:p>
            <a:r>
              <a:t>Ponad 90% ankietowanych wskazało potrzebę regulacji identyfikatorów, miejsc postojowych, tras, liczby i wielkości pojazdów.</a:t>
            </a:r>
          </a:p>
          <a:p>
            <a:r>
              <a:t>Porównanie: Praga zakazała meleksów w centrum historycznym, Kraków ograniczył ruch pojazdów turystycznych na Starym Mieście, we Florencji działa strefa ograniczonego ruchu.</a:t>
            </a:r>
          </a:p>
          <a:p>
            <a:r>
              <a:t>Możliwe pytanie: ilu przewoźników działa dziś i co z tymi, którzy nie dostaną identyfikatora. Trzeba mieć aktualną liczbę pojazdów.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Czas: 1,5 min.</a:t>
            </a:r>
          </a:p>
          <a:p>
            <a:r>
              <a:t>Tu najpewniej padnie pytanie, dlaczego jarmark ma wyłączenia. Odpowiedź przygotowana na slajdzie zapasowym: wyłączenia dotyczą obiektów, dekoracji i iluminacji montowanych na czas wydarzenia, przy czym sam jarmark ma własne zasady estetyczne w załączniku nr 7.</a:t>
            </a:r>
          </a:p>
          <a:p>
            <a:r>
              <a:t>Jeśli nie da się uzasadnić któregoś z wyłączeń osobno, lepiej je zawęzić przed sesją.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Czas: 1,5 min.</a:t>
            </a:r>
          </a:p>
          <a:p>
            <a:r>
              <a:t>To jedna z niewielu regulacji, która zmienia wygląd ulicy natychmiast po sezonie dostosowawczym i jest łatwa do pokazania na zdjęciach.</a:t>
            </a:r>
          </a:p>
          <a:p>
            <a:r>
              <a:t>Możliwe pytanie: mecze Lechii i Liga Mistrzów nie mieszczą się w wyjątku. To świadoma decyzja, warto ją potwierdzić przed sesją.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Czas</a:t>
            </a:r>
            <a:r>
              <a:rPr dirty="0"/>
              <a:t>: 2,5 min. To </a:t>
            </a:r>
            <a:r>
              <a:rPr dirty="0" err="1"/>
              <a:t>temat</a:t>
            </a:r>
            <a:r>
              <a:rPr dirty="0"/>
              <a:t>, </a:t>
            </a:r>
            <a:r>
              <a:rPr dirty="0" err="1"/>
              <a:t>który</a:t>
            </a:r>
            <a:r>
              <a:rPr dirty="0"/>
              <a:t> </a:t>
            </a:r>
            <a:r>
              <a:rPr dirty="0" err="1"/>
              <a:t>wróci</a:t>
            </a:r>
            <a:r>
              <a:rPr dirty="0"/>
              <a:t> w </a:t>
            </a:r>
            <a:r>
              <a:rPr dirty="0" err="1"/>
              <a:t>dyskusji</a:t>
            </a:r>
            <a:r>
              <a:rPr dirty="0"/>
              <a:t>.</a:t>
            </a:r>
          </a:p>
          <a:p>
            <a:r>
              <a:rPr dirty="0" err="1"/>
              <a:t>Godziny</a:t>
            </a:r>
            <a:r>
              <a:rPr dirty="0"/>
              <a:t>: </a:t>
            </a:r>
            <a:r>
              <a:rPr dirty="0" err="1"/>
              <a:t>zakaz</a:t>
            </a:r>
            <a:r>
              <a:rPr dirty="0"/>
              <a:t> </a:t>
            </a:r>
            <a:r>
              <a:rPr dirty="0" err="1"/>
              <a:t>funkcjonowania</a:t>
            </a:r>
            <a:r>
              <a:rPr dirty="0"/>
              <a:t> od </a:t>
            </a:r>
            <a:r>
              <a:rPr dirty="0" err="1"/>
              <a:t>poniedziałku</a:t>
            </a:r>
            <a:r>
              <a:rPr dirty="0"/>
              <a:t> do </a:t>
            </a:r>
            <a:r>
              <a:rPr dirty="0" err="1"/>
              <a:t>czwartku</a:t>
            </a:r>
            <a:r>
              <a:rPr dirty="0"/>
              <a:t> </a:t>
            </a:r>
            <a:r>
              <a:rPr dirty="0" err="1"/>
              <a:t>przed</a:t>
            </a:r>
            <a:r>
              <a:rPr dirty="0"/>
              <a:t> 6:00 </a:t>
            </a:r>
            <a:r>
              <a:rPr dirty="0" err="1"/>
              <a:t>i</a:t>
            </a:r>
            <a:r>
              <a:rPr dirty="0"/>
              <a:t> po 23:00, w </a:t>
            </a:r>
            <a:r>
              <a:rPr dirty="0" err="1"/>
              <a:t>sobotę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niedzielę</a:t>
            </a:r>
            <a:r>
              <a:rPr dirty="0"/>
              <a:t> w </a:t>
            </a:r>
            <a:r>
              <a:rPr dirty="0" err="1"/>
              <a:t>godzinach</a:t>
            </a:r>
            <a:r>
              <a:rPr dirty="0"/>
              <a:t> 1:00–6:00, w </a:t>
            </a:r>
            <a:r>
              <a:rPr dirty="0" err="1"/>
              <a:t>niedzielę</a:t>
            </a:r>
            <a:r>
              <a:rPr dirty="0"/>
              <a:t> </a:t>
            </a:r>
            <a:r>
              <a:rPr dirty="0" err="1"/>
              <a:t>także</a:t>
            </a:r>
            <a:r>
              <a:rPr dirty="0"/>
              <a:t> po 23:00. W </a:t>
            </a:r>
            <a:r>
              <a:rPr dirty="0" err="1"/>
              <a:t>praktyce</a:t>
            </a:r>
            <a:r>
              <a:rPr dirty="0"/>
              <a:t>: do 23:00, a w </a:t>
            </a:r>
            <a:r>
              <a:rPr dirty="0" err="1"/>
              <a:t>noce</a:t>
            </a:r>
            <a:r>
              <a:rPr dirty="0"/>
              <a:t> z </a:t>
            </a:r>
            <a:r>
              <a:rPr dirty="0" err="1"/>
              <a:t>piątku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sobotę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z </a:t>
            </a:r>
            <a:r>
              <a:rPr dirty="0" err="1"/>
              <a:t>soboty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niedzielę</a:t>
            </a:r>
            <a:r>
              <a:rPr dirty="0"/>
              <a:t> do 1:00.</a:t>
            </a:r>
          </a:p>
          <a:p>
            <a:r>
              <a:rPr dirty="0" err="1"/>
              <a:t>Wymagania</a:t>
            </a:r>
            <a:r>
              <a:rPr dirty="0"/>
              <a:t> </a:t>
            </a:r>
            <a:r>
              <a:rPr dirty="0" err="1"/>
              <a:t>estetyczne</a:t>
            </a:r>
            <a:r>
              <a:rPr dirty="0"/>
              <a:t> w </a:t>
            </a:r>
            <a:r>
              <a:rPr dirty="0" err="1"/>
              <a:t>większości</a:t>
            </a:r>
            <a:r>
              <a:rPr dirty="0"/>
              <a:t> </a:t>
            </a:r>
            <a:r>
              <a:rPr dirty="0" err="1"/>
              <a:t>powtarzają</a:t>
            </a:r>
            <a:r>
              <a:rPr dirty="0"/>
              <a:t> </a:t>
            </a:r>
            <a:r>
              <a:rPr dirty="0" err="1"/>
              <a:t>standardy</a:t>
            </a:r>
            <a:r>
              <a:rPr dirty="0"/>
              <a:t> </a:t>
            </a:r>
            <a:r>
              <a:rPr dirty="0" err="1"/>
              <a:t>stosowane</a:t>
            </a:r>
            <a:r>
              <a:rPr dirty="0"/>
              <a:t> </a:t>
            </a:r>
            <a:r>
              <a:rPr dirty="0" err="1"/>
              <a:t>dziś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podstawie</a:t>
            </a:r>
            <a:r>
              <a:rPr dirty="0"/>
              <a:t> </a:t>
            </a:r>
            <a:r>
              <a:rPr dirty="0" err="1"/>
              <a:t>zarządzenia</a:t>
            </a:r>
            <a:r>
              <a:rPr dirty="0"/>
              <a:t> 273/20. Nowe jest to, </a:t>
            </a:r>
            <a:r>
              <a:rPr dirty="0" err="1"/>
              <a:t>że</a:t>
            </a:r>
            <a:r>
              <a:rPr dirty="0"/>
              <a:t> </a:t>
            </a:r>
            <a:r>
              <a:rPr dirty="0" err="1"/>
              <a:t>obejmą</a:t>
            </a:r>
            <a:r>
              <a:rPr dirty="0"/>
              <a:t> </a:t>
            </a:r>
            <a:r>
              <a:rPr dirty="0" err="1"/>
              <a:t>też</a:t>
            </a:r>
            <a:r>
              <a:rPr dirty="0"/>
              <a:t> </a:t>
            </a:r>
            <a:r>
              <a:rPr dirty="0" err="1"/>
              <a:t>grunty</a:t>
            </a:r>
            <a:r>
              <a:rPr dirty="0"/>
              <a:t> </a:t>
            </a:r>
            <a:r>
              <a:rPr dirty="0" err="1"/>
              <a:t>prywatne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Slajd zapasowy.</a:t>
            </a:r>
          </a:p>
          <a:p>
            <a:r>
              <a:t>Argument: Gdańsk nie jest najostrzejszy. Przy pojazdach turystycznych inne miasta idą dalej.</a:t>
            </a:r>
          </a:p>
          <a:p>
            <a:r>
              <a:t>UNWTO: o atrakcyjności miast historycznych coraz rzadziej decyduje liczba zabytków, a coraz częściej autentyczny charakter miejsca i jakość przestrzeni publicznej.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Czas: 2 min. To slajd, do którego będą wracać pytania o koszty.</a:t>
            </a:r>
          </a:p>
          <a:p>
            <a:r>
              <a:t>Podstawa: § 19 ust. 3 i 4. Rzygacze są wyłączone z reguły „tylko przy remoncie”.</a:t>
            </a:r>
          </a:p>
          <a:p>
            <a:r>
              <a:t>Kolumna czwarta oznacza, że nikt nie ma obowiązku wymiany okien, przedproży ani ogrodzeń. Wymogi działają dopiero wtedy, gdy prace i tak się zaczynają.</a:t>
            </a:r>
          </a:p>
          <a:p>
            <a:r>
              <a:t>Jeśli padnie pytanie o ogródki: ich wyposażenie nie ma okresu przejściowego w obecnej wersji projektu. To jest kwestia do rozstrzygnięcia przed sesją.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Czas: 0,5 min, potem pytania.</a:t>
            </a:r>
          </a:p>
          <a:p>
            <a:r>
              <a:t>Zamykamy tym zdaniem i od razu otwieramy dyskusję. Nie wracamy do szczegółów przepisów.</a:t>
            </a:r>
          </a:p>
          <a:p>
            <a:r>
              <a:t>Jeśli sala jest napięta, po tym slajdzie warto powtórzyć regułę: pytania zbieramy po kolei, każdy dostanie głos.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E0942E2-7E9E-832B-28FA-7E6B5FE84F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C50F306-FB3F-55CF-7E17-300085F335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CB5A77A-670D-773D-410E-8283781D2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30DC8-A965-4D90-A074-61A8B7B93568}" type="datetimeFigureOut">
              <a:rPr lang="pl-PL" smtClean="0"/>
              <a:t>28.10.2026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114D782-CFD0-01D4-CC1A-138945239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E2F77E-8975-0667-58FB-3CFB24001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8087-1E25-457F-AC40-B3067A9ACC4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1344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193C8D9-C70E-BEA0-5A20-DAF02D589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042B22A-0273-0584-7FA3-9F8AA59481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BE4E586-0FAB-37AD-5CD7-46149D379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30DC8-A965-4D90-A074-61A8B7B93568}" type="datetimeFigureOut">
              <a:rPr lang="pl-PL" smtClean="0"/>
              <a:t>28.10.2026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A3862B3-DAAE-24B3-10CD-E718752E0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E0550C2-9684-69C2-F166-7D67A2E70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8087-1E25-457F-AC40-B3067A9ACC4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10484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418944C-1BDD-724D-B24C-5E24A10D6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BF53754-BDAC-6D9F-5856-A3C6D804AE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F8B0B61-7213-BBEA-5688-7E93B157A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30DC8-A965-4D90-A074-61A8B7B93568}" type="datetimeFigureOut">
              <a:rPr lang="pl-PL" smtClean="0"/>
              <a:t>28.10.2026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B24F305-4572-AC2C-3168-D5944B1DE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ABEC452-338A-CF9A-7C6E-C9825EEC1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8087-1E25-457F-AC40-B3067A9ACC4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70538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3C39188-0535-E052-F594-54FAECFC4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DF08BE0-A5CB-6255-62AF-B9118B3E3A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AD9054F-BC98-8957-EFE1-3DDA8E6780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053C27B-CC6B-779A-433D-A17294178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30DC8-A965-4D90-A074-61A8B7B93568}" type="datetimeFigureOut">
              <a:rPr lang="pl-PL" smtClean="0"/>
              <a:t>28.10.2026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5355FE25-ACED-95D2-CD26-88E8CE254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36A7A08-EB79-DE18-4180-799989CB1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8087-1E25-457F-AC40-B3067A9ACC4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02354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E0B782E-BD47-A0DD-D659-227C2F8D2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48A4D35-CBB2-17BB-B9FB-A86A35D3F7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E240E37-D15D-4B2B-CB89-517CD65622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BD8E133A-42B7-8EF2-B4B6-27753484D0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3670A54E-4DAF-00CF-A94C-867C299DD8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D761E2E6-2F59-19B9-D19C-DE5C5213B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30DC8-A965-4D90-A074-61A8B7B93568}" type="datetimeFigureOut">
              <a:rPr lang="pl-PL" smtClean="0"/>
              <a:t>28.10.2026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0ADB421F-6FAF-2E6D-60B3-F615B3BBB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6168E3B8-4989-2C6C-7822-DD79A8243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8087-1E25-457F-AC40-B3067A9ACC4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54300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E48AB68-EA92-4931-75B3-A5AF2986B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DAEA5B7-C6B1-D502-34AC-07D73AC55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30DC8-A965-4D90-A074-61A8B7B93568}" type="datetimeFigureOut">
              <a:rPr lang="pl-PL" smtClean="0"/>
              <a:t>28.10.2026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8BC7D3E5-C9BB-5254-ACBC-CB34E6A0D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0B11EBB4-EAF1-6AA9-D13C-6D151FC3C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8087-1E25-457F-AC40-B3067A9ACC4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00623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DAB4289F-93F8-D418-823A-E25475E70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30DC8-A965-4D90-A074-61A8B7B93568}" type="datetimeFigureOut">
              <a:rPr lang="pl-PL" smtClean="0"/>
              <a:t>28.10.2026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E5A79E06-DA16-759A-16C6-F94686A4C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F3086C4-259F-EAC6-BB21-8D05FDECF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8087-1E25-457F-AC40-B3067A9ACC4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50525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7DB21F5-1B20-2208-E4A2-518D18DD3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FAF51D-3B73-37B9-211D-D03124D72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E8FAC81-D814-7E37-53B1-33A86602F3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4027371-40DB-5DE0-CC93-ED6A42583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30DC8-A965-4D90-A074-61A8B7B93568}" type="datetimeFigureOut">
              <a:rPr lang="pl-PL" smtClean="0"/>
              <a:t>28.10.2026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1EFEA18-E4A3-9027-3F2F-D025380ED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93A794D-274E-7193-B764-D2B601AB9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8087-1E25-457F-AC40-B3067A9ACC4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65448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159EAA0-6E68-4813-5C51-DE520390D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53FC79DF-D9FE-3A4A-0DA7-F13EA29DDF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9F77800C-79DB-F16B-F1DC-EAFBEDF53C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983F8F5D-D606-D3E2-957D-8CAD435F3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30DC8-A965-4D90-A074-61A8B7B93568}" type="datetimeFigureOut">
              <a:rPr lang="pl-PL" smtClean="0"/>
              <a:t>28.10.2026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C92A861-E019-179E-75B9-9BF11C54E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95AEA51-64C8-C449-909F-22B563C37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8087-1E25-457F-AC40-B3067A9ACC4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9020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854367F-BB60-5C4D-14F0-6AFD34CE6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14812D73-0D22-A415-715C-E028E38DED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60A36BB-C6B1-2697-C91C-6801EDE1C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30DC8-A965-4D90-A074-61A8B7B93568}" type="datetimeFigureOut">
              <a:rPr lang="pl-PL" smtClean="0"/>
              <a:t>28.10.2026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202177C-B82A-1781-4A06-340341438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7464EEB-1F38-3A85-3DC5-02CD6FA9F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8087-1E25-457F-AC40-B3067A9ACC4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8101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9C02D74A-70DE-53C9-A91E-85A04A8FAE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59D4FA1D-7A42-4AAB-7B32-B01834D541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FC2AF26-CDCF-6281-5320-A9A55A13F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30DC8-A965-4D90-A074-61A8B7B93568}" type="datetimeFigureOut">
              <a:rPr lang="pl-PL" smtClean="0"/>
              <a:t>28.10.2026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E859489-B097-6BC5-DB3F-180C7E92D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FB28D01-21BC-5708-E7A4-F525353BC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E8087-1E25-457F-AC40-B3067A9ACC4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413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CB703B72-9B0C-6FD6-A52A-4BF1F1456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CB0CD48-AE5C-C5A0-EA62-A7EB5CD48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06359FE-1FAE-BC20-C3A7-BC65800B48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D30DC8-A965-4D90-A074-61A8B7B93568}" type="datetimeFigureOut">
              <a:rPr lang="pl-PL" smtClean="0"/>
              <a:t>28.10.2026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885BAE3-D50A-7D45-9C7F-762475EB67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E36ACDD-9961-0C06-F13F-4DEB3A7ED9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9E8087-1E25-457F-AC40-B3067A9ACC4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267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C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6640" y="0"/>
            <a:ext cx="4782312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95528" y="2286000"/>
            <a:ext cx="6400800" cy="2103120"/>
          </a:xfrm>
          <a:prstGeom prst="rect">
            <a:avLst/>
          </a:prstGeom>
          <a:noFill/>
        </p:spPr>
        <p:txBody>
          <a:bodyPr wrap="square" lIns="45720" rIns="45720" anchor="b"/>
          <a:lstStyle/>
          <a:p>
            <a:pPr algn="l">
              <a:spcAft>
                <a:spcPts val="0"/>
              </a:spcAft>
            </a:pPr>
            <a:r>
              <a:rPr lang="pl-PL" sz="5800" b="0" noProof="0" dirty="0">
                <a:solidFill>
                  <a:srgbClr val="531B1B"/>
                </a:solidFill>
                <a:latin typeface="Thermal VF Medium Display Bold "/>
              </a:rPr>
              <a:t>Park Kulturowy</a:t>
            </a:r>
          </a:p>
          <a:p>
            <a:pPr algn="l">
              <a:spcAft>
                <a:spcPts val="600"/>
              </a:spcAft>
            </a:pPr>
            <a:r>
              <a:rPr lang="pl-PL" sz="5800" b="0" noProof="0" dirty="0">
                <a:solidFill>
                  <a:srgbClr val="531B1B"/>
                </a:solidFill>
                <a:latin typeface="Thermal VF Medium Display Bold "/>
              </a:rPr>
              <a:t>Główne Miasto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5528" y="4389120"/>
            <a:ext cx="6400800" cy="45720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noProof="0" dirty="0">
                <a:solidFill>
                  <a:srgbClr val="531B1B"/>
                </a:solidFill>
                <a:latin typeface="Inter 18pt Medium"/>
              </a:rPr>
              <a:t>to nasza wspólna historia</a:t>
            </a:r>
            <a:endParaRPr lang="pl-PL" sz="1800" b="0" noProof="0" dirty="0">
              <a:solidFill>
                <a:srgbClr val="531B1B"/>
              </a:solidFill>
              <a:latin typeface="Inter 18pt Medium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95528" y="5029200"/>
            <a:ext cx="6400800" cy="45720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sz="1500" b="0" noProof="0" dirty="0">
                <a:solidFill>
                  <a:srgbClr val="531B1B"/>
                </a:solidFill>
                <a:latin typeface="Inter"/>
              </a:rPr>
              <a:t>Założenia uchwały w oparciu o konsultacje społeczne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5528" y="6126480"/>
            <a:ext cx="5760720" cy="27432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sz="1100" b="0" noProof="0" dirty="0">
                <a:solidFill>
                  <a:srgbClr val="99B7A8"/>
                </a:solidFill>
                <a:latin typeface="Inter"/>
              </a:rPr>
              <a:t>Gdańsk, październik 2026 r.</a:t>
            </a:r>
          </a:p>
        </p:txBody>
      </p:sp>
      <p:pic>
        <p:nvPicPr>
          <p:cNvPr id="8" name="Grafika 7">
            <a:extLst>
              <a:ext uri="{FF2B5EF4-FFF2-40B4-BE49-F238E27FC236}">
                <a16:creationId xmlns:a16="http://schemas.microsoft.com/office/drawing/2014/main" id="{ADB5818A-B6B7-1BC8-6328-E36F8559C0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5528" y="457200"/>
            <a:ext cx="1050586" cy="7879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C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48640" y="640080"/>
            <a:ext cx="10972800" cy="82296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sz="3100" b="1" noProof="0" dirty="0">
                <a:solidFill>
                  <a:srgbClr val="531B1B"/>
                </a:solidFill>
                <a:latin typeface="Thermal VF Medium Display Bold "/>
              </a:rPr>
              <a:t>Plan spotkania</a:t>
            </a:r>
          </a:p>
          <a:p>
            <a:pPr algn="l">
              <a:spcAft>
                <a:spcPts val="600"/>
              </a:spcAft>
            </a:pPr>
            <a:r>
              <a:rPr lang="pl-PL" sz="2000" b="1" dirty="0">
                <a:solidFill>
                  <a:srgbClr val="531B1B"/>
                </a:solidFill>
                <a:latin typeface="Thermal VF Medium Display Bold "/>
              </a:rPr>
              <a:t>Czas spotkania – 17.00 – 19.00</a:t>
            </a:r>
            <a:endParaRPr lang="pl-PL" sz="2000" b="1" noProof="0" dirty="0">
              <a:solidFill>
                <a:srgbClr val="531B1B"/>
              </a:solidFill>
              <a:latin typeface="Thermal VF Medium Display Bold 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48640" y="1960123"/>
            <a:ext cx="11109960" cy="1143000"/>
          </a:xfrm>
          <a:prstGeom prst="roundRect">
            <a:avLst>
              <a:gd name="adj" fmla="val 5000"/>
            </a:avLst>
          </a:prstGeom>
          <a:solidFill>
            <a:srgbClr val="DCE8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noProof="0" dirty="0"/>
          </a:p>
        </p:txBody>
      </p:sp>
      <p:sp>
        <p:nvSpPr>
          <p:cNvPr id="5" name="TextBox 4"/>
          <p:cNvSpPr txBox="1"/>
          <p:nvPr/>
        </p:nvSpPr>
        <p:spPr>
          <a:xfrm>
            <a:off x="868680" y="2051563"/>
            <a:ext cx="2377440" cy="960120"/>
          </a:xfrm>
          <a:prstGeom prst="rect">
            <a:avLst/>
          </a:prstGeom>
          <a:noFill/>
        </p:spPr>
        <p:txBody>
          <a:bodyPr wrap="square" lIns="45720" rIns="45720" anchor="ctr"/>
          <a:lstStyle/>
          <a:p>
            <a:pPr algn="l">
              <a:spcAft>
                <a:spcPts val="600"/>
              </a:spcAft>
            </a:pPr>
            <a:r>
              <a:rPr lang="pl-PL" sz="2200" b="1" noProof="0" dirty="0">
                <a:solidFill>
                  <a:srgbClr val="531B1B"/>
                </a:solidFill>
                <a:latin typeface="Thermal VF Medium Display Bold "/>
              </a:rPr>
              <a:t>1.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83280" y="2051563"/>
            <a:ext cx="7955279" cy="960120"/>
          </a:xfrm>
          <a:prstGeom prst="rect">
            <a:avLst/>
          </a:prstGeom>
          <a:noFill/>
        </p:spPr>
        <p:txBody>
          <a:bodyPr wrap="square" lIns="45720" rIns="45720" anchor="ctr"/>
          <a:lstStyle/>
          <a:p>
            <a:pPr algn="l">
              <a:spcAft>
                <a:spcPts val="600"/>
              </a:spcAft>
            </a:pPr>
            <a:r>
              <a:rPr lang="pl-PL" sz="2000" b="0" noProof="0" dirty="0">
                <a:solidFill>
                  <a:srgbClr val="531B1B"/>
                </a:solidFill>
                <a:latin typeface="Inter"/>
              </a:rPr>
              <a:t>Prezentacja: po co Park, co się zmieni w przestrzeni, </a:t>
            </a:r>
            <a:br>
              <a:rPr lang="pl-PL" sz="2000" b="0" noProof="0" dirty="0">
                <a:solidFill>
                  <a:srgbClr val="531B1B"/>
                </a:solidFill>
                <a:latin typeface="Inter"/>
              </a:rPr>
            </a:br>
            <a:r>
              <a:rPr lang="pl-PL" sz="2000" b="0" noProof="0" dirty="0">
                <a:solidFill>
                  <a:srgbClr val="531B1B"/>
                </a:solidFill>
                <a:latin typeface="Inter"/>
              </a:rPr>
              <a:t>od kiedy i ile czasu jest na dostosowanie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3286003"/>
            <a:ext cx="11109960" cy="1143000"/>
          </a:xfrm>
          <a:prstGeom prst="roundRect">
            <a:avLst>
              <a:gd name="adj" fmla="val 5000"/>
            </a:avLst>
          </a:prstGeom>
          <a:solidFill>
            <a:srgbClr val="F5DCC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noProof="0" dirty="0"/>
          </a:p>
        </p:txBody>
      </p:sp>
      <p:sp>
        <p:nvSpPr>
          <p:cNvPr id="8" name="TextBox 7"/>
          <p:cNvSpPr txBox="1"/>
          <p:nvPr/>
        </p:nvSpPr>
        <p:spPr>
          <a:xfrm>
            <a:off x="868680" y="3377443"/>
            <a:ext cx="2377440" cy="960120"/>
          </a:xfrm>
          <a:prstGeom prst="rect">
            <a:avLst/>
          </a:prstGeom>
          <a:noFill/>
        </p:spPr>
        <p:txBody>
          <a:bodyPr wrap="square" lIns="45720" rIns="45720" anchor="ctr"/>
          <a:lstStyle/>
          <a:p>
            <a:pPr algn="l">
              <a:spcAft>
                <a:spcPts val="600"/>
              </a:spcAft>
            </a:pPr>
            <a:r>
              <a:rPr lang="pl-PL" sz="2200" b="1" noProof="0" dirty="0">
                <a:solidFill>
                  <a:srgbClr val="531B1B"/>
                </a:solidFill>
                <a:latin typeface="Thermal VF Medium Display Bold "/>
              </a:rPr>
              <a:t>2.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3280" y="3377443"/>
            <a:ext cx="7955279" cy="960120"/>
          </a:xfrm>
          <a:prstGeom prst="rect">
            <a:avLst/>
          </a:prstGeom>
          <a:noFill/>
        </p:spPr>
        <p:txBody>
          <a:bodyPr wrap="square" lIns="45720" rIns="45720" anchor="ctr"/>
          <a:lstStyle/>
          <a:p>
            <a:pPr algn="l">
              <a:spcAft>
                <a:spcPts val="600"/>
              </a:spcAft>
            </a:pPr>
            <a:r>
              <a:rPr lang="pl-PL" sz="2000" b="0" noProof="0" dirty="0">
                <a:solidFill>
                  <a:srgbClr val="531B1B"/>
                </a:solidFill>
                <a:latin typeface="Inter"/>
              </a:rPr>
              <a:t>Rozmowa o założeniach Parku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1" y="4844668"/>
            <a:ext cx="10972799" cy="923544"/>
          </a:xfrm>
          <a:prstGeom prst="rect">
            <a:avLst/>
          </a:prstGeom>
          <a:noFill/>
        </p:spPr>
        <p:txBody>
          <a:bodyPr wrap="square" lIns="45720" rIns="45720" anchor="ctr"/>
          <a:lstStyle/>
          <a:p>
            <a:pPr algn="l">
              <a:spcAft>
                <a:spcPts val="300"/>
              </a:spcAft>
            </a:pPr>
            <a:r>
              <a:rPr lang="pl-PL" sz="2400" b="1" noProof="0" dirty="0">
                <a:solidFill>
                  <a:srgbClr val="531B1B"/>
                </a:solidFill>
                <a:latin typeface="Inter"/>
              </a:rPr>
              <a:t>Projekt, o którym dziś mówimy, powstał na podstawie szerokich konsultacji. Dziś wyjaśniamy, co z niego wynika w praktyce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C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1"/>
          <p:cNvSpPr txBox="1"/>
          <p:nvPr/>
        </p:nvSpPr>
        <p:spPr>
          <a:xfrm>
            <a:off x="548640" y="640080"/>
            <a:ext cx="10972800" cy="822960"/>
          </a:xfrm>
          <a:prstGeom prst="rect">
            <a:avLst/>
          </a:prstGeom>
          <a:noFill/>
        </p:spPr>
        <p:txBody>
          <a:bodyPr wrap="square" lIns="45720" tIns="45720" rIns="45720" bIns="45720" rtlCol="0" anchor="t">
            <a:noAutofit/>
          </a:bodyPr>
          <a:lstStyle/>
          <a:p>
            <a:pPr algn="l">
              <a:spcAft>
                <a:spcPts val="600"/>
              </a:spcAft>
              <a:buNone/>
            </a:pPr>
            <a:r>
              <a:rPr lang="pl-PL" sz="3100" b="1" i="0" noProof="0" dirty="0">
                <a:solidFill>
                  <a:srgbClr val="531B1B"/>
                </a:solidFill>
                <a:latin typeface="Thermal VF Medium Display Bold "/>
              </a:rPr>
              <a:t>Po co Park Kulturowy</a:t>
            </a:r>
            <a:endParaRPr lang="pl-PL" sz="3100" dirty="0">
              <a:solidFill>
                <a:srgbClr val="531B1B"/>
              </a:solidFill>
              <a:latin typeface="Inter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48640" y="1371600"/>
            <a:ext cx="10972800" cy="457200"/>
          </a:xfrm>
          <a:prstGeom prst="rect">
            <a:avLst/>
          </a:prstGeom>
          <a:noFill/>
        </p:spPr>
        <p:txBody>
          <a:bodyPr wrap="square" lIns="45720" tIns="45720" rIns="45720" bIns="45720" rtlCol="0" anchor="t">
            <a:noAutofit/>
          </a:bodyPr>
          <a:lstStyle/>
          <a:p>
            <a:pPr algn="l">
              <a:spcAft>
                <a:spcPts val="600"/>
              </a:spcAft>
              <a:buNone/>
            </a:pPr>
            <a:r>
              <a:rPr lang="pl-PL" sz="1600" b="0" i="0" noProof="0" dirty="0">
                <a:solidFill>
                  <a:srgbClr val="531B1B"/>
                </a:solidFill>
                <a:latin typeface="Inter"/>
              </a:rPr>
              <a:t>Aby Główne Miasto zachowało to, co czyni je niepowtarzalnym</a:t>
            </a:r>
            <a:endParaRPr lang="pl-PL" sz="1600" dirty="0">
              <a:solidFill>
                <a:srgbClr val="531B1B"/>
              </a:solidFill>
              <a:latin typeface="Inter"/>
            </a:endParaRPr>
          </a:p>
        </p:txBody>
      </p:sp>
      <p:sp>
        <p:nvSpPr>
          <p:cNvPr id="13" name="Rounded Rectangle 13"/>
          <p:cNvSpPr/>
          <p:nvPr/>
        </p:nvSpPr>
        <p:spPr>
          <a:xfrm>
            <a:off x="548640" y="2057400"/>
            <a:ext cx="2681478" cy="2651760"/>
          </a:xfrm>
          <a:prstGeom prst="roundRect">
            <a:avLst>
              <a:gd name="adj" fmla="val 5000"/>
            </a:avLst>
          </a:prstGeom>
          <a:solidFill>
            <a:srgbClr val="DCE8E2"/>
          </a:solidFill>
          <a:ln>
            <a:noFill/>
          </a:ln>
          <a:effectLst/>
        </p:spPr>
        <p:txBody>
          <a:bodyPr rtlCol="0" anchor="ctr"/>
          <a:lstStyle/>
          <a:p>
            <a:endParaRPr lang="pl-PL" dirty="0"/>
          </a:p>
        </p:txBody>
      </p:sp>
      <p:sp>
        <p:nvSpPr>
          <p:cNvPr id="14" name="TextBox 14"/>
          <p:cNvSpPr txBox="1"/>
          <p:nvPr/>
        </p:nvSpPr>
        <p:spPr>
          <a:xfrm>
            <a:off x="731520" y="2240280"/>
            <a:ext cx="2315718" cy="914400"/>
          </a:xfrm>
          <a:prstGeom prst="rect">
            <a:avLst/>
          </a:prstGeom>
          <a:noFill/>
        </p:spPr>
        <p:txBody>
          <a:bodyPr wrap="square" lIns="45720" tIns="45720" rIns="45720" bIns="45720" rtlCol="0" anchor="t">
            <a:noAutofit/>
          </a:bodyPr>
          <a:lstStyle/>
          <a:p>
            <a:pPr algn="l">
              <a:spcAft>
                <a:spcPts val="600"/>
              </a:spcAft>
              <a:buNone/>
            </a:pPr>
            <a:r>
              <a:rPr lang="pl-PL" sz="1700" b="1" i="0" noProof="0" dirty="0">
                <a:solidFill>
                  <a:srgbClr val="531B1B"/>
                </a:solidFill>
                <a:latin typeface="Inter"/>
              </a:rPr>
              <a:t>Chroni całą przestrzeń</a:t>
            </a:r>
            <a:endParaRPr lang="pl-PL" sz="1700" dirty="0">
              <a:solidFill>
                <a:srgbClr val="531B1B"/>
              </a:solidFill>
              <a:latin typeface="Inter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731520" y="3063240"/>
            <a:ext cx="2315718" cy="1554480"/>
          </a:xfrm>
          <a:prstGeom prst="rect">
            <a:avLst/>
          </a:prstGeom>
          <a:noFill/>
        </p:spPr>
        <p:txBody>
          <a:bodyPr wrap="square" lIns="45720" tIns="45720" rIns="45720" bIns="45720" rtlCol="0" anchor="t">
            <a:noAutofit/>
          </a:bodyPr>
          <a:lstStyle/>
          <a:p>
            <a:pPr algn="l">
              <a:spcAft>
                <a:spcPts val="600"/>
              </a:spcAft>
              <a:buNone/>
            </a:pPr>
            <a:r>
              <a:rPr lang="pl-PL" sz="1800" b="0" i="0" noProof="0" dirty="0">
                <a:solidFill>
                  <a:srgbClr val="531B1B"/>
                </a:solidFill>
                <a:latin typeface="Inter"/>
              </a:rPr>
              <a:t>Zachowanie dziedzictwa kulturowego</a:t>
            </a:r>
            <a:r>
              <a:rPr lang="pl-PL" dirty="0">
                <a:solidFill>
                  <a:srgbClr val="531B1B"/>
                </a:solidFill>
                <a:latin typeface="Inter"/>
              </a:rPr>
              <a:t> i</a:t>
            </a:r>
            <a:r>
              <a:rPr lang="pl-PL" sz="1800" b="0" i="0" noProof="0" dirty="0">
                <a:solidFill>
                  <a:srgbClr val="531B1B"/>
                </a:solidFill>
                <a:latin typeface="Inter"/>
              </a:rPr>
              <a:t> krajobrazu kulturowego </a:t>
            </a:r>
            <a:endParaRPr lang="pl-PL" sz="1800" dirty="0">
              <a:solidFill>
                <a:srgbClr val="531B1B"/>
              </a:solidFill>
              <a:latin typeface="Inter"/>
            </a:endParaRPr>
          </a:p>
        </p:txBody>
      </p:sp>
      <p:sp>
        <p:nvSpPr>
          <p:cNvPr id="16" name="Rounded Rectangle 16"/>
          <p:cNvSpPr/>
          <p:nvPr/>
        </p:nvSpPr>
        <p:spPr>
          <a:xfrm>
            <a:off x="3358134" y="2057400"/>
            <a:ext cx="2681478" cy="2651760"/>
          </a:xfrm>
          <a:prstGeom prst="roundRect">
            <a:avLst>
              <a:gd name="adj" fmla="val 5000"/>
            </a:avLst>
          </a:prstGeom>
          <a:solidFill>
            <a:srgbClr val="F5DCC5"/>
          </a:solidFill>
          <a:ln>
            <a:noFill/>
          </a:ln>
          <a:effectLst/>
        </p:spPr>
        <p:txBody>
          <a:bodyPr rtlCol="0" anchor="ctr"/>
          <a:lstStyle/>
          <a:p>
            <a:endParaRPr lang="pl-PL" dirty="0"/>
          </a:p>
        </p:txBody>
      </p:sp>
      <p:sp>
        <p:nvSpPr>
          <p:cNvPr id="17" name="TextBox 17"/>
          <p:cNvSpPr txBox="1"/>
          <p:nvPr/>
        </p:nvSpPr>
        <p:spPr>
          <a:xfrm>
            <a:off x="3541014" y="2240280"/>
            <a:ext cx="2315718" cy="914400"/>
          </a:xfrm>
          <a:prstGeom prst="rect">
            <a:avLst/>
          </a:prstGeom>
          <a:noFill/>
        </p:spPr>
        <p:txBody>
          <a:bodyPr wrap="square" lIns="45720" tIns="45720" rIns="45720" bIns="45720" rtlCol="0" anchor="t">
            <a:noAutofit/>
          </a:bodyPr>
          <a:lstStyle/>
          <a:p>
            <a:pPr algn="l">
              <a:spcAft>
                <a:spcPts val="600"/>
              </a:spcAft>
              <a:buNone/>
            </a:pPr>
            <a:r>
              <a:rPr lang="pl-PL" sz="1700" b="1" i="0" noProof="0" dirty="0">
                <a:solidFill>
                  <a:srgbClr val="531B1B"/>
                </a:solidFill>
                <a:latin typeface="Inter"/>
              </a:rPr>
              <a:t>Te same zasady dla wszystkich</a:t>
            </a:r>
            <a:endParaRPr lang="pl-PL" sz="1700" dirty="0">
              <a:solidFill>
                <a:srgbClr val="531B1B"/>
              </a:solidFill>
              <a:latin typeface="Inter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3541014" y="3063240"/>
            <a:ext cx="2315718" cy="1554480"/>
          </a:xfrm>
          <a:prstGeom prst="rect">
            <a:avLst/>
          </a:prstGeom>
          <a:noFill/>
        </p:spPr>
        <p:txBody>
          <a:bodyPr wrap="square" lIns="45720" tIns="45720" rIns="45720" bIns="45720" rtlCol="0" anchor="t">
            <a:noAutofit/>
          </a:bodyPr>
          <a:lstStyle/>
          <a:p>
            <a:pPr algn="l">
              <a:spcAft>
                <a:spcPts val="600"/>
              </a:spcAft>
              <a:buNone/>
            </a:pPr>
            <a:r>
              <a:rPr lang="pl-PL" sz="1800" b="0" i="0" noProof="0" dirty="0">
                <a:solidFill>
                  <a:srgbClr val="531B1B"/>
                </a:solidFill>
                <a:latin typeface="Inter"/>
              </a:rPr>
              <a:t>Na gruncie miejskim i prywatnym tak samo</a:t>
            </a:r>
            <a:endParaRPr lang="pl-PL" sz="1800" dirty="0">
              <a:solidFill>
                <a:srgbClr val="531B1B"/>
              </a:solidFill>
              <a:latin typeface="Inter"/>
            </a:endParaRPr>
          </a:p>
        </p:txBody>
      </p:sp>
      <p:sp>
        <p:nvSpPr>
          <p:cNvPr id="19" name="Rounded Rectangle 19"/>
          <p:cNvSpPr/>
          <p:nvPr/>
        </p:nvSpPr>
        <p:spPr>
          <a:xfrm>
            <a:off x="6167628" y="2057400"/>
            <a:ext cx="2681478" cy="2651760"/>
          </a:xfrm>
          <a:prstGeom prst="roundRect">
            <a:avLst>
              <a:gd name="adj" fmla="val 5000"/>
            </a:avLst>
          </a:prstGeom>
          <a:solidFill>
            <a:srgbClr val="F1D8D3"/>
          </a:solidFill>
          <a:ln>
            <a:noFill/>
          </a:ln>
          <a:effectLst/>
        </p:spPr>
        <p:txBody>
          <a:bodyPr rtlCol="0" anchor="ctr"/>
          <a:lstStyle/>
          <a:p>
            <a:endParaRPr lang="pl-PL" dirty="0"/>
          </a:p>
        </p:txBody>
      </p:sp>
      <p:sp>
        <p:nvSpPr>
          <p:cNvPr id="22" name="Rounded Rectangle 22"/>
          <p:cNvSpPr/>
          <p:nvPr/>
        </p:nvSpPr>
        <p:spPr>
          <a:xfrm>
            <a:off x="8977122" y="2057400"/>
            <a:ext cx="2681478" cy="2651760"/>
          </a:xfrm>
          <a:prstGeom prst="roundRect">
            <a:avLst>
              <a:gd name="adj" fmla="val 5000"/>
            </a:avLst>
          </a:prstGeom>
          <a:solidFill>
            <a:srgbClr val="DCE8E2"/>
          </a:solidFill>
          <a:ln>
            <a:noFill/>
          </a:ln>
          <a:effectLst/>
        </p:spPr>
        <p:txBody>
          <a:bodyPr rtlCol="0" anchor="ctr"/>
          <a:lstStyle/>
          <a:p>
            <a:endParaRPr lang="pl-PL" dirty="0"/>
          </a:p>
        </p:txBody>
      </p:sp>
      <p:sp>
        <p:nvSpPr>
          <p:cNvPr id="23" name="TextBox 23"/>
          <p:cNvSpPr txBox="1"/>
          <p:nvPr/>
        </p:nvSpPr>
        <p:spPr>
          <a:xfrm>
            <a:off x="6350508" y="2240280"/>
            <a:ext cx="2315718" cy="914400"/>
          </a:xfrm>
          <a:prstGeom prst="rect">
            <a:avLst/>
          </a:prstGeom>
          <a:noFill/>
        </p:spPr>
        <p:txBody>
          <a:bodyPr wrap="square" lIns="45720" tIns="45720" rIns="45720" bIns="45720" rtlCol="0" anchor="t">
            <a:noAutofit/>
          </a:bodyPr>
          <a:lstStyle/>
          <a:p>
            <a:pPr algn="l">
              <a:spcAft>
                <a:spcPts val="600"/>
              </a:spcAft>
              <a:buNone/>
            </a:pPr>
            <a:r>
              <a:rPr lang="pl-PL" sz="1700" b="1" i="0" noProof="0" dirty="0">
                <a:solidFill>
                  <a:srgbClr val="531B1B"/>
                </a:solidFill>
                <a:latin typeface="Inter"/>
              </a:rPr>
              <a:t>Domyka luki w przepisach</a:t>
            </a:r>
            <a:endParaRPr lang="pl-PL" sz="1700" dirty="0">
              <a:solidFill>
                <a:srgbClr val="531B1B"/>
              </a:solidFill>
              <a:latin typeface="Inter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6350508" y="3063240"/>
            <a:ext cx="2315718" cy="1554480"/>
          </a:xfrm>
          <a:prstGeom prst="rect">
            <a:avLst/>
          </a:prstGeom>
          <a:noFill/>
        </p:spPr>
        <p:txBody>
          <a:bodyPr wrap="square" lIns="45720" tIns="45720" rIns="45720" bIns="45720" rtlCol="0" anchor="t">
            <a:noAutofit/>
          </a:bodyPr>
          <a:lstStyle/>
          <a:p>
            <a:pPr algn="l">
              <a:spcAft>
                <a:spcPts val="600"/>
              </a:spcAft>
              <a:buNone/>
            </a:pPr>
            <a:r>
              <a:rPr lang="pl-PL" sz="1800" b="0" i="0" noProof="0" dirty="0">
                <a:solidFill>
                  <a:srgbClr val="531B1B"/>
                </a:solidFill>
                <a:latin typeface="Inter"/>
              </a:rPr>
              <a:t>Nagabywanie, meleksy, artyści uliczni, automaty, handel na ulicy</a:t>
            </a:r>
            <a:endParaRPr lang="pl-PL" sz="1800" dirty="0">
              <a:solidFill>
                <a:srgbClr val="531B1B"/>
              </a:solidFill>
              <a:latin typeface="Inter"/>
            </a:endParaRPr>
          </a:p>
        </p:txBody>
      </p:sp>
      <p:sp>
        <p:nvSpPr>
          <p:cNvPr id="25" name="Rounded Rectangle 25"/>
          <p:cNvSpPr/>
          <p:nvPr/>
        </p:nvSpPr>
        <p:spPr>
          <a:xfrm>
            <a:off x="258501" y="5029200"/>
            <a:ext cx="11674997" cy="1371600"/>
          </a:xfrm>
          <a:prstGeom prst="roundRect">
            <a:avLst>
              <a:gd name="adj" fmla="val 5000"/>
            </a:avLst>
          </a:prstGeom>
          <a:solidFill>
            <a:srgbClr val="531B1B"/>
          </a:solidFill>
          <a:ln>
            <a:noFill/>
          </a:ln>
          <a:effectLst/>
        </p:spPr>
        <p:txBody>
          <a:bodyPr rtlCol="0" anchor="ctr"/>
          <a:lstStyle/>
          <a:p>
            <a:endParaRPr lang="pl-PL" dirty="0"/>
          </a:p>
        </p:txBody>
      </p:sp>
      <p:sp>
        <p:nvSpPr>
          <p:cNvPr id="26" name="TextBox 26"/>
          <p:cNvSpPr txBox="1"/>
          <p:nvPr/>
        </p:nvSpPr>
        <p:spPr>
          <a:xfrm>
            <a:off x="472286" y="5138928"/>
            <a:ext cx="11400098" cy="1152144"/>
          </a:xfrm>
          <a:prstGeom prst="rect">
            <a:avLst/>
          </a:prstGeom>
          <a:noFill/>
        </p:spPr>
        <p:txBody>
          <a:bodyPr wrap="square" lIns="45720" tIns="45720" rIns="45720" bIns="45720" rtlCol="0" anchor="ctr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lang="pl-PL" sz="2000" b="0" i="0" noProof="0" dirty="0">
                <a:solidFill>
                  <a:srgbClr val="F8ECD9"/>
                </a:solidFill>
                <a:latin typeface="Inter"/>
              </a:rPr>
              <a:t>Wspólne, jasne i przewidywalne zasady dla wszystkich, którzy korzystają z Głównego Miasta</a:t>
            </a:r>
            <a:endParaRPr lang="pl-PL" sz="2000" dirty="0">
              <a:solidFill>
                <a:srgbClr val="F8ECD9"/>
              </a:solidFill>
              <a:latin typeface="Inter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9144762" y="2240280"/>
            <a:ext cx="2315718" cy="914400"/>
          </a:xfrm>
          <a:prstGeom prst="rect">
            <a:avLst/>
          </a:prstGeom>
          <a:noFill/>
        </p:spPr>
        <p:txBody>
          <a:bodyPr wrap="square" lIns="45720" tIns="45720" rIns="45720" bIns="45720" rtlCol="0" anchor="t">
            <a:noAutofit/>
          </a:bodyPr>
          <a:lstStyle/>
          <a:p>
            <a:pPr algn="l">
              <a:spcAft>
                <a:spcPts val="600"/>
              </a:spcAft>
              <a:buNone/>
            </a:pPr>
            <a:r>
              <a:rPr lang="pl-PL" sz="1700" b="1" i="0" noProof="0" dirty="0">
                <a:solidFill>
                  <a:srgbClr val="531B1B"/>
                </a:solidFill>
                <a:latin typeface="Inter"/>
              </a:rPr>
              <a:t>Jasna podstawa do działania</a:t>
            </a:r>
            <a:endParaRPr lang="pl-PL" sz="1700" dirty="0">
              <a:solidFill>
                <a:srgbClr val="531B1B"/>
              </a:solidFill>
              <a:latin typeface="Inter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9144762" y="3063240"/>
            <a:ext cx="2315718" cy="1554480"/>
          </a:xfrm>
          <a:prstGeom prst="rect">
            <a:avLst/>
          </a:prstGeom>
          <a:noFill/>
        </p:spPr>
        <p:txBody>
          <a:bodyPr wrap="square" lIns="45720" tIns="45720" rIns="45720" bIns="45720" rtlCol="0" anchor="t">
            <a:noAutofit/>
          </a:bodyPr>
          <a:lstStyle/>
          <a:p>
            <a:pPr algn="l">
              <a:spcAft>
                <a:spcPts val="600"/>
              </a:spcAft>
              <a:buNone/>
            </a:pPr>
            <a:r>
              <a:rPr lang="pl-PL" sz="1800" b="0" i="0" noProof="0" dirty="0">
                <a:solidFill>
                  <a:srgbClr val="531B1B"/>
                </a:solidFill>
                <a:latin typeface="Inter"/>
              </a:rPr>
              <a:t>Naruszenie zasad Parku jest wykroczeniem</a:t>
            </a:r>
            <a:endParaRPr lang="pl-PL" sz="1800" dirty="0">
              <a:solidFill>
                <a:srgbClr val="531B1B"/>
              </a:solidFill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600929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C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48640" y="640080"/>
            <a:ext cx="10972800" cy="82296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sz="3100" b="1" noProof="0" dirty="0">
                <a:solidFill>
                  <a:srgbClr val="531B1B"/>
                </a:solidFill>
                <a:latin typeface="Thermal VF Medium Display Bold "/>
              </a:rPr>
              <a:t>76 hektarów, pięć funkcji, jedna przestrzeń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10972800" cy="45720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Wszystkie mają prawo tu być. Wszystkie konkurują o to samo miejsce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66061" y="2057400"/>
            <a:ext cx="2103120" cy="2651760"/>
          </a:xfrm>
          <a:prstGeom prst="roundRect">
            <a:avLst>
              <a:gd name="adj" fmla="val 5000"/>
            </a:avLst>
          </a:prstGeom>
          <a:solidFill>
            <a:srgbClr val="DCE8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noProof="0" dirty="0"/>
          </a:p>
        </p:txBody>
      </p:sp>
      <p:sp>
        <p:nvSpPr>
          <p:cNvPr id="6" name="TextBox 5"/>
          <p:cNvSpPr txBox="1"/>
          <p:nvPr/>
        </p:nvSpPr>
        <p:spPr>
          <a:xfrm>
            <a:off x="2948941" y="2240280"/>
            <a:ext cx="1737360" cy="91440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sz="1700" b="1" dirty="0">
                <a:solidFill>
                  <a:srgbClr val="531B1B"/>
                </a:solidFill>
                <a:latin typeface="Inter"/>
              </a:rPr>
              <a:t>Dom </a:t>
            </a:r>
            <a:br>
              <a:rPr lang="pl-PL" sz="1700" b="1" dirty="0">
                <a:solidFill>
                  <a:srgbClr val="531B1B"/>
                </a:solidFill>
                <a:latin typeface="Inter"/>
              </a:rPr>
            </a:br>
            <a:r>
              <a:rPr lang="pl-PL" sz="1700" b="1" dirty="0">
                <a:solidFill>
                  <a:srgbClr val="531B1B"/>
                </a:solidFill>
                <a:latin typeface="Inter"/>
              </a:rPr>
              <a:t>i codzienność</a:t>
            </a:r>
            <a:endParaRPr lang="pl-PL" sz="1700" b="1" noProof="0" dirty="0">
              <a:solidFill>
                <a:srgbClr val="531B1B"/>
              </a:solidFill>
              <a:latin typeface="Inter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42845" y="3136004"/>
            <a:ext cx="1865375" cy="1673157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b="0" noProof="0" dirty="0">
                <a:solidFill>
                  <a:srgbClr val="531B1B"/>
                </a:solidFill>
                <a:latin typeface="Inter"/>
              </a:rPr>
              <a:t>ponad 4,8 tys. osób zameldowanych na obszarze Parku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990339" y="2064209"/>
            <a:ext cx="2103120" cy="2651760"/>
          </a:xfrm>
          <a:prstGeom prst="roundRect">
            <a:avLst>
              <a:gd name="adj" fmla="val 5000"/>
            </a:avLst>
          </a:prstGeom>
          <a:solidFill>
            <a:srgbClr val="F5DCC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noProof="0" dirty="0"/>
          </a:p>
        </p:txBody>
      </p:sp>
      <p:sp>
        <p:nvSpPr>
          <p:cNvPr id="9" name="TextBox 8"/>
          <p:cNvSpPr txBox="1"/>
          <p:nvPr/>
        </p:nvSpPr>
        <p:spPr>
          <a:xfrm>
            <a:off x="5173219" y="2247089"/>
            <a:ext cx="1737360" cy="91440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sz="1700" b="1" noProof="0" dirty="0">
                <a:solidFill>
                  <a:srgbClr val="531B1B"/>
                </a:solidFill>
                <a:latin typeface="Inter"/>
              </a:rPr>
              <a:t>Praca i biznes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40276" y="3154680"/>
            <a:ext cx="1737360" cy="1789889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b="0" noProof="0" dirty="0">
                <a:solidFill>
                  <a:srgbClr val="531B1B"/>
                </a:solidFill>
                <a:latin typeface="Inter"/>
              </a:rPr>
              <a:t>sklepy, gastronomia, hotele, usługi, przewoźnicy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595105" y="2057400"/>
            <a:ext cx="2103120" cy="2651760"/>
          </a:xfrm>
          <a:prstGeom prst="roundRect">
            <a:avLst>
              <a:gd name="adj" fmla="val 5000"/>
            </a:avLst>
          </a:prstGeom>
          <a:solidFill>
            <a:srgbClr val="F1D8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noProof="0" dirty="0"/>
          </a:p>
        </p:txBody>
      </p:sp>
      <p:sp>
        <p:nvSpPr>
          <p:cNvPr id="12" name="TextBox 11"/>
          <p:cNvSpPr txBox="1"/>
          <p:nvPr/>
        </p:nvSpPr>
        <p:spPr>
          <a:xfrm>
            <a:off x="9777985" y="2240280"/>
            <a:ext cx="1737360" cy="91440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sz="1700" b="1" noProof="0" dirty="0">
                <a:solidFill>
                  <a:srgbClr val="531B1B"/>
                </a:solidFill>
                <a:latin typeface="Inter"/>
              </a:rPr>
              <a:t>Turystyka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811512" y="3154680"/>
            <a:ext cx="1737360" cy="1789889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b="0" noProof="0" dirty="0">
                <a:solidFill>
                  <a:srgbClr val="531B1B"/>
                </a:solidFill>
                <a:latin typeface="Inter"/>
              </a:rPr>
              <a:t>kilka milionów odwiedzin rocznie, szczyt w sezonie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242048" y="2057400"/>
            <a:ext cx="2103120" cy="2651760"/>
          </a:xfrm>
          <a:prstGeom prst="roundRect">
            <a:avLst>
              <a:gd name="adj" fmla="val 5000"/>
            </a:avLst>
          </a:prstGeom>
          <a:solidFill>
            <a:srgbClr val="DCE8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noProof="0" dirty="0"/>
          </a:p>
        </p:txBody>
      </p:sp>
      <p:sp>
        <p:nvSpPr>
          <p:cNvPr id="15" name="TextBox 14"/>
          <p:cNvSpPr txBox="1"/>
          <p:nvPr/>
        </p:nvSpPr>
        <p:spPr>
          <a:xfrm>
            <a:off x="7424927" y="2240280"/>
            <a:ext cx="1737360" cy="91440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sz="1700" b="1" noProof="0" dirty="0">
                <a:solidFill>
                  <a:srgbClr val="531B1B"/>
                </a:solidFill>
                <a:latin typeface="Inter"/>
              </a:rPr>
              <a:t>Kultura </a:t>
            </a:r>
            <a:br>
              <a:rPr lang="pl-PL" sz="1700" b="1" noProof="0" dirty="0">
                <a:solidFill>
                  <a:srgbClr val="531B1B"/>
                </a:solidFill>
                <a:latin typeface="Inter"/>
              </a:rPr>
            </a:br>
            <a:r>
              <a:rPr lang="pl-PL" sz="1700" b="1" noProof="0" dirty="0">
                <a:solidFill>
                  <a:srgbClr val="531B1B"/>
                </a:solidFill>
                <a:latin typeface="Inter"/>
              </a:rPr>
              <a:t>i wydarzenia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99604" y="3177833"/>
            <a:ext cx="1737360" cy="141732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b="0" noProof="0" dirty="0">
                <a:solidFill>
                  <a:srgbClr val="531B1B"/>
                </a:solidFill>
                <a:latin typeface="Inter"/>
              </a:rPr>
              <a:t>jarmarki, koncerty, wystawy, instytucje kultury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58501" y="5029200"/>
            <a:ext cx="11674997" cy="1371600"/>
          </a:xfrm>
          <a:prstGeom prst="roundRect">
            <a:avLst>
              <a:gd name="adj" fmla="val 5000"/>
            </a:avLst>
          </a:prstGeom>
          <a:solidFill>
            <a:srgbClr val="53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noProof="0" dirty="0"/>
          </a:p>
        </p:txBody>
      </p:sp>
      <p:sp>
        <p:nvSpPr>
          <p:cNvPr id="21" name="TextBox 20"/>
          <p:cNvSpPr txBox="1"/>
          <p:nvPr/>
        </p:nvSpPr>
        <p:spPr>
          <a:xfrm>
            <a:off x="472286" y="5138928"/>
            <a:ext cx="11400098" cy="1152144"/>
          </a:xfrm>
          <a:prstGeom prst="rect">
            <a:avLst/>
          </a:prstGeom>
          <a:noFill/>
        </p:spPr>
        <p:txBody>
          <a:bodyPr wrap="square" lIns="45720" rIns="45720" anchor="ctr"/>
          <a:lstStyle/>
          <a:p>
            <a:pPr algn="l">
              <a:spcAft>
                <a:spcPts val="300"/>
              </a:spcAft>
            </a:pPr>
            <a:r>
              <a:rPr lang="pl-PL" sz="2000" noProof="0" dirty="0">
                <a:solidFill>
                  <a:srgbClr val="F8ECD9"/>
                </a:solidFill>
                <a:latin typeface="Inter"/>
              </a:rPr>
              <a:t>Rolą miasta jest ustalenie zasad, dzięki którym wszystkie te funkcje mogą istnieć obok siebie</a:t>
            </a:r>
            <a:endParaRPr lang="pl-PL" sz="1400" b="0" noProof="0" dirty="0">
              <a:solidFill>
                <a:srgbClr val="F8ECD9"/>
              </a:solidFill>
              <a:latin typeface="Inter"/>
            </a:endParaRPr>
          </a:p>
        </p:txBody>
      </p:sp>
      <p:sp>
        <p:nvSpPr>
          <p:cNvPr id="22" name="Rounded Rectangle 16">
            <a:extLst>
              <a:ext uri="{FF2B5EF4-FFF2-40B4-BE49-F238E27FC236}">
                <a16:creationId xmlns:a16="http://schemas.microsoft.com/office/drawing/2014/main" id="{326B3C67-6B72-6E1A-04B7-1615FC30929D}"/>
              </a:ext>
            </a:extLst>
          </p:cNvPr>
          <p:cNvSpPr/>
          <p:nvPr/>
        </p:nvSpPr>
        <p:spPr>
          <a:xfrm>
            <a:off x="446534" y="2057400"/>
            <a:ext cx="2103120" cy="2651760"/>
          </a:xfrm>
          <a:prstGeom prst="roundRect">
            <a:avLst>
              <a:gd name="adj" fmla="val 5000"/>
            </a:avLst>
          </a:prstGeom>
          <a:solidFill>
            <a:srgbClr val="F5DCC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noProof="0" dirty="0"/>
          </a:p>
        </p:txBody>
      </p:sp>
      <p:sp>
        <p:nvSpPr>
          <p:cNvPr id="24" name="TextBox 17">
            <a:extLst>
              <a:ext uri="{FF2B5EF4-FFF2-40B4-BE49-F238E27FC236}">
                <a16:creationId xmlns:a16="http://schemas.microsoft.com/office/drawing/2014/main" id="{6BC7805C-AFC2-3FFB-E3B4-60AF07D0D019}"/>
              </a:ext>
            </a:extLst>
          </p:cNvPr>
          <p:cNvSpPr txBox="1"/>
          <p:nvPr/>
        </p:nvSpPr>
        <p:spPr>
          <a:xfrm>
            <a:off x="629413" y="2240280"/>
            <a:ext cx="1737360" cy="91440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sz="1700" b="1" noProof="0" dirty="0">
                <a:solidFill>
                  <a:srgbClr val="531B1B"/>
                </a:solidFill>
                <a:latin typeface="Inter"/>
              </a:rPr>
              <a:t>Dziedzictwo</a:t>
            </a:r>
          </a:p>
        </p:txBody>
      </p:sp>
      <p:sp>
        <p:nvSpPr>
          <p:cNvPr id="26" name="TextBox 18">
            <a:extLst>
              <a:ext uri="{FF2B5EF4-FFF2-40B4-BE49-F238E27FC236}">
                <a16:creationId xmlns:a16="http://schemas.microsoft.com/office/drawing/2014/main" id="{5DC0ECB4-C4A4-007C-C44E-036CB34E1D20}"/>
              </a:ext>
            </a:extLst>
          </p:cNvPr>
          <p:cNvSpPr txBox="1"/>
          <p:nvPr/>
        </p:nvSpPr>
        <p:spPr>
          <a:xfrm>
            <a:off x="629413" y="3154680"/>
            <a:ext cx="1737360" cy="1440474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b="0" noProof="0" dirty="0">
                <a:solidFill>
                  <a:srgbClr val="531B1B"/>
                </a:solidFill>
                <a:latin typeface="Inter"/>
              </a:rPr>
              <a:t>rejestr zabytków </a:t>
            </a:r>
            <a:br>
              <a:rPr lang="pl-PL" b="0" noProof="0" dirty="0">
                <a:solidFill>
                  <a:srgbClr val="531B1B"/>
                </a:solidFill>
                <a:latin typeface="Inter"/>
              </a:rPr>
            </a:br>
            <a:r>
              <a:rPr lang="pl-PL" b="0" noProof="0" dirty="0">
                <a:solidFill>
                  <a:srgbClr val="531B1B"/>
                </a:solidFill>
                <a:latin typeface="Inter"/>
              </a:rPr>
              <a:t>od 1947 r., pomnik historii od 1994 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C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ni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02920"/>
            <a:ext cx="5852160" cy="581973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797040" y="1309675"/>
            <a:ext cx="4583430" cy="123444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sz="2700" b="1" noProof="0" dirty="0">
                <a:solidFill>
                  <a:srgbClr val="531B1B"/>
                </a:solidFill>
                <a:latin typeface="Thermal VF Medium Display Bold "/>
              </a:rPr>
              <a:t>Tu się mieszka, pracuje </a:t>
            </a:r>
            <a:br>
              <a:rPr lang="pl-PL" sz="2700" b="1" noProof="0" dirty="0">
                <a:solidFill>
                  <a:srgbClr val="531B1B"/>
                </a:solidFill>
                <a:latin typeface="Thermal VF Medium Display Bold "/>
              </a:rPr>
            </a:br>
            <a:r>
              <a:rPr lang="pl-PL" sz="2700" b="1" noProof="0" dirty="0">
                <a:solidFill>
                  <a:srgbClr val="531B1B"/>
                </a:solidFill>
                <a:latin typeface="Thermal VF Medium Display Bold "/>
              </a:rPr>
              <a:t>i odpoczywa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97040" y="2483341"/>
            <a:ext cx="4846320" cy="54864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sz="3000" b="1" noProof="0" dirty="0">
                <a:solidFill>
                  <a:srgbClr val="531B1B"/>
                </a:solidFill>
                <a:latin typeface="Thermal VF Medium Display Bold "/>
              </a:rPr>
              <a:t>4 830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97040" y="3050269"/>
            <a:ext cx="4846320" cy="73152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osób zameldowanych w granicach Parku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97040" y="3800077"/>
            <a:ext cx="4846320" cy="54864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sz="3000" b="1" noProof="0" dirty="0">
                <a:solidFill>
                  <a:srgbClr val="531B1B"/>
                </a:solidFill>
                <a:latin typeface="Thermal VF Medium Display Bold "/>
              </a:rPr>
              <a:t>76,39 ha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97040" y="4475113"/>
            <a:ext cx="4846320" cy="73152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Główne Miasto, część Ołowianki, północna część Wyspy Spichrzów i fragment Długich Ogrodów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C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548640" y="1325880"/>
            <a:ext cx="11109960" cy="1737360"/>
          </a:xfrm>
          <a:prstGeom prst="roundRect">
            <a:avLst>
              <a:gd name="adj" fmla="val 5000"/>
            </a:avLst>
          </a:prstGeom>
          <a:solidFill>
            <a:srgbClr val="53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54380" y="987552"/>
            <a:ext cx="4937760" cy="1984248"/>
          </a:xfrm>
          <a:prstGeom prst="rect">
            <a:avLst/>
          </a:prstGeom>
          <a:noFill/>
        </p:spPr>
        <p:txBody>
          <a:bodyPr wrap="square" lIns="45720" rIns="45720" anchor="ctr"/>
          <a:lstStyle/>
          <a:p>
            <a:pPr algn="ctr">
              <a:spcAft>
                <a:spcPts val="600"/>
              </a:spcAft>
            </a:pPr>
            <a:r>
              <a:rPr lang="pl-PL" sz="5400" b="1" dirty="0">
                <a:solidFill>
                  <a:srgbClr val="F8ECD9"/>
                </a:solidFill>
                <a:latin typeface="Thermal VF Medium Display Bold "/>
              </a:rPr>
              <a:t>ok.</a:t>
            </a:r>
            <a:r>
              <a:rPr lang="pl-PL" sz="9600" b="1" dirty="0">
                <a:solidFill>
                  <a:srgbClr val="F8ECD9"/>
                </a:solidFill>
                <a:latin typeface="Thermal VF Medium Display Bold "/>
              </a:rPr>
              <a:t> </a:t>
            </a:r>
            <a:r>
              <a:rPr sz="9600" b="1" dirty="0">
                <a:solidFill>
                  <a:srgbClr val="F8ECD9"/>
                </a:solidFill>
                <a:latin typeface="Thermal VF Medium Display Bold "/>
              </a:rPr>
              <a:t>1 500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29300" y="1328426"/>
            <a:ext cx="5577840" cy="1643374"/>
          </a:xfrm>
          <a:prstGeom prst="rect">
            <a:avLst/>
          </a:prstGeom>
          <a:noFill/>
        </p:spPr>
        <p:txBody>
          <a:bodyPr wrap="square" lIns="45720" rIns="45720" anchor="ctr"/>
          <a:lstStyle/>
          <a:p>
            <a:pPr algn="l">
              <a:spcAft>
                <a:spcPts val="200"/>
              </a:spcAft>
            </a:pPr>
            <a:r>
              <a:rPr lang="pl-PL" sz="4200" dirty="0">
                <a:solidFill>
                  <a:srgbClr val="F8ECD9"/>
                </a:solidFill>
                <a:latin typeface="Thermal VF Medium Display Bold "/>
              </a:rPr>
              <a:t>o</a:t>
            </a:r>
            <a:r>
              <a:rPr lang="pl-PL" sz="4200" b="0" dirty="0">
                <a:solidFill>
                  <a:srgbClr val="F8ECD9"/>
                </a:solidFill>
                <a:latin typeface="Thermal VF Medium Display Bold "/>
              </a:rPr>
              <a:t>pinii</a:t>
            </a:r>
          </a:p>
          <a:p>
            <a:pPr algn="l">
              <a:spcAft>
                <a:spcPts val="200"/>
              </a:spcAft>
            </a:pPr>
            <a:r>
              <a:rPr lang="pl-PL" sz="4200" dirty="0">
                <a:solidFill>
                  <a:srgbClr val="F8ECD9"/>
                </a:solidFill>
                <a:latin typeface="Thermal VF Medium Display Bold "/>
              </a:rPr>
              <a:t>j</a:t>
            </a:r>
            <a:r>
              <a:rPr lang="pl-PL" sz="4200" b="0" dirty="0">
                <a:solidFill>
                  <a:srgbClr val="F8ECD9"/>
                </a:solidFill>
                <a:latin typeface="Thermal VF Medium Display Bold "/>
              </a:rPr>
              <a:t>edna uchwała</a:t>
            </a:r>
            <a:endParaRPr lang="pl-PL" b="0" dirty="0">
              <a:solidFill>
                <a:srgbClr val="F8ECD9"/>
              </a:solidFill>
              <a:latin typeface="Int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9788" y="3310128"/>
            <a:ext cx="11109960" cy="41148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b="1" dirty="0" err="1">
                <a:solidFill>
                  <a:srgbClr val="531B1B"/>
                </a:solidFill>
                <a:latin typeface="Inter"/>
              </a:rPr>
              <a:t>Poparcie</a:t>
            </a:r>
            <a:r>
              <a:rPr b="1" dirty="0">
                <a:solidFill>
                  <a:srgbClr val="531B1B"/>
                </a:solidFill>
                <a:latin typeface="Inter"/>
              </a:rPr>
              <a:t> w </a:t>
            </a:r>
            <a:r>
              <a:rPr b="1" dirty="0" err="1">
                <a:solidFill>
                  <a:srgbClr val="531B1B"/>
                </a:solidFill>
                <a:latin typeface="Inter"/>
              </a:rPr>
              <a:t>badaniu</a:t>
            </a:r>
            <a:r>
              <a:rPr b="1" dirty="0">
                <a:solidFill>
                  <a:srgbClr val="531B1B"/>
                </a:solidFill>
                <a:latin typeface="Inter"/>
              </a:rPr>
              <a:t> </a:t>
            </a:r>
            <a:r>
              <a:rPr b="1" dirty="0" err="1">
                <a:solidFill>
                  <a:srgbClr val="531B1B"/>
                </a:solidFill>
                <a:latin typeface="Inter"/>
              </a:rPr>
              <a:t>dla</a:t>
            </a:r>
            <a:r>
              <a:rPr b="1" dirty="0">
                <a:solidFill>
                  <a:srgbClr val="531B1B"/>
                </a:solidFill>
                <a:latin typeface="Inter"/>
              </a:rPr>
              <a:t> </a:t>
            </a:r>
            <a:r>
              <a:rPr lang="pl-PL" b="1" dirty="0">
                <a:solidFill>
                  <a:srgbClr val="531B1B"/>
                </a:solidFill>
                <a:latin typeface="Inter"/>
              </a:rPr>
              <a:t>uregulowania obszarów</a:t>
            </a:r>
            <a:r>
              <a:rPr b="1" dirty="0">
                <a:solidFill>
                  <a:srgbClr val="531B1B"/>
                </a:solidFill>
                <a:latin typeface="Inter"/>
              </a:rPr>
              <a:t>, </a:t>
            </a:r>
            <a:r>
              <a:rPr b="1" dirty="0" err="1">
                <a:solidFill>
                  <a:srgbClr val="531B1B"/>
                </a:solidFill>
                <a:latin typeface="Inter"/>
              </a:rPr>
              <a:t>które</a:t>
            </a:r>
            <a:r>
              <a:rPr b="1" dirty="0">
                <a:solidFill>
                  <a:srgbClr val="531B1B"/>
                </a:solidFill>
                <a:latin typeface="Inter"/>
              </a:rPr>
              <a:t> </a:t>
            </a:r>
            <a:r>
              <a:rPr b="1" dirty="0" err="1">
                <a:solidFill>
                  <a:srgbClr val="531B1B"/>
                </a:solidFill>
                <a:latin typeface="Inter"/>
              </a:rPr>
              <a:t>znalazły</a:t>
            </a:r>
            <a:r>
              <a:rPr b="1" dirty="0">
                <a:solidFill>
                  <a:srgbClr val="531B1B"/>
                </a:solidFill>
                <a:latin typeface="Inter"/>
              </a:rPr>
              <a:t> </a:t>
            </a:r>
            <a:r>
              <a:rPr b="1" dirty="0" err="1">
                <a:solidFill>
                  <a:srgbClr val="531B1B"/>
                </a:solidFill>
                <a:latin typeface="Inter"/>
              </a:rPr>
              <a:t>się</a:t>
            </a:r>
            <a:r>
              <a:rPr b="1" dirty="0">
                <a:solidFill>
                  <a:srgbClr val="531B1B"/>
                </a:solidFill>
                <a:latin typeface="Inter"/>
              </a:rPr>
              <a:t> w </a:t>
            </a:r>
            <a:r>
              <a:rPr b="1" dirty="0" err="1">
                <a:solidFill>
                  <a:srgbClr val="531B1B"/>
                </a:solidFill>
                <a:latin typeface="Inter"/>
              </a:rPr>
              <a:t>projekcie</a:t>
            </a:r>
            <a:r>
              <a:rPr b="1" dirty="0">
                <a:solidFill>
                  <a:srgbClr val="531B1B"/>
                </a:solidFill>
                <a:latin typeface="Inter"/>
              </a:rPr>
              <a:t> </a:t>
            </a:r>
            <a:r>
              <a:rPr b="1" dirty="0" err="1">
                <a:solidFill>
                  <a:srgbClr val="531B1B"/>
                </a:solidFill>
                <a:latin typeface="Inter"/>
              </a:rPr>
              <a:t>uchwały</a:t>
            </a:r>
            <a:r>
              <a:rPr lang="pl-PL" b="1" dirty="0">
                <a:solidFill>
                  <a:srgbClr val="531B1B"/>
                </a:solidFill>
                <a:latin typeface="Inter"/>
              </a:rPr>
              <a:t>:</a:t>
            </a:r>
            <a:endParaRPr b="1" dirty="0">
              <a:solidFill>
                <a:srgbClr val="531B1B"/>
              </a:solidFill>
              <a:latin typeface="Inter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48640" y="3822192"/>
            <a:ext cx="1783080" cy="1938528"/>
          </a:xfrm>
          <a:prstGeom prst="roundRect">
            <a:avLst>
              <a:gd name="adj" fmla="val 5000"/>
            </a:avLst>
          </a:prstGeom>
          <a:solidFill>
            <a:srgbClr val="DCE8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89788" y="3822192"/>
            <a:ext cx="1783080" cy="1069847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ctr">
              <a:spcAft>
                <a:spcPts val="600"/>
              </a:spcAft>
            </a:pPr>
            <a:r>
              <a:rPr sz="6000" b="1" dirty="0">
                <a:solidFill>
                  <a:srgbClr val="531B1B"/>
                </a:solidFill>
                <a:latin typeface="Thermal VF Medium Display Bold "/>
              </a:rPr>
              <a:t>94%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1792" y="4882895"/>
            <a:ext cx="1636776" cy="603505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ctr">
              <a:spcAft>
                <a:spcPts val="600"/>
              </a:spcAft>
            </a:pPr>
            <a:r>
              <a:rPr sz="1400" b="0" dirty="0" err="1">
                <a:solidFill>
                  <a:srgbClr val="531B1B"/>
                </a:solidFill>
                <a:latin typeface="Inter"/>
              </a:rPr>
              <a:t>identyfikatory</a:t>
            </a:r>
            <a:r>
              <a:rPr sz="1400" b="0" dirty="0">
                <a:solidFill>
                  <a:srgbClr val="531B1B"/>
                </a:solidFill>
                <a:latin typeface="Inter"/>
              </a:rPr>
              <a:t> </a:t>
            </a:r>
            <a:br>
              <a:rPr lang="pl-PL" sz="1400" b="0" dirty="0">
                <a:solidFill>
                  <a:srgbClr val="531B1B"/>
                </a:solidFill>
                <a:latin typeface="Inter"/>
              </a:rPr>
            </a:br>
            <a:r>
              <a:rPr sz="1400" b="0" dirty="0" err="1">
                <a:solidFill>
                  <a:srgbClr val="531B1B"/>
                </a:solidFill>
                <a:latin typeface="Inter"/>
              </a:rPr>
              <a:t>dla</a:t>
            </a:r>
            <a:r>
              <a:rPr sz="1400" b="0" dirty="0">
                <a:solidFill>
                  <a:srgbClr val="531B1B"/>
                </a:solidFill>
                <a:latin typeface="Inter"/>
              </a:rPr>
              <a:t> </a:t>
            </a:r>
            <a:r>
              <a:rPr sz="1400" b="0" dirty="0" err="1">
                <a:solidFill>
                  <a:srgbClr val="531B1B"/>
                </a:solidFill>
                <a:latin typeface="Inter"/>
              </a:rPr>
              <a:t>meleksów</a:t>
            </a:r>
            <a:endParaRPr sz="1400" b="0" dirty="0">
              <a:solidFill>
                <a:srgbClr val="531B1B"/>
              </a:solidFill>
              <a:latin typeface="Inter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414016" y="3822192"/>
            <a:ext cx="1783080" cy="1938528"/>
          </a:xfrm>
          <a:prstGeom prst="roundRect">
            <a:avLst>
              <a:gd name="adj" fmla="val 5000"/>
            </a:avLst>
          </a:prstGeom>
          <a:solidFill>
            <a:srgbClr val="F5DCC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414016" y="3822192"/>
            <a:ext cx="1783080" cy="1060703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ctr">
              <a:spcAft>
                <a:spcPts val="600"/>
              </a:spcAft>
            </a:pPr>
            <a:r>
              <a:rPr sz="6000" b="1" dirty="0">
                <a:solidFill>
                  <a:srgbClr val="531B1B"/>
                </a:solidFill>
                <a:latin typeface="Thermal VF Medium Display Bold "/>
              </a:rPr>
              <a:t>92%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87168" y="4892039"/>
            <a:ext cx="1636776" cy="566929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ctr">
              <a:spcAft>
                <a:spcPts val="600"/>
              </a:spcAft>
            </a:pPr>
            <a:r>
              <a:rPr lang="pl-PL" sz="1400" dirty="0">
                <a:solidFill>
                  <a:srgbClr val="531B1B"/>
                </a:solidFill>
                <a:latin typeface="Inter"/>
              </a:rPr>
              <a:t>z</a:t>
            </a:r>
            <a:r>
              <a:rPr lang="pl-PL" sz="1400" b="0" dirty="0">
                <a:solidFill>
                  <a:srgbClr val="531B1B"/>
                </a:solidFill>
                <a:latin typeface="Inter"/>
              </a:rPr>
              <a:t>akaz </a:t>
            </a:r>
            <a:br>
              <a:rPr lang="pl-PL" sz="1400" b="0" dirty="0">
                <a:solidFill>
                  <a:srgbClr val="531B1B"/>
                </a:solidFill>
                <a:latin typeface="Inter"/>
              </a:rPr>
            </a:br>
            <a:r>
              <a:rPr sz="1400" b="0" dirty="0" err="1">
                <a:solidFill>
                  <a:srgbClr val="531B1B"/>
                </a:solidFill>
                <a:latin typeface="Inter"/>
              </a:rPr>
              <a:t>nagania</a:t>
            </a:r>
            <a:r>
              <a:rPr lang="pl-PL" sz="1400" b="0" dirty="0" err="1">
                <a:solidFill>
                  <a:srgbClr val="531B1B"/>
                </a:solidFill>
                <a:latin typeface="Inter"/>
              </a:rPr>
              <a:t>nia</a:t>
            </a:r>
            <a:endParaRPr sz="1400" b="0" dirty="0">
              <a:solidFill>
                <a:srgbClr val="531B1B"/>
              </a:solidFill>
              <a:latin typeface="Inter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279392" y="3822192"/>
            <a:ext cx="1783080" cy="1938528"/>
          </a:xfrm>
          <a:prstGeom prst="roundRect">
            <a:avLst>
              <a:gd name="adj" fmla="val 5000"/>
            </a:avLst>
          </a:prstGeom>
          <a:solidFill>
            <a:srgbClr val="F1D8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279392" y="3822192"/>
            <a:ext cx="1783080" cy="1179576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ctr">
              <a:spcAft>
                <a:spcPts val="600"/>
              </a:spcAft>
            </a:pPr>
            <a:r>
              <a:rPr sz="6000" b="1" dirty="0">
                <a:solidFill>
                  <a:srgbClr val="531B1B"/>
                </a:solidFill>
                <a:latin typeface="Thermal VF Medium Display Bold "/>
              </a:rPr>
              <a:t>89%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52544" y="4892039"/>
            <a:ext cx="1636776" cy="594361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ctr">
              <a:spcAft>
                <a:spcPts val="600"/>
              </a:spcAft>
            </a:pPr>
            <a:r>
              <a:rPr sz="1400" b="0" dirty="0" err="1">
                <a:solidFill>
                  <a:srgbClr val="531B1B"/>
                </a:solidFill>
                <a:latin typeface="Inter"/>
              </a:rPr>
              <a:t>zasady</a:t>
            </a:r>
            <a:r>
              <a:rPr sz="1400" b="0" dirty="0">
                <a:solidFill>
                  <a:srgbClr val="531B1B"/>
                </a:solidFill>
                <a:latin typeface="Inter"/>
              </a:rPr>
              <a:t> </a:t>
            </a:r>
            <a:r>
              <a:rPr sz="1400" b="0" dirty="0" err="1">
                <a:solidFill>
                  <a:srgbClr val="531B1B"/>
                </a:solidFill>
                <a:latin typeface="Inter"/>
              </a:rPr>
              <a:t>handlu</a:t>
            </a:r>
            <a:r>
              <a:rPr sz="1400" b="0" dirty="0">
                <a:solidFill>
                  <a:srgbClr val="531B1B"/>
                </a:solidFill>
                <a:latin typeface="Inter"/>
              </a:rPr>
              <a:t> </a:t>
            </a:r>
            <a:r>
              <a:rPr sz="1400" b="0" dirty="0" err="1">
                <a:solidFill>
                  <a:srgbClr val="531B1B"/>
                </a:solidFill>
                <a:latin typeface="Inter"/>
              </a:rPr>
              <a:t>ulicznego</a:t>
            </a:r>
            <a:endParaRPr sz="1400" b="0" dirty="0">
              <a:solidFill>
                <a:srgbClr val="531B1B"/>
              </a:solidFill>
              <a:latin typeface="Inter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6144768" y="3822192"/>
            <a:ext cx="1783080" cy="1938528"/>
          </a:xfrm>
          <a:prstGeom prst="roundRect">
            <a:avLst>
              <a:gd name="adj" fmla="val 5000"/>
            </a:avLst>
          </a:prstGeom>
          <a:solidFill>
            <a:srgbClr val="DCE8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8010144" y="3822192"/>
            <a:ext cx="1783080" cy="1938528"/>
          </a:xfrm>
          <a:prstGeom prst="roundRect">
            <a:avLst>
              <a:gd name="adj" fmla="val 5000"/>
            </a:avLst>
          </a:prstGeom>
          <a:solidFill>
            <a:srgbClr val="F5DCC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010144" y="3822192"/>
            <a:ext cx="1783080" cy="1179576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ctr">
              <a:spcAft>
                <a:spcPts val="600"/>
              </a:spcAft>
            </a:pPr>
            <a:r>
              <a:rPr sz="6000" b="1" dirty="0">
                <a:solidFill>
                  <a:srgbClr val="531B1B"/>
                </a:solidFill>
                <a:latin typeface="Thermal VF Medium Display Bold "/>
              </a:rPr>
              <a:t>82%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83296" y="4892039"/>
            <a:ext cx="1636776" cy="594361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ctr">
              <a:spcAft>
                <a:spcPts val="600"/>
              </a:spcAft>
            </a:pPr>
            <a:r>
              <a:rPr sz="1400" b="0" dirty="0" err="1">
                <a:solidFill>
                  <a:srgbClr val="531B1B"/>
                </a:solidFill>
                <a:latin typeface="Inter"/>
              </a:rPr>
              <a:t>zasady</a:t>
            </a:r>
            <a:r>
              <a:rPr sz="1400" b="0" dirty="0">
                <a:solidFill>
                  <a:srgbClr val="531B1B"/>
                </a:solidFill>
                <a:latin typeface="Inter"/>
              </a:rPr>
              <a:t> </a:t>
            </a:r>
            <a:r>
              <a:rPr sz="1400" b="0" dirty="0" err="1">
                <a:solidFill>
                  <a:srgbClr val="531B1B"/>
                </a:solidFill>
                <a:latin typeface="Inter"/>
              </a:rPr>
              <a:t>dla</a:t>
            </a:r>
            <a:r>
              <a:rPr sz="1400" b="0" dirty="0">
                <a:solidFill>
                  <a:srgbClr val="531B1B"/>
                </a:solidFill>
                <a:latin typeface="Inter"/>
              </a:rPr>
              <a:t> </a:t>
            </a:r>
            <a:r>
              <a:rPr sz="1400" b="0" dirty="0" err="1">
                <a:solidFill>
                  <a:srgbClr val="531B1B"/>
                </a:solidFill>
                <a:latin typeface="Inter"/>
              </a:rPr>
              <a:t>ogródków</a:t>
            </a:r>
            <a:endParaRPr sz="1400" b="0" dirty="0">
              <a:solidFill>
                <a:srgbClr val="531B1B"/>
              </a:solidFill>
              <a:latin typeface="Inter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9875520" y="3822192"/>
            <a:ext cx="1783080" cy="1938528"/>
          </a:xfrm>
          <a:prstGeom prst="roundRect">
            <a:avLst>
              <a:gd name="adj" fmla="val 5000"/>
            </a:avLst>
          </a:prstGeom>
          <a:solidFill>
            <a:srgbClr val="F1D8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129530" y="3822192"/>
            <a:ext cx="1783080" cy="1179576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ctr">
              <a:spcAft>
                <a:spcPts val="600"/>
              </a:spcAft>
            </a:pPr>
            <a:r>
              <a:rPr lang="pl-PL" sz="6000" b="1" dirty="0">
                <a:solidFill>
                  <a:srgbClr val="531B1B"/>
                </a:solidFill>
                <a:latin typeface="Thermal VF Medium Display Bold "/>
              </a:rPr>
              <a:t>83</a:t>
            </a:r>
            <a:r>
              <a:rPr sz="6000" b="1" dirty="0">
                <a:solidFill>
                  <a:srgbClr val="531B1B"/>
                </a:solidFill>
                <a:latin typeface="Thermal VF Medium Display Bold "/>
              </a:rPr>
              <a:t>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17920" y="4882895"/>
            <a:ext cx="1636776" cy="847668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ctr">
              <a:spcAft>
                <a:spcPts val="600"/>
              </a:spcAft>
            </a:pPr>
            <a:r>
              <a:rPr lang="pl-PL" sz="1400" b="0" dirty="0">
                <a:solidFill>
                  <a:srgbClr val="531B1B"/>
                </a:solidFill>
                <a:latin typeface="Inter"/>
              </a:rPr>
              <a:t>poziom głośności</a:t>
            </a:r>
            <a:br>
              <a:rPr lang="pl-PL" sz="1400" b="0" dirty="0">
                <a:solidFill>
                  <a:srgbClr val="531B1B"/>
                </a:solidFill>
                <a:latin typeface="Inter"/>
              </a:rPr>
            </a:br>
            <a:r>
              <a:rPr lang="pl-PL" sz="1400" dirty="0">
                <a:solidFill>
                  <a:srgbClr val="531B1B"/>
                </a:solidFill>
                <a:latin typeface="Inter"/>
              </a:rPr>
              <a:t>(np. występów artystycznych)</a:t>
            </a:r>
            <a:endParaRPr sz="1400" b="0" dirty="0">
              <a:solidFill>
                <a:srgbClr val="531B1B"/>
              </a:solidFill>
              <a:latin typeface="Inter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548640" y="5852160"/>
            <a:ext cx="11109960" cy="685800"/>
          </a:xfrm>
          <a:prstGeom prst="roundRect">
            <a:avLst>
              <a:gd name="adj" fmla="val 5000"/>
            </a:avLst>
          </a:prstGeom>
          <a:solidFill>
            <a:srgbClr val="DCE8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777240" y="5852160"/>
            <a:ext cx="10808208" cy="685800"/>
          </a:xfrm>
          <a:prstGeom prst="rect">
            <a:avLst/>
          </a:prstGeom>
          <a:noFill/>
        </p:spPr>
        <p:txBody>
          <a:bodyPr wrap="square" lIns="45720" rIns="45720" anchor="ctr"/>
          <a:lstStyle/>
          <a:p>
            <a:pPr>
              <a:spcAft>
                <a:spcPts val="600"/>
              </a:spcAft>
            </a:pPr>
            <a:r>
              <a:rPr lang="pl-PL" sz="1600" dirty="0">
                <a:solidFill>
                  <a:srgbClr val="531B1B"/>
                </a:solidFill>
                <a:latin typeface="Inter" panose="02000503000000020004" pitchFamily="2" charset="0"/>
                <a:ea typeface="Inter" panose="02000503000000020004" pitchFamily="2" charset="0"/>
              </a:rPr>
              <a:t>1 108 ankiet, około 150 osób na trzech spotkaniach tematycznych, około 40 na dwóch spacerach badawczych, 199 wniosków na piśmie</a:t>
            </a:r>
            <a:r>
              <a:rPr lang="pl-PL" sz="1400" b="0" dirty="0">
                <a:solidFill>
                  <a:srgbClr val="531B1B"/>
                </a:solidFill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endParaRPr sz="1400" b="0" dirty="0">
              <a:solidFill>
                <a:srgbClr val="531B1B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6C72C4CE-58A7-9545-ADA4-41526F6D312C}"/>
              </a:ext>
            </a:extLst>
          </p:cNvPr>
          <p:cNvSpPr txBox="1"/>
          <p:nvPr/>
        </p:nvSpPr>
        <p:spPr>
          <a:xfrm>
            <a:off x="548640" y="640080"/>
            <a:ext cx="10972800" cy="82296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sz="3100" b="1" dirty="0">
                <a:solidFill>
                  <a:srgbClr val="531B1B"/>
                </a:solidFill>
                <a:latin typeface="Thermal VF Medium Display Bold "/>
              </a:rPr>
              <a:t>Konsultacje społeczne</a:t>
            </a:r>
            <a:endParaRPr sz="3100" b="1" dirty="0">
              <a:solidFill>
                <a:srgbClr val="531B1B"/>
              </a:solidFill>
              <a:latin typeface="Thermal VF Medium Display Bold "/>
            </a:endParaRPr>
          </a:p>
        </p:txBody>
      </p:sp>
      <p:sp>
        <p:nvSpPr>
          <p:cNvPr id="14" name="TextBox 23">
            <a:extLst>
              <a:ext uri="{FF2B5EF4-FFF2-40B4-BE49-F238E27FC236}">
                <a16:creationId xmlns:a16="http://schemas.microsoft.com/office/drawing/2014/main" id="{0A109CC8-AD21-F4C8-FC0F-F312EC36568B}"/>
              </a:ext>
            </a:extLst>
          </p:cNvPr>
          <p:cNvSpPr txBox="1"/>
          <p:nvPr/>
        </p:nvSpPr>
        <p:spPr>
          <a:xfrm>
            <a:off x="9860280" y="3822192"/>
            <a:ext cx="1783080" cy="1179576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ctr">
              <a:spcAft>
                <a:spcPts val="600"/>
              </a:spcAft>
            </a:pPr>
            <a:r>
              <a:rPr lang="pl-PL" sz="6000" b="1" dirty="0">
                <a:solidFill>
                  <a:srgbClr val="531B1B"/>
                </a:solidFill>
                <a:latin typeface="Thermal VF Medium Display Bold "/>
              </a:rPr>
              <a:t>78</a:t>
            </a:r>
            <a:r>
              <a:rPr sz="6000" b="1" dirty="0">
                <a:solidFill>
                  <a:srgbClr val="531B1B"/>
                </a:solidFill>
                <a:latin typeface="Thermal VF Medium Display Bold "/>
              </a:rPr>
              <a:t>%</a:t>
            </a:r>
          </a:p>
        </p:txBody>
      </p:sp>
      <p:sp>
        <p:nvSpPr>
          <p:cNvPr id="22" name="TextBox 28">
            <a:extLst>
              <a:ext uri="{FF2B5EF4-FFF2-40B4-BE49-F238E27FC236}">
                <a16:creationId xmlns:a16="http://schemas.microsoft.com/office/drawing/2014/main" id="{C6E5A5EC-BB97-61EB-8B5F-88B5363297A3}"/>
              </a:ext>
            </a:extLst>
          </p:cNvPr>
          <p:cNvSpPr txBox="1"/>
          <p:nvPr/>
        </p:nvSpPr>
        <p:spPr>
          <a:xfrm>
            <a:off x="9913393" y="4882895"/>
            <a:ext cx="1636776" cy="847668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ctr">
              <a:spcAft>
                <a:spcPts val="600"/>
              </a:spcAft>
            </a:pPr>
            <a:r>
              <a:rPr lang="pl-PL" sz="1400" dirty="0">
                <a:solidFill>
                  <a:srgbClr val="531B1B"/>
                </a:solidFill>
                <a:latin typeface="Inter"/>
              </a:rPr>
              <a:t>w</a:t>
            </a:r>
            <a:r>
              <a:rPr lang="pl-PL" sz="1400" b="0" dirty="0">
                <a:solidFill>
                  <a:srgbClr val="531B1B"/>
                </a:solidFill>
                <a:latin typeface="Inter"/>
              </a:rPr>
              <a:t>ykorzystanie przedproży</a:t>
            </a:r>
            <a:br>
              <a:rPr lang="pl-PL" sz="1400" b="0" dirty="0">
                <a:solidFill>
                  <a:srgbClr val="531B1B"/>
                </a:solidFill>
                <a:latin typeface="Inter"/>
              </a:rPr>
            </a:br>
            <a:r>
              <a:rPr lang="pl-PL" sz="1400" b="0" dirty="0">
                <a:solidFill>
                  <a:srgbClr val="531B1B"/>
                </a:solidFill>
                <a:latin typeface="Inter"/>
              </a:rPr>
              <a:t>i bram </a:t>
            </a:r>
            <a:r>
              <a:rPr lang="pl-PL" sz="1400" dirty="0">
                <a:solidFill>
                  <a:srgbClr val="531B1B"/>
                </a:solidFill>
                <a:latin typeface="Inter"/>
              </a:rPr>
              <a:t>wodnych</a:t>
            </a:r>
            <a:endParaRPr sz="1400" b="0" dirty="0">
              <a:solidFill>
                <a:srgbClr val="531B1B"/>
              </a:solidFill>
              <a:latin typeface="Int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C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48640" y="640080"/>
            <a:ext cx="10972800" cy="82296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sz="3100" b="1" dirty="0" err="1">
                <a:solidFill>
                  <a:srgbClr val="531B1B"/>
                </a:solidFill>
                <a:latin typeface="Thermal VF Medium Display Bold "/>
              </a:rPr>
              <a:t>Czego</a:t>
            </a:r>
            <a:r>
              <a:rPr sz="3100" b="1" dirty="0">
                <a:solidFill>
                  <a:srgbClr val="531B1B"/>
                </a:solidFill>
                <a:latin typeface="Thermal VF Medium Display Bold "/>
              </a:rPr>
              <a:t> </a:t>
            </a:r>
            <a:r>
              <a:rPr sz="3100" b="1" dirty="0" err="1">
                <a:solidFill>
                  <a:srgbClr val="531B1B"/>
                </a:solidFill>
                <a:latin typeface="Thermal VF Medium Display Bold "/>
              </a:rPr>
              <a:t>oczekiwali</a:t>
            </a:r>
            <a:r>
              <a:rPr sz="3100" b="1" dirty="0">
                <a:solidFill>
                  <a:srgbClr val="531B1B"/>
                </a:solidFill>
                <a:latin typeface="Thermal VF Medium Display Bold "/>
              </a:rPr>
              <a:t> </a:t>
            </a:r>
            <a:r>
              <a:rPr sz="3100" b="1" dirty="0" err="1">
                <a:solidFill>
                  <a:srgbClr val="531B1B"/>
                </a:solidFill>
                <a:latin typeface="Thermal VF Medium Display Bold "/>
              </a:rPr>
              <a:t>uczestnicy</a:t>
            </a:r>
            <a:r>
              <a:rPr sz="3100" b="1" dirty="0">
                <a:solidFill>
                  <a:srgbClr val="531B1B"/>
                </a:solidFill>
                <a:latin typeface="Thermal VF Medium Display Bold "/>
              </a:rPr>
              <a:t> </a:t>
            </a:r>
            <a:r>
              <a:rPr sz="3100" b="1" dirty="0" err="1">
                <a:solidFill>
                  <a:srgbClr val="531B1B"/>
                </a:solidFill>
                <a:latin typeface="Thermal VF Medium Display Bold "/>
              </a:rPr>
              <a:t>konsultacji</a:t>
            </a:r>
            <a:endParaRPr sz="3100" b="1" dirty="0">
              <a:solidFill>
                <a:srgbClr val="531B1B"/>
              </a:solidFill>
              <a:latin typeface="Thermal VF Medium Display Bold 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8640" y="1417320"/>
            <a:ext cx="10972800" cy="45720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sz="1600" b="0" dirty="0" err="1">
                <a:solidFill>
                  <a:srgbClr val="531B1B"/>
                </a:solidFill>
                <a:latin typeface="Inter"/>
              </a:rPr>
              <a:t>Mieszkańcy</a:t>
            </a:r>
            <a:r>
              <a:rPr sz="1600" b="0" dirty="0">
                <a:solidFill>
                  <a:srgbClr val="531B1B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531B1B"/>
                </a:solidFill>
                <a:latin typeface="Inter"/>
              </a:rPr>
              <a:t>i</a:t>
            </a:r>
            <a:r>
              <a:rPr sz="1600" b="0" dirty="0">
                <a:solidFill>
                  <a:srgbClr val="531B1B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531B1B"/>
                </a:solidFill>
                <a:latin typeface="Inter"/>
              </a:rPr>
              <a:t>przedsiębiorcy</a:t>
            </a:r>
            <a:r>
              <a:rPr sz="1600" b="0" dirty="0">
                <a:solidFill>
                  <a:srgbClr val="531B1B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531B1B"/>
                </a:solidFill>
                <a:latin typeface="Inter"/>
              </a:rPr>
              <a:t>mówili</a:t>
            </a:r>
            <a:r>
              <a:rPr sz="1600" b="0" dirty="0">
                <a:solidFill>
                  <a:srgbClr val="531B1B"/>
                </a:solidFill>
                <a:latin typeface="Inter"/>
              </a:rPr>
              <a:t> o </a:t>
            </a:r>
            <a:r>
              <a:rPr sz="1600" b="0" dirty="0" err="1">
                <a:solidFill>
                  <a:srgbClr val="531B1B"/>
                </a:solidFill>
                <a:latin typeface="Inter"/>
              </a:rPr>
              <a:t>tym</a:t>
            </a:r>
            <a:r>
              <a:rPr sz="1600" b="0" dirty="0">
                <a:solidFill>
                  <a:srgbClr val="531B1B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531B1B"/>
                </a:solidFill>
                <a:latin typeface="Inter"/>
              </a:rPr>
              <a:t>samym</a:t>
            </a:r>
            <a:r>
              <a:rPr sz="1600" b="0" dirty="0">
                <a:solidFill>
                  <a:srgbClr val="531B1B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531B1B"/>
                </a:solidFill>
                <a:latin typeface="Inter"/>
              </a:rPr>
              <a:t>obszarze</a:t>
            </a:r>
            <a:r>
              <a:rPr sz="1600" b="0" dirty="0">
                <a:solidFill>
                  <a:srgbClr val="531B1B"/>
                </a:solidFill>
                <a:latin typeface="Inter"/>
              </a:rPr>
              <a:t>, ale z </a:t>
            </a:r>
            <a:r>
              <a:rPr sz="1600" b="0" dirty="0" err="1">
                <a:solidFill>
                  <a:srgbClr val="531B1B"/>
                </a:solidFill>
                <a:latin typeface="Inter"/>
              </a:rPr>
              <a:t>różnej</a:t>
            </a:r>
            <a:r>
              <a:rPr sz="1600" b="0" dirty="0">
                <a:solidFill>
                  <a:srgbClr val="531B1B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531B1B"/>
                </a:solidFill>
                <a:latin typeface="Inter"/>
              </a:rPr>
              <a:t>perspektywy</a:t>
            </a:r>
            <a:endParaRPr sz="1600" b="0" dirty="0">
              <a:solidFill>
                <a:srgbClr val="531B1B"/>
              </a:solidFill>
              <a:latin typeface="Inter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48640" y="2011680"/>
            <a:ext cx="5394960" cy="3749039"/>
          </a:xfrm>
          <a:prstGeom prst="roundRect">
            <a:avLst>
              <a:gd name="adj" fmla="val 5000"/>
            </a:avLst>
          </a:prstGeom>
          <a:solidFill>
            <a:srgbClr val="DCE8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68680" y="2240280"/>
            <a:ext cx="4754880" cy="45720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sz="2000" b="1" dirty="0" err="1">
                <a:solidFill>
                  <a:srgbClr val="531B1B"/>
                </a:solidFill>
                <a:latin typeface="Thermal VF Medium Display Bold "/>
              </a:rPr>
              <a:t>Mieszkańcy</a:t>
            </a:r>
            <a:r>
              <a:rPr sz="2000" b="1" dirty="0">
                <a:solidFill>
                  <a:srgbClr val="531B1B"/>
                </a:solidFill>
                <a:latin typeface="Thermal VF Medium Display Bold "/>
              </a:rPr>
              <a:t> </a:t>
            </a:r>
            <a:r>
              <a:rPr lang="pl-PL" sz="2000" b="1" dirty="0">
                <a:solidFill>
                  <a:srgbClr val="531B1B"/>
                </a:solidFill>
                <a:latin typeface="Thermal VF Medium Display Bold "/>
              </a:rPr>
              <a:t>oczekiwali</a:t>
            </a:r>
            <a:endParaRPr sz="2000" b="1" dirty="0">
              <a:solidFill>
                <a:srgbClr val="531B1B"/>
              </a:solidFill>
              <a:latin typeface="Thermal VF Medium Display Bold 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8680" y="2834640"/>
            <a:ext cx="4754880" cy="278892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marL="260000" indent="-260000" algn="l">
              <a:spcAft>
                <a:spcPts val="1400"/>
              </a:spcAft>
              <a:buFont typeface="Arial"/>
              <a:buChar char="•"/>
            </a:pPr>
            <a:r>
              <a:rPr sz="1600" b="0" dirty="0" err="1">
                <a:solidFill>
                  <a:srgbClr val="531B1B"/>
                </a:solidFill>
                <a:latin typeface="Inter"/>
              </a:rPr>
              <a:t>spokojnych</a:t>
            </a:r>
            <a:r>
              <a:rPr sz="1600" b="0" dirty="0">
                <a:solidFill>
                  <a:srgbClr val="531B1B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531B1B"/>
                </a:solidFill>
                <a:latin typeface="Inter"/>
              </a:rPr>
              <a:t>wieczorów</a:t>
            </a:r>
            <a:r>
              <a:rPr sz="1600" b="0" dirty="0">
                <a:solidFill>
                  <a:srgbClr val="531B1B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531B1B"/>
                </a:solidFill>
                <a:latin typeface="Inter"/>
              </a:rPr>
              <a:t>i</a:t>
            </a:r>
            <a:r>
              <a:rPr sz="1600" b="0" dirty="0">
                <a:solidFill>
                  <a:srgbClr val="531B1B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531B1B"/>
                </a:solidFill>
                <a:latin typeface="Inter"/>
              </a:rPr>
              <a:t>ciszy</a:t>
            </a:r>
            <a:r>
              <a:rPr sz="1600" b="0" dirty="0">
                <a:solidFill>
                  <a:srgbClr val="531B1B"/>
                </a:solidFill>
                <a:latin typeface="Inter"/>
              </a:rPr>
              <a:t> w </a:t>
            </a:r>
            <a:r>
              <a:rPr sz="1600" b="0" dirty="0" err="1">
                <a:solidFill>
                  <a:srgbClr val="531B1B"/>
                </a:solidFill>
                <a:latin typeface="Inter"/>
              </a:rPr>
              <a:t>nocy</a:t>
            </a:r>
            <a:endParaRPr sz="1600" b="0" dirty="0">
              <a:solidFill>
                <a:srgbClr val="531B1B"/>
              </a:solidFill>
              <a:latin typeface="Inter"/>
            </a:endParaRPr>
          </a:p>
          <a:p>
            <a:pPr marL="260000" indent="-260000" algn="l">
              <a:spcAft>
                <a:spcPts val="1400"/>
              </a:spcAft>
              <a:buFont typeface="Arial"/>
              <a:buChar char="•"/>
            </a:pPr>
            <a:r>
              <a:rPr sz="1600" b="0" dirty="0" err="1">
                <a:solidFill>
                  <a:srgbClr val="531B1B"/>
                </a:solidFill>
                <a:latin typeface="Inter"/>
              </a:rPr>
              <a:t>drożnych</a:t>
            </a:r>
            <a:r>
              <a:rPr sz="1600" b="0" dirty="0">
                <a:solidFill>
                  <a:srgbClr val="531B1B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531B1B"/>
                </a:solidFill>
                <a:latin typeface="Inter"/>
              </a:rPr>
              <a:t>bram</a:t>
            </a:r>
            <a:r>
              <a:rPr sz="1600" b="0" dirty="0">
                <a:solidFill>
                  <a:srgbClr val="531B1B"/>
                </a:solidFill>
                <a:latin typeface="Inter"/>
              </a:rPr>
              <a:t>, </a:t>
            </a:r>
            <a:r>
              <a:rPr sz="1600" b="0" dirty="0" err="1">
                <a:solidFill>
                  <a:srgbClr val="531B1B"/>
                </a:solidFill>
                <a:latin typeface="Inter"/>
              </a:rPr>
              <a:t>przedproży</a:t>
            </a:r>
            <a:r>
              <a:rPr sz="1600" b="0" dirty="0">
                <a:solidFill>
                  <a:srgbClr val="531B1B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531B1B"/>
                </a:solidFill>
                <a:latin typeface="Inter"/>
              </a:rPr>
              <a:t>i</a:t>
            </a:r>
            <a:r>
              <a:rPr sz="1600" b="0" dirty="0">
                <a:solidFill>
                  <a:srgbClr val="531B1B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531B1B"/>
                </a:solidFill>
                <a:latin typeface="Inter"/>
              </a:rPr>
              <a:t>przejść</a:t>
            </a:r>
            <a:endParaRPr sz="1600" b="0" dirty="0">
              <a:solidFill>
                <a:srgbClr val="531B1B"/>
              </a:solidFill>
              <a:latin typeface="Inter"/>
            </a:endParaRPr>
          </a:p>
          <a:p>
            <a:pPr marL="260000" indent="-260000" algn="l">
              <a:spcAft>
                <a:spcPts val="1400"/>
              </a:spcAft>
              <a:buFont typeface="Arial"/>
              <a:buChar char="•"/>
            </a:pPr>
            <a:r>
              <a:rPr sz="1600" b="0" dirty="0" err="1">
                <a:solidFill>
                  <a:srgbClr val="531B1B"/>
                </a:solidFill>
                <a:latin typeface="Inter"/>
              </a:rPr>
              <a:t>uporządkowanego</a:t>
            </a:r>
            <a:r>
              <a:rPr sz="1600" b="0" dirty="0">
                <a:solidFill>
                  <a:srgbClr val="531B1B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531B1B"/>
                </a:solidFill>
                <a:latin typeface="Inter"/>
              </a:rPr>
              <a:t>handlu</a:t>
            </a:r>
            <a:r>
              <a:rPr sz="1600" b="0" dirty="0">
                <a:solidFill>
                  <a:srgbClr val="531B1B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531B1B"/>
                </a:solidFill>
                <a:latin typeface="Inter"/>
              </a:rPr>
              <a:t>ulicznego</a:t>
            </a:r>
            <a:r>
              <a:rPr sz="1600" b="0" dirty="0">
                <a:solidFill>
                  <a:srgbClr val="531B1B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531B1B"/>
                </a:solidFill>
                <a:latin typeface="Inter"/>
              </a:rPr>
              <a:t>i</a:t>
            </a:r>
            <a:r>
              <a:rPr sz="1600" b="0" dirty="0">
                <a:solidFill>
                  <a:srgbClr val="531B1B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531B1B"/>
                </a:solidFill>
                <a:latin typeface="Inter"/>
              </a:rPr>
              <a:t>reklamy</a:t>
            </a:r>
            <a:endParaRPr sz="1600" b="0" dirty="0">
              <a:solidFill>
                <a:srgbClr val="531B1B"/>
              </a:solidFill>
              <a:latin typeface="Inter"/>
            </a:endParaRPr>
          </a:p>
          <a:p>
            <a:pPr marL="260000" indent="-260000" algn="l">
              <a:spcAft>
                <a:spcPts val="1400"/>
              </a:spcAft>
              <a:buFont typeface="Arial"/>
              <a:buChar char="•"/>
            </a:pPr>
            <a:r>
              <a:rPr sz="1600" b="0" dirty="0" err="1">
                <a:solidFill>
                  <a:srgbClr val="531B1B"/>
                </a:solidFill>
                <a:latin typeface="Inter"/>
              </a:rPr>
              <a:t>spokojniejszych</a:t>
            </a:r>
            <a:r>
              <a:rPr sz="1600" b="0" dirty="0">
                <a:solidFill>
                  <a:srgbClr val="531B1B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531B1B"/>
                </a:solidFill>
                <a:latin typeface="Inter"/>
              </a:rPr>
              <a:t>i</a:t>
            </a:r>
            <a:r>
              <a:rPr sz="1600" b="0" dirty="0">
                <a:solidFill>
                  <a:srgbClr val="531B1B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531B1B"/>
                </a:solidFill>
                <a:latin typeface="Inter"/>
              </a:rPr>
              <a:t>bezpieczniejszych</a:t>
            </a:r>
            <a:r>
              <a:rPr sz="1600" b="0" dirty="0">
                <a:solidFill>
                  <a:srgbClr val="531B1B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531B1B"/>
                </a:solidFill>
                <a:latin typeface="Inter"/>
              </a:rPr>
              <a:t>ulic</a:t>
            </a:r>
            <a:endParaRPr sz="1600" b="0" dirty="0">
              <a:solidFill>
                <a:srgbClr val="531B1B"/>
              </a:solidFill>
              <a:latin typeface="Inter"/>
            </a:endParaRPr>
          </a:p>
          <a:p>
            <a:pPr marL="260000" indent="-260000" algn="l">
              <a:spcAft>
                <a:spcPts val="1400"/>
              </a:spcAft>
              <a:buFont typeface="Arial"/>
              <a:buChar char="•"/>
            </a:pPr>
            <a:r>
              <a:rPr sz="1600" b="0" dirty="0" err="1">
                <a:solidFill>
                  <a:srgbClr val="531B1B"/>
                </a:solidFill>
                <a:latin typeface="Inter"/>
              </a:rPr>
              <a:t>zadbanych</a:t>
            </a:r>
            <a:r>
              <a:rPr sz="1600" b="0" dirty="0">
                <a:solidFill>
                  <a:srgbClr val="531B1B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531B1B"/>
                </a:solidFill>
                <a:latin typeface="Inter"/>
              </a:rPr>
              <a:t>elewacji</a:t>
            </a:r>
            <a:endParaRPr sz="1600" b="0" dirty="0">
              <a:solidFill>
                <a:srgbClr val="531B1B"/>
              </a:solidFill>
              <a:latin typeface="Inter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263640" y="2011680"/>
            <a:ext cx="5394960" cy="3749039"/>
          </a:xfrm>
          <a:prstGeom prst="roundRect">
            <a:avLst>
              <a:gd name="adj" fmla="val 5000"/>
            </a:avLst>
          </a:prstGeom>
          <a:solidFill>
            <a:srgbClr val="F5DCC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83680" y="2240280"/>
            <a:ext cx="4754880" cy="45720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sz="2000" b="1" dirty="0" err="1">
                <a:solidFill>
                  <a:srgbClr val="531B1B"/>
                </a:solidFill>
                <a:latin typeface="Thermal VF Medium Display Bold "/>
              </a:rPr>
              <a:t>Przedsiębiorcy</a:t>
            </a:r>
            <a:r>
              <a:rPr sz="2000" b="1" dirty="0">
                <a:solidFill>
                  <a:srgbClr val="531B1B"/>
                </a:solidFill>
                <a:latin typeface="Thermal VF Medium Display Bold "/>
              </a:rPr>
              <a:t> </a:t>
            </a:r>
            <a:r>
              <a:rPr lang="pl-PL" sz="2000" b="1" dirty="0">
                <a:solidFill>
                  <a:srgbClr val="531B1B"/>
                </a:solidFill>
                <a:latin typeface="Thermal VF Medium Display Bold "/>
              </a:rPr>
              <a:t>oczekiwali</a:t>
            </a:r>
            <a:endParaRPr sz="2000" b="1" dirty="0">
              <a:solidFill>
                <a:srgbClr val="531B1B"/>
              </a:solidFill>
              <a:latin typeface="Thermal VF Medium Display Bold 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83680" y="2834640"/>
            <a:ext cx="4640580" cy="278892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marL="260000" indent="-260000" algn="l">
              <a:spcAft>
                <a:spcPts val="1400"/>
              </a:spcAft>
              <a:buFont typeface="Arial"/>
              <a:buChar char="•"/>
            </a:pPr>
            <a:r>
              <a:rPr sz="1600" b="0" dirty="0" err="1">
                <a:solidFill>
                  <a:srgbClr val="531B1B"/>
                </a:solidFill>
                <a:latin typeface="Inter"/>
              </a:rPr>
              <a:t>równ</a:t>
            </a:r>
            <a:r>
              <a:rPr lang="pl-PL" sz="1600" b="0" dirty="0" err="1">
                <a:solidFill>
                  <a:srgbClr val="531B1B"/>
                </a:solidFill>
                <a:latin typeface="Inter"/>
              </a:rPr>
              <a:t>ych</a:t>
            </a:r>
            <a:r>
              <a:rPr sz="1600" b="0" dirty="0">
                <a:solidFill>
                  <a:srgbClr val="531B1B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531B1B"/>
                </a:solidFill>
                <a:latin typeface="Inter"/>
              </a:rPr>
              <a:t>zasad</a:t>
            </a:r>
            <a:r>
              <a:rPr sz="1600" b="0" dirty="0">
                <a:solidFill>
                  <a:srgbClr val="531B1B"/>
                </a:solidFill>
                <a:latin typeface="Inter"/>
              </a:rPr>
              <a:t>, </a:t>
            </a:r>
            <a:r>
              <a:rPr sz="1600" b="0" dirty="0" err="1">
                <a:solidFill>
                  <a:srgbClr val="531B1B"/>
                </a:solidFill>
                <a:latin typeface="Inter"/>
              </a:rPr>
              <a:t>niezależnie</a:t>
            </a:r>
            <a:r>
              <a:rPr sz="1600" b="0" dirty="0">
                <a:solidFill>
                  <a:srgbClr val="531B1B"/>
                </a:solidFill>
                <a:latin typeface="Inter"/>
              </a:rPr>
              <a:t> od </a:t>
            </a:r>
            <a:r>
              <a:rPr sz="1600" b="0" dirty="0" err="1">
                <a:solidFill>
                  <a:srgbClr val="531B1B"/>
                </a:solidFill>
                <a:latin typeface="Inter"/>
              </a:rPr>
              <a:t>właściciela</a:t>
            </a:r>
            <a:r>
              <a:rPr sz="1600" b="0" dirty="0">
                <a:solidFill>
                  <a:srgbClr val="531B1B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531B1B"/>
                </a:solidFill>
                <a:latin typeface="Inter"/>
              </a:rPr>
              <a:t>gruntu</a:t>
            </a:r>
            <a:endParaRPr sz="1600" b="0" dirty="0">
              <a:solidFill>
                <a:srgbClr val="531B1B"/>
              </a:solidFill>
              <a:latin typeface="Inter"/>
            </a:endParaRPr>
          </a:p>
          <a:p>
            <a:pPr marL="260000" indent="-260000" algn="l">
              <a:spcAft>
                <a:spcPts val="1400"/>
              </a:spcAft>
              <a:buFont typeface="Arial"/>
              <a:buChar char="•"/>
            </a:pPr>
            <a:r>
              <a:rPr sz="1600" b="0" dirty="0" err="1">
                <a:solidFill>
                  <a:srgbClr val="531B1B"/>
                </a:solidFill>
                <a:latin typeface="Inter"/>
              </a:rPr>
              <a:t>czas</a:t>
            </a:r>
            <a:r>
              <a:rPr lang="pl-PL" sz="1600" b="0" dirty="0">
                <a:solidFill>
                  <a:srgbClr val="531B1B"/>
                </a:solidFill>
                <a:latin typeface="Inter"/>
              </a:rPr>
              <a:t>u</a:t>
            </a:r>
            <a:r>
              <a:rPr sz="1600" b="0" dirty="0">
                <a:solidFill>
                  <a:srgbClr val="531B1B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531B1B"/>
                </a:solidFill>
                <a:latin typeface="Inter"/>
              </a:rPr>
              <a:t>na</a:t>
            </a:r>
            <a:r>
              <a:rPr sz="1600" b="0" dirty="0">
                <a:solidFill>
                  <a:srgbClr val="531B1B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531B1B"/>
                </a:solidFill>
                <a:latin typeface="Inter"/>
              </a:rPr>
              <a:t>dostosowanie</a:t>
            </a:r>
            <a:r>
              <a:rPr sz="1600" b="0" dirty="0">
                <a:solidFill>
                  <a:srgbClr val="531B1B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531B1B"/>
                </a:solidFill>
                <a:latin typeface="Inter"/>
              </a:rPr>
              <a:t>i</a:t>
            </a:r>
            <a:r>
              <a:rPr sz="1600" b="0" dirty="0">
                <a:solidFill>
                  <a:srgbClr val="531B1B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531B1B"/>
                </a:solidFill>
                <a:latin typeface="Inter"/>
              </a:rPr>
              <a:t>jasn</a:t>
            </a:r>
            <a:r>
              <a:rPr lang="pl-PL" sz="1600" b="0" dirty="0">
                <a:solidFill>
                  <a:srgbClr val="531B1B"/>
                </a:solidFill>
                <a:latin typeface="Inter"/>
              </a:rPr>
              <a:t>e</a:t>
            </a:r>
            <a:r>
              <a:rPr sz="1600" b="0" dirty="0">
                <a:solidFill>
                  <a:srgbClr val="531B1B"/>
                </a:solidFill>
                <a:latin typeface="Inter"/>
              </a:rPr>
              <a:t> </a:t>
            </a:r>
            <a:r>
              <a:rPr lang="pl-PL" sz="1600" dirty="0">
                <a:solidFill>
                  <a:srgbClr val="531B1B"/>
                </a:solidFill>
                <a:latin typeface="Inter"/>
              </a:rPr>
              <a:t>wytyczne</a:t>
            </a:r>
            <a:endParaRPr sz="1600" b="0" dirty="0">
              <a:solidFill>
                <a:srgbClr val="531B1B"/>
              </a:solidFill>
              <a:latin typeface="Inter"/>
            </a:endParaRPr>
          </a:p>
          <a:p>
            <a:pPr marL="260000" indent="-260000" algn="l">
              <a:spcAft>
                <a:spcPts val="1400"/>
              </a:spcAft>
              <a:buFont typeface="Arial"/>
              <a:buChar char="•"/>
            </a:pPr>
            <a:r>
              <a:rPr sz="1600" b="0" dirty="0" err="1">
                <a:solidFill>
                  <a:srgbClr val="531B1B"/>
                </a:solidFill>
                <a:latin typeface="Inter"/>
              </a:rPr>
              <a:t>zachowani</a:t>
            </a:r>
            <a:r>
              <a:rPr lang="pl-PL" sz="1600" b="0" dirty="0">
                <a:solidFill>
                  <a:srgbClr val="531B1B"/>
                </a:solidFill>
                <a:latin typeface="Inter"/>
              </a:rPr>
              <a:t>a</a:t>
            </a:r>
            <a:r>
              <a:rPr sz="1600" b="0" dirty="0">
                <a:solidFill>
                  <a:srgbClr val="531B1B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531B1B"/>
                </a:solidFill>
                <a:latin typeface="Inter"/>
              </a:rPr>
              <a:t>wieczornego</a:t>
            </a:r>
            <a:r>
              <a:rPr sz="1600" b="0" dirty="0">
                <a:solidFill>
                  <a:srgbClr val="531B1B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531B1B"/>
                </a:solidFill>
                <a:latin typeface="Inter"/>
              </a:rPr>
              <a:t>ruchu</a:t>
            </a:r>
            <a:r>
              <a:rPr sz="1600" b="0" dirty="0">
                <a:solidFill>
                  <a:srgbClr val="531B1B"/>
                </a:solidFill>
                <a:latin typeface="Inter"/>
              </a:rPr>
              <a:t> w </a:t>
            </a:r>
            <a:r>
              <a:rPr sz="1600" b="0" dirty="0" err="1">
                <a:solidFill>
                  <a:srgbClr val="531B1B"/>
                </a:solidFill>
                <a:latin typeface="Inter"/>
              </a:rPr>
              <a:t>lokalach</a:t>
            </a:r>
            <a:endParaRPr sz="1600" b="0" dirty="0">
              <a:solidFill>
                <a:srgbClr val="531B1B"/>
              </a:solidFill>
              <a:latin typeface="Inter"/>
            </a:endParaRPr>
          </a:p>
          <a:p>
            <a:pPr marL="260000" indent="-260000" algn="l">
              <a:spcAft>
                <a:spcPts val="1400"/>
              </a:spcAft>
              <a:buFont typeface="Arial"/>
              <a:buChar char="•"/>
            </a:pPr>
            <a:r>
              <a:rPr sz="1600" b="0" dirty="0" err="1">
                <a:solidFill>
                  <a:srgbClr val="531B1B"/>
                </a:solidFill>
                <a:latin typeface="Inter"/>
              </a:rPr>
              <a:t>przewidywalnoś</a:t>
            </a:r>
            <a:r>
              <a:rPr lang="pl-PL" sz="1600" b="0" dirty="0">
                <a:solidFill>
                  <a:srgbClr val="531B1B"/>
                </a:solidFill>
                <a:latin typeface="Inter"/>
              </a:rPr>
              <a:t>ci</a:t>
            </a:r>
            <a:r>
              <a:rPr sz="1600" b="0" dirty="0">
                <a:solidFill>
                  <a:srgbClr val="531B1B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531B1B"/>
                </a:solidFill>
                <a:latin typeface="Inter"/>
              </a:rPr>
              <a:t>kosztów</a:t>
            </a:r>
            <a:endParaRPr sz="1600" b="0" dirty="0">
              <a:solidFill>
                <a:srgbClr val="531B1B"/>
              </a:solidFill>
              <a:latin typeface="Inter"/>
            </a:endParaRPr>
          </a:p>
          <a:p>
            <a:pPr marL="260000" indent="-260000" algn="l">
              <a:spcAft>
                <a:spcPts val="1400"/>
              </a:spcAft>
              <a:buFont typeface="Arial"/>
              <a:buChar char="•"/>
            </a:pPr>
            <a:r>
              <a:rPr sz="1600" b="0" dirty="0" err="1">
                <a:solidFill>
                  <a:srgbClr val="531B1B"/>
                </a:solidFill>
                <a:latin typeface="Inter"/>
              </a:rPr>
              <a:t>jasnoś</a:t>
            </a:r>
            <a:r>
              <a:rPr lang="pl-PL" sz="1600" b="0" dirty="0">
                <a:solidFill>
                  <a:srgbClr val="531B1B"/>
                </a:solidFill>
                <a:latin typeface="Inter"/>
              </a:rPr>
              <a:t>ci</a:t>
            </a:r>
            <a:r>
              <a:rPr sz="1600" b="0" dirty="0">
                <a:solidFill>
                  <a:srgbClr val="531B1B"/>
                </a:solidFill>
                <a:latin typeface="Inter"/>
              </a:rPr>
              <a:t>, </a:t>
            </a:r>
            <a:r>
              <a:rPr sz="1600" b="0" dirty="0" err="1">
                <a:solidFill>
                  <a:srgbClr val="531B1B"/>
                </a:solidFill>
                <a:latin typeface="Inter"/>
              </a:rPr>
              <a:t>kto</a:t>
            </a:r>
            <a:r>
              <a:rPr sz="1600" b="0" dirty="0">
                <a:solidFill>
                  <a:srgbClr val="531B1B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531B1B"/>
                </a:solidFill>
                <a:latin typeface="Inter"/>
              </a:rPr>
              <a:t>i</a:t>
            </a:r>
            <a:r>
              <a:rPr sz="1600" b="0" dirty="0">
                <a:solidFill>
                  <a:srgbClr val="531B1B"/>
                </a:solidFill>
                <a:latin typeface="Inter"/>
              </a:rPr>
              <a:t> w </a:t>
            </a:r>
            <a:r>
              <a:rPr sz="1600" b="0" dirty="0" err="1">
                <a:solidFill>
                  <a:srgbClr val="531B1B"/>
                </a:solidFill>
                <a:latin typeface="Inter"/>
              </a:rPr>
              <a:t>jakim</a:t>
            </a:r>
            <a:r>
              <a:rPr sz="1600" b="0" dirty="0">
                <a:solidFill>
                  <a:srgbClr val="531B1B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531B1B"/>
                </a:solidFill>
                <a:latin typeface="Inter"/>
              </a:rPr>
              <a:t>trybie</a:t>
            </a:r>
            <a:r>
              <a:rPr sz="1600" b="0" dirty="0">
                <a:solidFill>
                  <a:srgbClr val="531B1B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531B1B"/>
                </a:solidFill>
                <a:latin typeface="Inter"/>
              </a:rPr>
              <a:t>pilnuje</a:t>
            </a:r>
            <a:r>
              <a:rPr sz="1600" b="0" dirty="0">
                <a:solidFill>
                  <a:srgbClr val="531B1B"/>
                </a:solidFill>
                <a:latin typeface="Inter"/>
              </a:rPr>
              <a:t> </a:t>
            </a:r>
            <a:r>
              <a:rPr sz="1600" b="0" dirty="0" err="1">
                <a:solidFill>
                  <a:srgbClr val="531B1B"/>
                </a:solidFill>
                <a:latin typeface="Inter"/>
              </a:rPr>
              <a:t>zasad</a:t>
            </a:r>
            <a:endParaRPr sz="1600" b="0" dirty="0">
              <a:solidFill>
                <a:srgbClr val="531B1B"/>
              </a:solidFill>
              <a:latin typeface="Int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C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480" y="960120"/>
            <a:ext cx="7808975" cy="53418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95528" y="2011680"/>
            <a:ext cx="5303520" cy="1828800"/>
          </a:xfrm>
          <a:prstGeom prst="rect">
            <a:avLst/>
          </a:prstGeom>
          <a:noFill/>
        </p:spPr>
        <p:txBody>
          <a:bodyPr wrap="square" lIns="45720" rIns="45720" anchor="b"/>
          <a:lstStyle/>
          <a:p>
            <a:pPr algn="l">
              <a:spcAft>
                <a:spcPts val="600"/>
              </a:spcAft>
            </a:pPr>
            <a:r>
              <a:rPr lang="pl-PL" sz="4400" b="0" noProof="0" dirty="0">
                <a:solidFill>
                  <a:srgbClr val="531B1B"/>
                </a:solidFill>
                <a:latin typeface="Thermal VF Medium Display Bold "/>
              </a:rPr>
              <a:t>Co się zmieni </a:t>
            </a:r>
            <a:br>
              <a:rPr lang="pl-PL" sz="4400" b="0" noProof="0" dirty="0">
                <a:solidFill>
                  <a:srgbClr val="531B1B"/>
                </a:solidFill>
                <a:latin typeface="Thermal VF Medium Display Bold "/>
              </a:rPr>
            </a:br>
            <a:r>
              <a:rPr lang="pl-PL" sz="4400" b="0" noProof="0" dirty="0">
                <a:solidFill>
                  <a:srgbClr val="531B1B"/>
                </a:solidFill>
                <a:latin typeface="Thermal VF Medium Display Bold "/>
              </a:rPr>
              <a:t>w przestrzeni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5528" y="4023360"/>
            <a:ext cx="5120640" cy="128016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b="0" noProof="0" dirty="0">
                <a:solidFill>
                  <a:srgbClr val="531B1B"/>
                </a:solidFill>
                <a:latin typeface="Inter"/>
              </a:rPr>
              <a:t>Obszary, w których projekt zmienia to, </a:t>
            </a:r>
            <a:br>
              <a:rPr lang="pl-PL" b="0" noProof="0" dirty="0">
                <a:solidFill>
                  <a:srgbClr val="531B1B"/>
                </a:solidFill>
                <a:latin typeface="Inter"/>
              </a:rPr>
            </a:br>
            <a:r>
              <a:rPr lang="pl-PL" b="0" noProof="0" dirty="0">
                <a:solidFill>
                  <a:srgbClr val="531B1B"/>
                </a:solidFill>
                <a:latin typeface="Inter"/>
              </a:rPr>
              <a:t>co widać na ulicy.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C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070" y="0"/>
            <a:ext cx="385762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685800"/>
            <a:ext cx="7498079" cy="77724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sz="3000" b="1" noProof="0" dirty="0">
                <a:solidFill>
                  <a:srgbClr val="531B1B"/>
                </a:solidFill>
                <a:latin typeface="Thermal VF Medium Display Bold "/>
              </a:rPr>
              <a:t>Budynki: elewacje i urządzenia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63040"/>
            <a:ext cx="7406640" cy="45720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sz="1600" b="0" i="1" noProof="0" dirty="0">
                <a:solidFill>
                  <a:srgbClr val="531B1B"/>
                </a:solidFill>
                <a:latin typeface="Inter"/>
              </a:rPr>
              <a:t>Mniej przypadkowych elementów na elewacjach, czytelniejszy detal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39" y="2101174"/>
            <a:ext cx="7406640" cy="3293786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marL="228600" indent="-228600">
              <a:spcAft>
                <a:spcPts val="800"/>
              </a:spcAft>
              <a:buFont typeface="Arial"/>
              <a:buChar char="•"/>
            </a:pPr>
            <a:r>
              <a:rPr lang="pl-PL" sz="1600" b="1" noProof="0" dirty="0">
                <a:solidFill>
                  <a:srgbClr val="531B1B"/>
                </a:solidFill>
                <a:latin typeface="Inter"/>
              </a:rPr>
              <a:t>Przy wymianie: </a:t>
            </a:r>
            <a:r>
              <a:rPr lang="pl-PL" sz="1600" noProof="0" dirty="0">
                <a:solidFill>
                  <a:srgbClr val="531B1B"/>
                </a:solidFill>
                <a:latin typeface="Inter"/>
              </a:rPr>
              <a:t>przedproża, schody, balustrady, rynny i stolarka </a:t>
            </a:r>
            <a:br>
              <a:rPr lang="pl-PL" sz="1600" noProof="0" dirty="0">
                <a:solidFill>
                  <a:srgbClr val="531B1B"/>
                </a:solidFill>
                <a:latin typeface="Inter"/>
              </a:rPr>
            </a:br>
            <a:r>
              <a:rPr lang="pl-PL" sz="1600" noProof="0" dirty="0">
                <a:solidFill>
                  <a:srgbClr val="531B1B"/>
                </a:solidFill>
                <a:latin typeface="Inter"/>
              </a:rPr>
              <a:t>w formie nawiązującej do historycznej. Bez stali nierdzewnej </a:t>
            </a:r>
            <a:br>
              <a:rPr lang="pl-PL" sz="1600" noProof="0" dirty="0">
                <a:solidFill>
                  <a:srgbClr val="531B1B"/>
                </a:solidFill>
                <a:latin typeface="Inter"/>
              </a:rPr>
            </a:br>
            <a:r>
              <a:rPr lang="pl-PL" sz="1600" noProof="0" dirty="0">
                <a:solidFill>
                  <a:srgbClr val="531B1B"/>
                </a:solidFill>
                <a:latin typeface="Inter"/>
              </a:rPr>
              <a:t>i tworzyw sztucznych</a:t>
            </a:r>
            <a:endParaRPr lang="pl-PL" sz="1200" noProof="0" dirty="0">
              <a:solidFill>
                <a:srgbClr val="531B1B"/>
              </a:solidFill>
              <a:latin typeface="Inter"/>
            </a:endParaRPr>
          </a:p>
          <a:p>
            <a:pPr marL="228600" indent="-228600" algn="l">
              <a:spcAft>
                <a:spcPts val="800"/>
              </a:spcAft>
              <a:buFont typeface="Arial"/>
              <a:buChar char="•"/>
            </a:pPr>
            <a:r>
              <a:rPr lang="pl-PL" sz="1600" b="1" noProof="0" dirty="0">
                <a:solidFill>
                  <a:srgbClr val="531B1B"/>
                </a:solidFill>
                <a:latin typeface="Inter"/>
              </a:rPr>
              <a:t>Klimatyzatory, anteny, panele, maszty, kable i szafki techniczne </a:t>
            </a:r>
            <a:br>
              <a:rPr lang="pl-PL" sz="1600" b="1" noProof="0" dirty="0">
                <a:solidFill>
                  <a:srgbClr val="531B1B"/>
                </a:solidFill>
                <a:latin typeface="Inter"/>
              </a:rPr>
            </a:b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nie mogą być widoczne z przestrzeni publicznej</a:t>
            </a:r>
            <a:endParaRPr lang="pl-PL" sz="1600" dirty="0">
              <a:solidFill>
                <a:srgbClr val="531B1B"/>
              </a:solidFill>
              <a:latin typeface="Inter"/>
            </a:endParaRPr>
          </a:p>
          <a:p>
            <a:pPr marL="228600" indent="-228600" algn="l">
              <a:spcAft>
                <a:spcPts val="800"/>
              </a:spcAft>
              <a:buFont typeface="Arial"/>
              <a:buChar char="•"/>
            </a:pPr>
            <a:r>
              <a:rPr lang="pl-PL" sz="1600" b="1" noProof="0" dirty="0">
                <a:solidFill>
                  <a:srgbClr val="531B1B"/>
                </a:solidFill>
                <a:latin typeface="Inter"/>
              </a:rPr>
              <a:t>Ogrodzenia </a:t>
            </a: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wytyczne dotyczące materiałów i kolorów</a:t>
            </a:r>
            <a:endParaRPr lang="pl-PL" sz="1200" b="0" noProof="0" dirty="0">
              <a:solidFill>
                <a:srgbClr val="531B1B"/>
              </a:solidFill>
              <a:latin typeface="Inter"/>
            </a:endParaRPr>
          </a:p>
          <a:p>
            <a:pPr marL="228600" indent="-228600" algn="l">
              <a:spcAft>
                <a:spcPts val="800"/>
              </a:spcAft>
              <a:buFont typeface="Arial"/>
              <a:buChar char="•"/>
            </a:pPr>
            <a:r>
              <a:rPr lang="pl-PL" sz="1600" b="1" noProof="0" dirty="0">
                <a:solidFill>
                  <a:srgbClr val="531B1B"/>
                </a:solidFill>
                <a:latin typeface="Inter"/>
              </a:rPr>
              <a:t>Odpady budowlane </a:t>
            </a: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nie przed elewacją frontową, jeśli jest dostęp </a:t>
            </a:r>
            <a:br>
              <a:rPr lang="pl-PL" sz="1600" b="0" noProof="0" dirty="0">
                <a:solidFill>
                  <a:srgbClr val="531B1B"/>
                </a:solidFill>
                <a:latin typeface="Inter"/>
              </a:rPr>
            </a:b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od podwórza</a:t>
            </a:r>
            <a:endParaRPr lang="pl-PL" sz="1200" dirty="0">
              <a:solidFill>
                <a:srgbClr val="531B1B"/>
              </a:solidFill>
              <a:latin typeface="Inter"/>
            </a:endParaRPr>
          </a:p>
          <a:p>
            <a:pPr marL="228600" indent="-228600" algn="l">
              <a:spcAft>
                <a:spcPts val="800"/>
              </a:spcAft>
              <a:buFont typeface="Arial"/>
              <a:buChar char="•"/>
            </a:pPr>
            <a:r>
              <a:rPr lang="pl-PL" sz="1600" b="1" dirty="0">
                <a:solidFill>
                  <a:srgbClr val="531B1B"/>
                </a:solidFill>
                <a:latin typeface="Inter"/>
              </a:rPr>
              <a:t>Zakaz mocowania elementów dekoracyjnych </a:t>
            </a:r>
            <a:r>
              <a:rPr lang="pl-PL" sz="1600" dirty="0">
                <a:solidFill>
                  <a:srgbClr val="531B1B"/>
                </a:solidFill>
                <a:latin typeface="Inter"/>
              </a:rPr>
              <a:t>do nawierzchni drogi bądź do elewacji budynku</a:t>
            </a:r>
            <a:endParaRPr lang="pl-PL" sz="1600" b="0" noProof="0" dirty="0">
              <a:solidFill>
                <a:srgbClr val="531B1B"/>
              </a:solidFill>
              <a:latin typeface="Inter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48640" y="5349240"/>
            <a:ext cx="7406640" cy="1051560"/>
          </a:xfrm>
          <a:prstGeom prst="roundRect">
            <a:avLst>
              <a:gd name="adj" fmla="val 5000"/>
            </a:avLst>
          </a:prstGeom>
          <a:solidFill>
            <a:srgbClr val="F1D8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noProof="0" dirty="0"/>
          </a:p>
        </p:txBody>
      </p:sp>
      <p:sp>
        <p:nvSpPr>
          <p:cNvPr id="8" name="TextBox 7"/>
          <p:cNvSpPr txBox="1"/>
          <p:nvPr/>
        </p:nvSpPr>
        <p:spPr>
          <a:xfrm>
            <a:off x="731521" y="5458968"/>
            <a:ext cx="5364480" cy="832103"/>
          </a:xfrm>
          <a:prstGeom prst="rect">
            <a:avLst/>
          </a:prstGeom>
          <a:noFill/>
        </p:spPr>
        <p:txBody>
          <a:bodyPr wrap="square" lIns="45720" rIns="45720" anchor="ctr"/>
          <a:lstStyle/>
          <a:p>
            <a:pPr algn="l">
              <a:spcAft>
                <a:spcPts val="300"/>
              </a:spcAft>
            </a:pPr>
            <a:r>
              <a:rPr lang="pl-PL" sz="1400" b="0" noProof="0" dirty="0">
                <a:solidFill>
                  <a:srgbClr val="531B1B"/>
                </a:solidFill>
                <a:latin typeface="Inter"/>
              </a:rPr>
              <a:t>Zapisy o stolarce i ogrodzeniach powstały na wniosek Pomorskiego Wojewódzkiego Konserwatora Zabytków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C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070" y="0"/>
            <a:ext cx="385762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685800"/>
            <a:ext cx="7498079" cy="77724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sz="3000" b="1" noProof="0" dirty="0">
                <a:solidFill>
                  <a:srgbClr val="531B1B"/>
                </a:solidFill>
                <a:latin typeface="Thermal VF Medium Display Bold "/>
              </a:rPr>
              <a:t>Ulica: automaty, kioski, meble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63040"/>
            <a:ext cx="7406640" cy="45720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sz="1600" b="0" i="1" noProof="0" dirty="0">
                <a:solidFill>
                  <a:srgbClr val="531B1B"/>
                </a:solidFill>
                <a:latin typeface="Inter"/>
              </a:rPr>
              <a:t>Znikają obiekty wstawiane w przestrzeń bez związku z miejscem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407534"/>
            <a:ext cx="7321037" cy="2831977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marL="228600" indent="-228600" algn="l">
              <a:spcAft>
                <a:spcPts val="800"/>
              </a:spcAft>
              <a:buFont typeface="Arial"/>
              <a:buChar char="•"/>
            </a:pPr>
            <a:r>
              <a:rPr lang="pl-PL" sz="1600" b="1" noProof="0" dirty="0">
                <a:solidFill>
                  <a:srgbClr val="531B1B"/>
                </a:solidFill>
                <a:latin typeface="Inter"/>
              </a:rPr>
              <a:t>Zakaz wolnostojących automatów: </a:t>
            </a: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bankomatów, wpłatomatów, automatów do gry, </a:t>
            </a:r>
            <a:r>
              <a:rPr lang="pl-PL" sz="1600" b="0" noProof="0" dirty="0" err="1">
                <a:solidFill>
                  <a:srgbClr val="531B1B"/>
                </a:solidFill>
                <a:latin typeface="Inter"/>
              </a:rPr>
              <a:t>fotobudek</a:t>
            </a: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, urządzeń chłodniczych</a:t>
            </a:r>
          </a:p>
          <a:p>
            <a:pPr marL="685800" lvl="1" indent="-228600">
              <a:spcAft>
                <a:spcPts val="800"/>
              </a:spcAft>
              <a:buFont typeface="Arial"/>
              <a:buChar char="•"/>
            </a:pPr>
            <a:r>
              <a:rPr lang="pl-PL" sz="1600" b="1" noProof="0" dirty="0">
                <a:solidFill>
                  <a:srgbClr val="531B1B"/>
                </a:solidFill>
                <a:latin typeface="Inter"/>
              </a:rPr>
              <a:t>Na obszarze Parku jest 46 bankomatów</a:t>
            </a: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, a istniejące urządzenia</a:t>
            </a:r>
            <a:br>
              <a:rPr lang="pl-PL" sz="1600" b="0" noProof="0" dirty="0">
                <a:solidFill>
                  <a:srgbClr val="531B1B"/>
                </a:solidFill>
                <a:latin typeface="Inter"/>
              </a:rPr>
            </a:b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 z ostatecznymi decyzjami administracyjnymi działają dalej</a:t>
            </a:r>
          </a:p>
          <a:p>
            <a:pPr marL="228600" indent="-228600" algn="l">
              <a:spcAft>
                <a:spcPts val="800"/>
              </a:spcAft>
              <a:buFont typeface="Arial"/>
              <a:buChar char="•"/>
            </a:pPr>
            <a:r>
              <a:rPr lang="pl-PL" sz="1600" b="1" noProof="0" dirty="0">
                <a:solidFill>
                  <a:srgbClr val="531B1B"/>
                </a:solidFill>
                <a:latin typeface="Inter"/>
              </a:rPr>
              <a:t>Zakaz kiosków, pawilonów, domków handlowych, namiotów i kramów </a:t>
            </a:r>
            <a:endParaRPr lang="pl-PL" sz="1600" b="0" strike="sngStrike" noProof="0" dirty="0">
              <a:solidFill>
                <a:srgbClr val="531B1B"/>
              </a:solidFill>
              <a:latin typeface="Inter"/>
            </a:endParaRPr>
          </a:p>
          <a:p>
            <a:pPr marL="228600" indent="-228600" algn="l">
              <a:spcAft>
                <a:spcPts val="800"/>
              </a:spcAft>
              <a:buFont typeface="Arial"/>
              <a:buChar char="•"/>
            </a:pPr>
            <a:r>
              <a:rPr lang="pl-PL" sz="1600" b="1" noProof="0" dirty="0">
                <a:solidFill>
                  <a:srgbClr val="531B1B"/>
                </a:solidFill>
                <a:latin typeface="Inter"/>
              </a:rPr>
              <a:t>Donice </a:t>
            </a: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bez sztucznej roślinności i widocznych osłonek, nie na balustradach przedproży i nie w przejściach bramnych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5349240"/>
            <a:ext cx="7406640" cy="1051560"/>
          </a:xfrm>
          <a:prstGeom prst="roundRect">
            <a:avLst>
              <a:gd name="adj" fmla="val 5000"/>
            </a:avLst>
          </a:prstGeom>
          <a:solidFill>
            <a:srgbClr val="F1D8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noProof="0" dirty="0"/>
          </a:p>
        </p:txBody>
      </p:sp>
      <p:sp>
        <p:nvSpPr>
          <p:cNvPr id="8" name="TextBox 7"/>
          <p:cNvSpPr txBox="1"/>
          <p:nvPr/>
        </p:nvSpPr>
        <p:spPr>
          <a:xfrm>
            <a:off x="731520" y="5458968"/>
            <a:ext cx="7040879" cy="832103"/>
          </a:xfrm>
          <a:prstGeom prst="rect">
            <a:avLst/>
          </a:prstGeom>
          <a:noFill/>
        </p:spPr>
        <p:txBody>
          <a:bodyPr wrap="square" lIns="45720" rIns="45720" anchor="ctr"/>
          <a:lstStyle/>
          <a:p>
            <a:pPr algn="l">
              <a:spcAft>
                <a:spcPts val="300"/>
              </a:spcAft>
            </a:pPr>
            <a:r>
              <a:rPr lang="pl-PL" sz="1400" b="1" noProof="0" dirty="0">
                <a:solidFill>
                  <a:srgbClr val="531B1B"/>
                </a:solidFill>
                <a:latin typeface="Inter"/>
              </a:rPr>
              <a:t>Uczestnicy spacerów badawczych wskazywali okolice Targu Węglowego </a:t>
            </a:r>
            <a:br>
              <a:rPr lang="pl-PL" sz="1400" b="1" noProof="0" dirty="0">
                <a:solidFill>
                  <a:srgbClr val="531B1B"/>
                </a:solidFill>
                <a:latin typeface="Inter"/>
              </a:rPr>
            </a:br>
            <a:r>
              <a:rPr lang="pl-PL" sz="1400" b="1" noProof="0" dirty="0">
                <a:solidFill>
                  <a:srgbClr val="531B1B"/>
                </a:solidFill>
                <a:latin typeface="Inter"/>
              </a:rPr>
              <a:t>i budynku LOT-u jako źródło poczucia nieładu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C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070" y="0"/>
            <a:ext cx="385762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685800"/>
            <a:ext cx="7498079" cy="77724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sz="3000" b="1" noProof="0" dirty="0">
                <a:solidFill>
                  <a:srgbClr val="531B1B"/>
                </a:solidFill>
                <a:latin typeface="Thermal VF Medium Display Bold "/>
              </a:rPr>
              <a:t>Reklama, nagabywanie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63040"/>
            <a:ext cx="7785430" cy="45720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sz="1600" b="0" i="1" noProof="0" dirty="0">
                <a:solidFill>
                  <a:srgbClr val="531B1B"/>
                </a:solidFill>
                <a:latin typeface="Inter"/>
              </a:rPr>
              <a:t>Mniej natarczywości w kontakcie z przechodniem i</a:t>
            </a:r>
            <a:r>
              <a:rPr lang="pl-PL" sz="1600" i="1" noProof="0" dirty="0">
                <a:solidFill>
                  <a:srgbClr val="531B1B"/>
                </a:solidFill>
                <a:latin typeface="Inter"/>
              </a:rPr>
              <a:t> uporządkowana przestrzeń</a:t>
            </a:r>
            <a:endParaRPr lang="pl-PL" sz="1600" b="0" i="1" noProof="0" dirty="0">
              <a:solidFill>
                <a:srgbClr val="531B1B"/>
              </a:solidFill>
              <a:latin typeface="Int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8639" y="2240280"/>
            <a:ext cx="7223760" cy="288036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marL="228600" indent="-228600" algn="l">
              <a:spcAft>
                <a:spcPts val="800"/>
              </a:spcAft>
              <a:buFont typeface="Arial"/>
              <a:buChar char="•"/>
            </a:pPr>
            <a:r>
              <a:rPr lang="pl-PL" sz="1600" b="1" noProof="0" dirty="0">
                <a:solidFill>
                  <a:srgbClr val="531B1B"/>
                </a:solidFill>
                <a:latin typeface="Inter"/>
              </a:rPr>
              <a:t>Zakaz nagabywania </a:t>
            </a: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przechodniów, rozdawania ulotek poza miejscem działalności, obnoszenia reklam i promocji przez kostiumy</a:t>
            </a:r>
          </a:p>
          <a:p>
            <a:pPr marL="228600" indent="-228600" algn="l">
              <a:spcAft>
                <a:spcPts val="800"/>
              </a:spcAft>
              <a:buFont typeface="Arial"/>
              <a:buChar char="•"/>
            </a:pPr>
            <a:r>
              <a:rPr lang="pl-PL" sz="1600" b="1" noProof="0" dirty="0">
                <a:solidFill>
                  <a:srgbClr val="531B1B"/>
                </a:solidFill>
                <a:latin typeface="Inter"/>
              </a:rPr>
              <a:t>Zakaz reklamy świetlnej z rzutników, </a:t>
            </a: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figur reklamowych i ekranów. Witacz wejściowy: jeden, na terenie ogródka</a:t>
            </a:r>
          </a:p>
          <a:p>
            <a:pPr marL="228600" indent="-228600" algn="l">
              <a:spcAft>
                <a:spcPts val="800"/>
              </a:spcAft>
              <a:buFont typeface="Arial"/>
              <a:buChar char="•"/>
            </a:pPr>
            <a:r>
              <a:rPr lang="pl-PL" sz="1600" b="1" noProof="0" dirty="0">
                <a:solidFill>
                  <a:srgbClr val="531B1B"/>
                </a:solidFill>
                <a:latin typeface="Inter"/>
              </a:rPr>
              <a:t>Zakaz handlu żywymi zwierzętami, ich ekspozycji i fotografowania</a:t>
            </a:r>
            <a:endParaRPr lang="pl-PL" sz="1600" b="0" noProof="0" dirty="0">
              <a:solidFill>
                <a:srgbClr val="531B1B"/>
              </a:solidFill>
              <a:latin typeface="Inter"/>
            </a:endParaRPr>
          </a:p>
          <a:p>
            <a:pPr marL="228600" indent="-228600" algn="l">
              <a:spcAft>
                <a:spcPts val="800"/>
              </a:spcAft>
              <a:buFont typeface="Arial"/>
              <a:buChar char="•"/>
            </a:pPr>
            <a:r>
              <a:rPr lang="pl-PL" sz="1600" b="1" noProof="0" dirty="0">
                <a:solidFill>
                  <a:srgbClr val="531B1B"/>
                </a:solidFill>
                <a:latin typeface="Inter"/>
              </a:rPr>
              <a:t>Zakaz przesłaniania zabytków </a:t>
            </a: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balonami, sztucznymi roślinami </a:t>
            </a:r>
            <a:br>
              <a:rPr lang="pl-PL" sz="1600" b="0" noProof="0" dirty="0">
                <a:solidFill>
                  <a:srgbClr val="531B1B"/>
                </a:solidFill>
                <a:latin typeface="Inter"/>
              </a:rPr>
            </a:b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i zadaszeniami. Markizy nie nad przejściami bramnymi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5349240"/>
            <a:ext cx="7406640" cy="1051560"/>
          </a:xfrm>
          <a:prstGeom prst="roundRect">
            <a:avLst>
              <a:gd name="adj" fmla="val 5000"/>
            </a:avLst>
          </a:prstGeom>
          <a:solidFill>
            <a:srgbClr val="DCE8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noProof="0" dirty="0"/>
          </a:p>
        </p:txBody>
      </p:sp>
      <p:sp>
        <p:nvSpPr>
          <p:cNvPr id="8" name="TextBox 7"/>
          <p:cNvSpPr txBox="1"/>
          <p:nvPr/>
        </p:nvSpPr>
        <p:spPr>
          <a:xfrm>
            <a:off x="731520" y="5458968"/>
            <a:ext cx="7040879" cy="832103"/>
          </a:xfrm>
          <a:prstGeom prst="rect">
            <a:avLst/>
          </a:prstGeom>
          <a:noFill/>
        </p:spPr>
        <p:txBody>
          <a:bodyPr wrap="square" lIns="45720" rIns="45720" anchor="ctr"/>
          <a:lstStyle/>
          <a:p>
            <a:pPr algn="l">
              <a:spcAft>
                <a:spcPts val="200"/>
              </a:spcAft>
            </a:pPr>
            <a:r>
              <a:rPr lang="pl-PL" sz="1400" b="1" noProof="0" dirty="0">
                <a:solidFill>
                  <a:srgbClr val="531B1B"/>
                </a:solidFill>
                <a:latin typeface="Inter"/>
              </a:rPr>
              <a:t>Naganiacze: 92% ocen negatywnych, najgorszy wynik ze wszystkich badanych elementów</a:t>
            </a:r>
            <a:endParaRPr lang="pl-PL" sz="1300" b="0" noProof="0" dirty="0">
              <a:solidFill>
                <a:srgbClr val="531B1B"/>
              </a:solidFill>
              <a:latin typeface="Inte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C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070" y="0"/>
            <a:ext cx="385762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685800"/>
            <a:ext cx="7498079" cy="77724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sz="3000" b="1" noProof="0" dirty="0">
                <a:solidFill>
                  <a:srgbClr val="531B1B"/>
                </a:solidFill>
                <a:latin typeface="Thermal VF Medium Display Bold "/>
              </a:rPr>
              <a:t>Bramy, przedproża i handel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63039"/>
            <a:ext cx="7406640" cy="575109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sz="1600" b="0" i="1" noProof="0" dirty="0">
                <a:solidFill>
                  <a:srgbClr val="531B1B"/>
                </a:solidFill>
                <a:latin typeface="Inter"/>
              </a:rPr>
              <a:t>Przejścia bramne przestają być powierzchnią handlową, przedproża tylko jako przedłużenie lokalu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39" y="2473692"/>
            <a:ext cx="7498078" cy="2300439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marL="228600" indent="-228600" algn="l">
              <a:spcAft>
                <a:spcPts val="800"/>
              </a:spcAft>
              <a:buFont typeface="Arial"/>
              <a:buChar char="•"/>
            </a:pPr>
            <a:r>
              <a:rPr lang="pl-PL" sz="1600" b="1" noProof="0" dirty="0">
                <a:solidFill>
                  <a:srgbClr val="531B1B"/>
                </a:solidFill>
                <a:latin typeface="Inter"/>
              </a:rPr>
              <a:t>Zakaz handlu i prezentowania towarów </a:t>
            </a: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w przejściach bramnych, podcieniach, pod arkadami</a:t>
            </a:r>
            <a:r>
              <a:rPr lang="pl-PL" sz="1600" dirty="0">
                <a:solidFill>
                  <a:srgbClr val="531B1B"/>
                </a:solidFill>
                <a:latin typeface="Inter"/>
              </a:rPr>
              <a:t> </a:t>
            </a: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i w otworach drzwiowych</a:t>
            </a:r>
            <a:endParaRPr lang="pl-PL" sz="1200" b="0" noProof="0" dirty="0">
              <a:solidFill>
                <a:srgbClr val="531B1B"/>
              </a:solidFill>
              <a:latin typeface="Inter"/>
            </a:endParaRPr>
          </a:p>
          <a:p>
            <a:pPr marL="228600" indent="-228600" algn="l">
              <a:spcAft>
                <a:spcPts val="800"/>
              </a:spcAft>
              <a:buFont typeface="Arial"/>
              <a:buChar char="•"/>
            </a:pPr>
            <a:r>
              <a:rPr lang="pl-PL" sz="1600" b="1" noProof="0" dirty="0">
                <a:solidFill>
                  <a:srgbClr val="531B1B"/>
                </a:solidFill>
                <a:latin typeface="Inter"/>
              </a:rPr>
              <a:t>Stoiska przed lokalami </a:t>
            </a: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tylko przy sprzedaży biżuterii, pamiątek rękodzielniczych i regionalnych oraz owoców i warzyw. W granicach elewacji, od strony wejścia, </a:t>
            </a:r>
            <a:r>
              <a:rPr lang="pl-PL" sz="1600" noProof="0" dirty="0">
                <a:solidFill>
                  <a:srgbClr val="531B1B"/>
                </a:solidFill>
                <a:latin typeface="Inter"/>
              </a:rPr>
              <a:t>w godzinach 8:00–22:00</a:t>
            </a:r>
          </a:p>
          <a:p>
            <a:pPr marL="228600" indent="-228600" algn="l">
              <a:spcAft>
                <a:spcPts val="800"/>
              </a:spcAft>
              <a:buFont typeface="Arial"/>
              <a:buChar char="•"/>
            </a:pPr>
            <a:r>
              <a:rPr lang="pl-PL" sz="1600" b="1" noProof="0" dirty="0">
                <a:solidFill>
                  <a:srgbClr val="531B1B"/>
                </a:solidFill>
                <a:latin typeface="Inter"/>
              </a:rPr>
              <a:t>Zakaz sprzedaży obnośnej lub obwoźnej </a:t>
            </a: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oraz przypinania elementów stoisk do przedproży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5349240"/>
            <a:ext cx="7406640" cy="1051560"/>
          </a:xfrm>
          <a:prstGeom prst="roundRect">
            <a:avLst>
              <a:gd name="adj" fmla="val 5000"/>
            </a:avLst>
          </a:prstGeom>
          <a:solidFill>
            <a:srgbClr val="DCE8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noProof="0" dirty="0"/>
          </a:p>
        </p:txBody>
      </p:sp>
      <p:sp>
        <p:nvSpPr>
          <p:cNvPr id="8" name="TextBox 7"/>
          <p:cNvSpPr txBox="1"/>
          <p:nvPr/>
        </p:nvSpPr>
        <p:spPr>
          <a:xfrm>
            <a:off x="731520" y="5458968"/>
            <a:ext cx="7040879" cy="832103"/>
          </a:xfrm>
          <a:prstGeom prst="rect">
            <a:avLst/>
          </a:prstGeom>
          <a:noFill/>
        </p:spPr>
        <p:txBody>
          <a:bodyPr wrap="square" lIns="45720" rIns="45720" anchor="ctr"/>
          <a:lstStyle/>
          <a:p>
            <a:pPr algn="l">
              <a:spcAft>
                <a:spcPts val="200"/>
              </a:spcAft>
            </a:pPr>
            <a:r>
              <a:rPr lang="pl-PL" sz="1400" b="1" noProof="0" dirty="0">
                <a:solidFill>
                  <a:srgbClr val="531B1B"/>
                </a:solidFill>
                <a:latin typeface="Inter"/>
              </a:rPr>
              <a:t>Handel uliczny w bramach: 73% ocen negatywnych. </a:t>
            </a:r>
            <a:br>
              <a:rPr lang="pl-PL" sz="1400" b="1" noProof="0" dirty="0">
                <a:solidFill>
                  <a:srgbClr val="531B1B"/>
                </a:solidFill>
                <a:latin typeface="Inter"/>
              </a:rPr>
            </a:br>
            <a:r>
              <a:rPr lang="pl-PL" sz="1400" b="1" noProof="0" dirty="0">
                <a:solidFill>
                  <a:srgbClr val="531B1B"/>
                </a:solidFill>
                <a:latin typeface="Inter"/>
              </a:rPr>
              <a:t>89% badanych popiera uregulowanie handlu ulicznego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C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070" y="0"/>
            <a:ext cx="385762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685800"/>
            <a:ext cx="7498079" cy="77724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sz="3000" b="1" noProof="0" dirty="0">
                <a:solidFill>
                  <a:srgbClr val="531B1B"/>
                </a:solidFill>
                <a:latin typeface="Thermal VF Medium Display Bold "/>
              </a:rPr>
              <a:t>Artyści uliczni i dźwięk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63040"/>
            <a:ext cx="7406640" cy="45720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sz="1600" b="0" i="1" noProof="0" dirty="0">
                <a:solidFill>
                  <a:srgbClr val="531B1B"/>
                </a:solidFill>
                <a:latin typeface="Inter"/>
              </a:rPr>
              <a:t>Muzyka zostaje, ale w wyznaczonych miejscach i bez wzmacniania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288406"/>
            <a:ext cx="7406640" cy="2281187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marL="228600" indent="-228600" algn="l">
              <a:spcAft>
                <a:spcPts val="800"/>
              </a:spcAft>
              <a:buFont typeface="Arial"/>
              <a:buChar char="•"/>
            </a:pPr>
            <a:r>
              <a:rPr lang="pl-PL" sz="1600" b="1" noProof="0" dirty="0">
                <a:solidFill>
                  <a:srgbClr val="531B1B"/>
                </a:solidFill>
                <a:latin typeface="Inter"/>
              </a:rPr>
              <a:t>Występy 10:00–22:00, </a:t>
            </a: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poza czasem koncertów </a:t>
            </a:r>
            <a:r>
              <a:rPr lang="pl-PL" sz="1600" b="0" noProof="0" dirty="0" err="1">
                <a:solidFill>
                  <a:srgbClr val="531B1B"/>
                </a:solidFill>
                <a:latin typeface="Inter"/>
              </a:rPr>
              <a:t>carillonowych</a:t>
            </a:r>
            <a:endParaRPr lang="pl-PL" sz="1600" b="0" noProof="0" dirty="0">
              <a:solidFill>
                <a:srgbClr val="531B1B"/>
              </a:solidFill>
              <a:latin typeface="Inter"/>
            </a:endParaRPr>
          </a:p>
          <a:p>
            <a:pPr marL="228600" indent="-228600" algn="l">
              <a:spcAft>
                <a:spcPts val="800"/>
              </a:spcAft>
              <a:buFont typeface="Arial"/>
              <a:buChar char="•"/>
            </a:pPr>
            <a:r>
              <a:rPr lang="pl-PL" sz="1600" b="1" noProof="0" dirty="0">
                <a:solidFill>
                  <a:srgbClr val="531B1B"/>
                </a:solidFill>
                <a:latin typeface="Inter"/>
              </a:rPr>
              <a:t>Formuła solowa lub w duecie, </a:t>
            </a: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w miejscach wyznaczonych przez zarządcę terenu</a:t>
            </a:r>
          </a:p>
          <a:p>
            <a:pPr marL="228600" indent="-228600" algn="l">
              <a:spcAft>
                <a:spcPts val="800"/>
              </a:spcAft>
              <a:buFont typeface="Arial"/>
              <a:buChar char="•"/>
            </a:pPr>
            <a:r>
              <a:rPr lang="pl-PL" sz="1600" b="1" dirty="0">
                <a:solidFill>
                  <a:srgbClr val="531B1B"/>
                </a:solidFill>
                <a:latin typeface="Inter"/>
              </a:rPr>
              <a:t>Zakaz występów  w bramach </a:t>
            </a:r>
            <a:r>
              <a:rPr lang="pl-PL" sz="1600" dirty="0">
                <a:solidFill>
                  <a:srgbClr val="531B1B"/>
                </a:solidFill>
                <a:latin typeface="Inter"/>
              </a:rPr>
              <a:t>oraz </a:t>
            </a: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bliżej niż 10 m od przejść bramnych </a:t>
            </a:r>
            <a:br>
              <a:rPr lang="pl-PL" sz="1600" b="0" noProof="0" dirty="0">
                <a:solidFill>
                  <a:srgbClr val="531B1B"/>
                </a:solidFill>
                <a:latin typeface="Inter"/>
              </a:rPr>
            </a:b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i Fontanny Neptuna oraz przed Dworem Artusa, Ratuszem i Domem </a:t>
            </a:r>
            <a:r>
              <a:rPr lang="pl-PL" sz="1600" b="0" noProof="0" dirty="0" err="1">
                <a:solidFill>
                  <a:srgbClr val="531B1B"/>
                </a:solidFill>
                <a:latin typeface="Inter"/>
              </a:rPr>
              <a:t>Uphagena</a:t>
            </a:r>
            <a:endParaRPr lang="pl-PL" sz="1600" b="0" noProof="0" dirty="0">
              <a:solidFill>
                <a:srgbClr val="531B1B"/>
              </a:solidFill>
              <a:latin typeface="Inter"/>
            </a:endParaRPr>
          </a:p>
          <a:p>
            <a:pPr marL="228600" indent="-228600" algn="l">
              <a:spcAft>
                <a:spcPts val="800"/>
              </a:spcAft>
              <a:buFont typeface="Arial"/>
              <a:buChar char="•"/>
            </a:pPr>
            <a:r>
              <a:rPr lang="pl-PL" sz="1600" b="1" noProof="0" dirty="0">
                <a:solidFill>
                  <a:srgbClr val="531B1B"/>
                </a:solidFill>
                <a:latin typeface="Inter"/>
              </a:rPr>
              <a:t>Zakaz nagłośnienia </a:t>
            </a: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w działalności handlowej i usługowej, a także gry </a:t>
            </a:r>
            <a:br>
              <a:rPr lang="pl-PL" sz="1600" b="0" noProof="0" dirty="0">
                <a:solidFill>
                  <a:srgbClr val="531B1B"/>
                </a:solidFill>
                <a:latin typeface="Inter"/>
              </a:rPr>
            </a:b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na instrumentach dętych blaszanych, saksofonie i perkusyjnych</a:t>
            </a:r>
            <a:endParaRPr lang="pl-PL" sz="1200" b="0" noProof="0" dirty="0">
              <a:solidFill>
                <a:srgbClr val="531B1B"/>
              </a:solidFill>
              <a:latin typeface="Inter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48640" y="5349240"/>
            <a:ext cx="7406640" cy="1051560"/>
          </a:xfrm>
          <a:prstGeom prst="roundRect">
            <a:avLst>
              <a:gd name="adj" fmla="val 5000"/>
            </a:avLst>
          </a:prstGeom>
          <a:solidFill>
            <a:srgbClr val="F5DCC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noProof="0" dirty="0"/>
          </a:p>
        </p:txBody>
      </p:sp>
      <p:sp>
        <p:nvSpPr>
          <p:cNvPr id="8" name="TextBox 7"/>
          <p:cNvSpPr txBox="1"/>
          <p:nvPr/>
        </p:nvSpPr>
        <p:spPr>
          <a:xfrm>
            <a:off x="731520" y="5458968"/>
            <a:ext cx="7040879" cy="832103"/>
          </a:xfrm>
          <a:prstGeom prst="rect">
            <a:avLst/>
          </a:prstGeom>
          <a:noFill/>
        </p:spPr>
        <p:txBody>
          <a:bodyPr wrap="square" lIns="45720" rIns="45720" anchor="ctr"/>
          <a:lstStyle/>
          <a:p>
            <a:pPr algn="l">
              <a:spcAft>
                <a:spcPts val="200"/>
              </a:spcAft>
            </a:pPr>
            <a:r>
              <a:rPr lang="pl-PL" sz="1400" b="1" noProof="0" dirty="0">
                <a:solidFill>
                  <a:srgbClr val="531B1B"/>
                </a:solidFill>
                <a:latin typeface="Inter"/>
              </a:rPr>
              <a:t>86% badanych odczuwa uciążliwości związane z hałasem. </a:t>
            </a:r>
            <a:br>
              <a:rPr lang="pl-PL" sz="1400" b="1" noProof="0" dirty="0">
                <a:solidFill>
                  <a:srgbClr val="531B1B"/>
                </a:solidFill>
                <a:latin typeface="Inter"/>
              </a:rPr>
            </a:br>
            <a:r>
              <a:rPr lang="pl-PL" sz="1400" b="1" noProof="0" dirty="0">
                <a:solidFill>
                  <a:srgbClr val="531B1B"/>
                </a:solidFill>
                <a:latin typeface="Inter"/>
              </a:rPr>
              <a:t>76% popiera uregulowanie godzin działalności artystycznej</a:t>
            </a:r>
          </a:p>
          <a:p>
            <a:pPr algn="l">
              <a:spcAft>
                <a:spcPts val="300"/>
              </a:spcAft>
            </a:pPr>
            <a:r>
              <a:rPr lang="pl-PL" sz="1300" b="0" noProof="0" dirty="0">
                <a:solidFill>
                  <a:srgbClr val="531B1B"/>
                </a:solidFill>
                <a:latin typeface="Inter"/>
              </a:rPr>
              <a:t>Część uczestników chciała przepisów na wzór krakowski, z repertuarem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C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263640" y="5989320"/>
            <a:ext cx="5486400" cy="54864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endParaRPr lang="pl-PL" sz="1100" b="0" noProof="0" dirty="0">
              <a:solidFill>
                <a:srgbClr val="531B1B"/>
              </a:solidFill>
              <a:latin typeface="Inter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8640" y="685800"/>
            <a:ext cx="5486400" cy="77724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sz="3000" b="1" noProof="0" dirty="0">
                <a:solidFill>
                  <a:srgbClr val="531B1B"/>
                </a:solidFill>
                <a:latin typeface="Thermal VF Medium Display Bold "/>
              </a:rPr>
              <a:t>Pojazdy wolnobieżne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388444"/>
            <a:ext cx="1188720" cy="731520"/>
          </a:xfrm>
          <a:prstGeom prst="rect">
            <a:avLst/>
          </a:prstGeom>
          <a:noFill/>
        </p:spPr>
        <p:txBody>
          <a:bodyPr wrap="square" lIns="45720" rIns="45720" anchor="ctr"/>
          <a:lstStyle/>
          <a:p>
            <a:pPr algn="l">
              <a:spcAft>
                <a:spcPts val="600"/>
              </a:spcAft>
            </a:pPr>
            <a:r>
              <a:rPr lang="pl-PL" sz="4200" b="1" noProof="0" dirty="0">
                <a:solidFill>
                  <a:srgbClr val="531B1B"/>
                </a:solidFill>
                <a:latin typeface="Thermal VF Medium Display Bold "/>
              </a:rPr>
              <a:t>25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83080" y="1463040"/>
            <a:ext cx="4114800" cy="731520"/>
          </a:xfrm>
          <a:prstGeom prst="rect">
            <a:avLst/>
          </a:prstGeom>
          <a:noFill/>
        </p:spPr>
        <p:txBody>
          <a:bodyPr wrap="square" lIns="45720" rIns="45720" anchor="ctr"/>
          <a:lstStyle/>
          <a:p>
            <a:pPr algn="l">
              <a:spcAft>
                <a:spcPts val="600"/>
              </a:spcAft>
            </a:pP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identyfikatorów, wydawanych na rok </a:t>
            </a:r>
            <a:br>
              <a:rPr lang="pl-PL" sz="1600" b="0" noProof="0" dirty="0">
                <a:solidFill>
                  <a:srgbClr val="531B1B"/>
                </a:solidFill>
                <a:latin typeface="Inter"/>
              </a:rPr>
            </a:b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w trybie konkursu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3434" y="2269156"/>
            <a:ext cx="1188720" cy="731520"/>
          </a:xfrm>
          <a:prstGeom prst="rect">
            <a:avLst/>
          </a:prstGeom>
          <a:noFill/>
        </p:spPr>
        <p:txBody>
          <a:bodyPr wrap="square" lIns="45720" rIns="45720" anchor="ctr"/>
          <a:lstStyle/>
          <a:p>
            <a:pPr algn="l">
              <a:spcAft>
                <a:spcPts val="600"/>
              </a:spcAft>
            </a:pPr>
            <a:r>
              <a:rPr lang="pl-PL" sz="4200" b="1" noProof="0" dirty="0">
                <a:solidFill>
                  <a:srgbClr val="531B1B"/>
                </a:solidFill>
                <a:latin typeface="Thermal VF Medium Display Bold 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83080" y="2331720"/>
            <a:ext cx="4114800" cy="731520"/>
          </a:xfrm>
          <a:prstGeom prst="rect">
            <a:avLst/>
          </a:prstGeom>
          <a:noFill/>
        </p:spPr>
        <p:txBody>
          <a:bodyPr wrap="square" lIns="45720" rIns="45720" anchor="ctr"/>
          <a:lstStyle/>
          <a:p>
            <a:pPr algn="l">
              <a:spcAft>
                <a:spcPts val="600"/>
              </a:spcAft>
            </a:pP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miejsca postojowe: Bogusławskiego, </a:t>
            </a:r>
            <a:br>
              <a:rPr lang="pl-PL" sz="1600" b="0" noProof="0" dirty="0">
                <a:solidFill>
                  <a:srgbClr val="531B1B"/>
                </a:solidFill>
                <a:latin typeface="Inter"/>
              </a:rPr>
            </a:b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Targ Rybny, </a:t>
            </a:r>
            <a:r>
              <a:rPr lang="pl-PL" sz="1600" b="0" noProof="0" dirty="0" err="1">
                <a:solidFill>
                  <a:srgbClr val="531B1B"/>
                </a:solidFill>
                <a:latin typeface="Inter"/>
              </a:rPr>
              <a:t>Kotwiczników</a:t>
            </a:r>
            <a:endParaRPr lang="pl-PL" sz="1600" b="0" noProof="0" dirty="0">
              <a:solidFill>
                <a:srgbClr val="531B1B"/>
              </a:solidFill>
              <a:latin typeface="Inter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7299" y="3200400"/>
            <a:ext cx="5697741" cy="155448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marL="228600" indent="-228600" algn="l">
              <a:spcAft>
                <a:spcPts val="500"/>
              </a:spcAft>
              <a:buFont typeface="Arial"/>
              <a:buChar char="•"/>
            </a:pP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przewóz osób tylko na wyznaczonych ulicach, </a:t>
            </a:r>
            <a:br>
              <a:rPr lang="pl-PL" sz="1600" b="0" noProof="0" dirty="0">
                <a:solidFill>
                  <a:srgbClr val="531B1B"/>
                </a:solidFill>
                <a:latin typeface="Inter"/>
              </a:rPr>
            </a:b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z identyfikatorem</a:t>
            </a:r>
          </a:p>
          <a:p>
            <a:pPr marL="228600" indent="-228600" algn="l">
              <a:spcAft>
                <a:spcPts val="500"/>
              </a:spcAft>
              <a:buFont typeface="Arial"/>
              <a:buChar char="•"/>
            </a:pP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bez identyfikatora: Wapiennicza, Grodzka, Podwale Staromiejskie, Targ Drzewny, Szopy, Szafarnia, Na Stępce</a:t>
            </a:r>
          </a:p>
          <a:p>
            <a:pPr marL="228600" indent="-228600" algn="l">
              <a:spcAft>
                <a:spcPts val="500"/>
              </a:spcAft>
              <a:buFont typeface="Arial"/>
              <a:buChar char="•"/>
            </a:pP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zakaz nagłośnienia, dozwolone zestawy słuchawkowe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983480"/>
            <a:ext cx="457200" cy="457200"/>
          </a:xfrm>
          <a:prstGeom prst="roundRect">
            <a:avLst>
              <a:gd name="adj" fmla="val 15000"/>
            </a:avLst>
          </a:prstGeom>
          <a:solidFill>
            <a:srgbClr val="8D1D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noProof="0" dirty="0"/>
          </a:p>
        </p:txBody>
      </p:sp>
      <p:sp>
        <p:nvSpPr>
          <p:cNvPr id="12" name="TextBox 11"/>
          <p:cNvSpPr txBox="1"/>
          <p:nvPr/>
        </p:nvSpPr>
        <p:spPr>
          <a:xfrm>
            <a:off x="1325880" y="4956048"/>
            <a:ext cx="1828800" cy="548640"/>
          </a:xfrm>
          <a:prstGeom prst="rect">
            <a:avLst/>
          </a:prstGeom>
          <a:noFill/>
        </p:spPr>
        <p:txBody>
          <a:bodyPr wrap="square" lIns="45720" rIns="45720" anchor="ctr"/>
          <a:lstStyle/>
          <a:p>
            <a:pPr algn="l">
              <a:spcAft>
                <a:spcPts val="0"/>
              </a:spcAft>
            </a:pPr>
            <a:r>
              <a:rPr lang="pl-PL" sz="1200" b="1" noProof="0" dirty="0">
                <a:solidFill>
                  <a:srgbClr val="531B1B"/>
                </a:solidFill>
                <a:latin typeface="Inter"/>
              </a:rPr>
              <a:t>RAL 3003</a:t>
            </a:r>
          </a:p>
          <a:p>
            <a:pPr algn="l">
              <a:spcAft>
                <a:spcPts val="600"/>
              </a:spcAft>
            </a:pPr>
            <a:r>
              <a:rPr lang="pl-PL" sz="1100" b="0" noProof="0" dirty="0">
                <a:solidFill>
                  <a:srgbClr val="531B1B"/>
                </a:solidFill>
                <a:latin typeface="Inter"/>
              </a:rPr>
              <a:t>karoseria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246120" y="4983480"/>
            <a:ext cx="457200" cy="457200"/>
          </a:xfrm>
          <a:prstGeom prst="roundRect">
            <a:avLst>
              <a:gd name="adj" fmla="val 15000"/>
            </a:avLst>
          </a:prstGeom>
          <a:solidFill>
            <a:srgbClr val="292C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noProof="0" dirty="0"/>
          </a:p>
        </p:txBody>
      </p:sp>
      <p:sp>
        <p:nvSpPr>
          <p:cNvPr id="14" name="TextBox 13"/>
          <p:cNvSpPr txBox="1"/>
          <p:nvPr/>
        </p:nvSpPr>
        <p:spPr>
          <a:xfrm>
            <a:off x="3794760" y="4956048"/>
            <a:ext cx="1828800" cy="548640"/>
          </a:xfrm>
          <a:prstGeom prst="rect">
            <a:avLst/>
          </a:prstGeom>
          <a:noFill/>
        </p:spPr>
        <p:txBody>
          <a:bodyPr wrap="square" lIns="45720" rIns="45720" anchor="ctr"/>
          <a:lstStyle/>
          <a:p>
            <a:pPr algn="l">
              <a:spcAft>
                <a:spcPts val="0"/>
              </a:spcAft>
            </a:pPr>
            <a:r>
              <a:rPr lang="pl-PL" sz="1200" b="1" noProof="0" dirty="0">
                <a:solidFill>
                  <a:srgbClr val="531B1B"/>
                </a:solidFill>
                <a:latin typeface="Inter"/>
              </a:rPr>
              <a:t>RAL 9011</a:t>
            </a:r>
          </a:p>
          <a:p>
            <a:pPr algn="l">
              <a:spcAft>
                <a:spcPts val="600"/>
              </a:spcAft>
            </a:pPr>
            <a:r>
              <a:rPr lang="pl-PL" sz="1100" b="0" noProof="0" dirty="0">
                <a:solidFill>
                  <a:srgbClr val="531B1B"/>
                </a:solidFill>
                <a:latin typeface="Inter"/>
              </a:rPr>
              <a:t>tapicerka, zadaszenie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5669280"/>
            <a:ext cx="5486400" cy="777240"/>
          </a:xfrm>
          <a:prstGeom prst="roundRect">
            <a:avLst>
              <a:gd name="adj" fmla="val 5000"/>
            </a:avLst>
          </a:prstGeom>
          <a:solidFill>
            <a:srgbClr val="F5DCC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noProof="0" dirty="0"/>
          </a:p>
        </p:txBody>
      </p:sp>
      <p:sp>
        <p:nvSpPr>
          <p:cNvPr id="16" name="TextBox 15"/>
          <p:cNvSpPr txBox="1"/>
          <p:nvPr/>
        </p:nvSpPr>
        <p:spPr>
          <a:xfrm>
            <a:off x="731520" y="5779008"/>
            <a:ext cx="5120640" cy="557784"/>
          </a:xfrm>
          <a:prstGeom prst="rect">
            <a:avLst/>
          </a:prstGeom>
          <a:noFill/>
        </p:spPr>
        <p:txBody>
          <a:bodyPr wrap="square" lIns="45720" rIns="45720" anchor="ctr"/>
          <a:lstStyle/>
          <a:p>
            <a:pPr algn="l">
              <a:spcAft>
                <a:spcPts val="200"/>
              </a:spcAft>
            </a:pPr>
            <a:r>
              <a:rPr lang="pl-PL" sz="1400" b="1" noProof="0" dirty="0">
                <a:solidFill>
                  <a:srgbClr val="531B1B"/>
                </a:solidFill>
                <a:latin typeface="Inter"/>
              </a:rPr>
              <a:t>88% badanych popiera uregulowanie pojazdów turystycznych</a:t>
            </a:r>
          </a:p>
          <a:p>
            <a:pPr algn="l">
              <a:spcAft>
                <a:spcPts val="300"/>
              </a:spcAft>
            </a:pPr>
            <a:r>
              <a:rPr lang="pl-PL" sz="1300" b="0" noProof="0" dirty="0">
                <a:solidFill>
                  <a:srgbClr val="531B1B"/>
                </a:solidFill>
                <a:latin typeface="Inter"/>
              </a:rPr>
              <a:t>Zasady konkursu określi zarządzenie Prezydenta Miasta</a:t>
            </a:r>
          </a:p>
        </p:txBody>
      </p:sp>
      <p:pic>
        <p:nvPicPr>
          <p:cNvPr id="17" name="Obraz 16">
            <a:extLst>
              <a:ext uri="{FF2B5EF4-FFF2-40B4-BE49-F238E27FC236}">
                <a16:creationId xmlns:a16="http://schemas.microsoft.com/office/drawing/2014/main" id="{96292ADA-433F-547F-9DA6-E5E1BE166A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080" y="734308"/>
            <a:ext cx="5499621" cy="538938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C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070" y="0"/>
            <a:ext cx="385762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685800"/>
            <a:ext cx="7498079" cy="77724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sz="3000" b="1" noProof="0" dirty="0">
                <a:solidFill>
                  <a:srgbClr val="531B1B"/>
                </a:solidFill>
                <a:latin typeface="Thermal VF Medium Display Bold "/>
              </a:rPr>
              <a:t>Wydarzenia i jarmarki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63040"/>
            <a:ext cx="7406640" cy="45720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sz="1600" b="0" i="1" noProof="0" dirty="0">
                <a:solidFill>
                  <a:srgbClr val="531B1B"/>
                </a:solidFill>
                <a:latin typeface="Inter"/>
              </a:rPr>
              <a:t>Wydarzenia zostają, zmienia się ich forma i miejsce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451517"/>
            <a:ext cx="7055927" cy="329184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marL="228600" indent="-228600" algn="l">
              <a:spcAft>
                <a:spcPts val="800"/>
              </a:spcAft>
              <a:buFont typeface="Arial"/>
              <a:buChar char="•"/>
            </a:pPr>
            <a:r>
              <a:rPr lang="pl-PL" sz="1600" b="1" noProof="0" dirty="0">
                <a:solidFill>
                  <a:srgbClr val="531B1B"/>
                </a:solidFill>
                <a:latin typeface="Inter"/>
              </a:rPr>
              <a:t>Koncerty </a:t>
            </a: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tylko na Targu Węglowym, Długim Targu, Ołowiance </a:t>
            </a:r>
            <a:br>
              <a:rPr lang="pl-PL" sz="1600" b="0" noProof="0" dirty="0">
                <a:solidFill>
                  <a:srgbClr val="531B1B"/>
                </a:solidFill>
                <a:latin typeface="Inter"/>
              </a:rPr>
            </a:b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i Targu Rybnym</a:t>
            </a:r>
          </a:p>
          <a:p>
            <a:pPr marL="228600" indent="-228600" algn="l">
              <a:spcAft>
                <a:spcPts val="800"/>
              </a:spcAft>
              <a:buFont typeface="Arial"/>
              <a:buChar char="•"/>
            </a:pPr>
            <a:r>
              <a:rPr lang="pl-PL" sz="1600" b="1" noProof="0" dirty="0">
                <a:solidFill>
                  <a:srgbClr val="531B1B"/>
                </a:solidFill>
                <a:latin typeface="Inter"/>
              </a:rPr>
              <a:t>Sceny, w tym mobilne, i nagłośnienie organizatora </a:t>
            </a: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dopuszczone </a:t>
            </a:r>
            <a:br>
              <a:rPr lang="pl-PL" sz="1600" b="0" noProof="0" dirty="0">
                <a:solidFill>
                  <a:srgbClr val="531B1B"/>
                </a:solidFill>
                <a:latin typeface="Inter"/>
              </a:rPr>
            </a:b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w strefie programowej i gastronomicznej. Poza Ołowianką działają </a:t>
            </a:r>
            <a:br>
              <a:rPr lang="pl-PL" sz="1600" b="0" noProof="0" dirty="0">
                <a:solidFill>
                  <a:srgbClr val="531B1B"/>
                </a:solidFill>
                <a:latin typeface="Inter"/>
              </a:rPr>
            </a:b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do 22:00 od niedzieli do czwartku i do 23:00 w piątki i soboty</a:t>
            </a:r>
          </a:p>
          <a:p>
            <a:pPr marL="228600" indent="-228600" algn="l">
              <a:spcAft>
                <a:spcPts val="800"/>
              </a:spcAft>
              <a:buFont typeface="Arial"/>
              <a:buChar char="•"/>
            </a:pPr>
            <a:r>
              <a:rPr lang="pl-PL" sz="1600" b="1" noProof="0" dirty="0">
                <a:solidFill>
                  <a:srgbClr val="531B1B"/>
                </a:solidFill>
                <a:latin typeface="Inter"/>
              </a:rPr>
              <a:t>Obiekty handlowe: </a:t>
            </a: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domki nawiązujące do lokalnej tradycji budowlanej, konstrukcje kontenerowe do 20% powierzchni wydarzenia, bez mocowania do nawierzchni i budynków</a:t>
            </a:r>
            <a:endParaRPr lang="pl-PL" sz="1200" b="0" noProof="0" dirty="0">
              <a:solidFill>
                <a:srgbClr val="531B1B"/>
              </a:solidFill>
              <a:latin typeface="Inter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C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070" y="0"/>
            <a:ext cx="385762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685800"/>
            <a:ext cx="7498079" cy="77724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sz="3000" b="1" noProof="0" dirty="0">
                <a:solidFill>
                  <a:srgbClr val="531B1B"/>
                </a:solidFill>
                <a:latin typeface="Thermal VF Medium Display Bold "/>
              </a:rPr>
              <a:t>Światło i iluminacje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63040"/>
            <a:ext cx="7406640" cy="45720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sz="1600" i="1" dirty="0">
                <a:solidFill>
                  <a:srgbClr val="531B1B"/>
                </a:solidFill>
                <a:latin typeface="Inter"/>
              </a:rPr>
              <a:t>Światło białe</a:t>
            </a:r>
            <a:r>
              <a:rPr lang="pl-PL" sz="1600" b="0" i="1" noProof="0" dirty="0">
                <a:solidFill>
                  <a:srgbClr val="531B1B"/>
                </a:solidFill>
                <a:latin typeface="Inter"/>
              </a:rPr>
              <a:t> zamiast konkurowania zmiennymi kolorami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103120"/>
            <a:ext cx="7406640" cy="329184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marL="228600" indent="-228600" algn="l">
              <a:spcAft>
                <a:spcPts val="800"/>
              </a:spcAft>
              <a:buFont typeface="Arial"/>
              <a:buChar char="•"/>
            </a:pPr>
            <a:r>
              <a:rPr lang="pl-PL" sz="1600" b="1" noProof="0" dirty="0">
                <a:solidFill>
                  <a:srgbClr val="531B1B"/>
                </a:solidFill>
                <a:latin typeface="Inter"/>
              </a:rPr>
              <a:t>Tylko światło białe naturalne, białe ciepłe lub żółte </a:t>
            </a:r>
          </a:p>
          <a:p>
            <a:pPr marL="228600" indent="-228600" algn="l">
              <a:spcAft>
                <a:spcPts val="800"/>
              </a:spcAft>
              <a:buFont typeface="Arial"/>
              <a:buChar char="•"/>
            </a:pPr>
            <a:r>
              <a:rPr lang="pl-PL" sz="1600" b="1" noProof="0" dirty="0">
                <a:solidFill>
                  <a:srgbClr val="531B1B"/>
                </a:solidFill>
                <a:latin typeface="Inter"/>
              </a:rPr>
              <a:t>Zakaz taśm i listew LED, </a:t>
            </a: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neonów, laserów, obrazów z telewizorów, ekranów i wyświetlaczy</a:t>
            </a:r>
          </a:p>
          <a:p>
            <a:pPr marL="228600" indent="-228600" algn="l">
              <a:spcAft>
                <a:spcPts val="800"/>
              </a:spcAft>
              <a:buFont typeface="Arial"/>
              <a:buChar char="•"/>
            </a:pPr>
            <a:r>
              <a:rPr lang="pl-PL" sz="1600" b="1" noProof="0" dirty="0">
                <a:solidFill>
                  <a:srgbClr val="531B1B"/>
                </a:solidFill>
                <a:latin typeface="Inter"/>
              </a:rPr>
              <a:t>Zakaz światła pulsującego, </a:t>
            </a: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błyskowego, o zmiennych kolorach </a:t>
            </a:r>
            <a:br>
              <a:rPr lang="pl-PL" sz="1600" b="0" noProof="0" dirty="0">
                <a:solidFill>
                  <a:srgbClr val="531B1B"/>
                </a:solidFill>
                <a:latin typeface="Inter"/>
              </a:rPr>
            </a:b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i nakierowanego na przechodniów</a:t>
            </a:r>
          </a:p>
          <a:p>
            <a:pPr marL="228600" indent="-228600" algn="l">
              <a:spcAft>
                <a:spcPts val="800"/>
              </a:spcAft>
              <a:buFont typeface="Arial"/>
              <a:buChar char="•"/>
            </a:pPr>
            <a:r>
              <a:rPr lang="pl-PL" sz="1600" b="1" noProof="0" dirty="0">
                <a:solidFill>
                  <a:srgbClr val="531B1B"/>
                </a:solidFill>
                <a:latin typeface="Inter"/>
              </a:rPr>
              <a:t>Iluminacja świąteczno-zimowa </a:t>
            </a: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od 15 listopada do 2 lutego, </a:t>
            </a:r>
            <a:br>
              <a:rPr lang="pl-PL" sz="1600" b="0" noProof="0" dirty="0">
                <a:solidFill>
                  <a:srgbClr val="531B1B"/>
                </a:solidFill>
                <a:latin typeface="Inter"/>
              </a:rPr>
            </a:b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ograniczona do wejścia do lokalu lub ogródka </a:t>
            </a:r>
          </a:p>
          <a:p>
            <a:pPr marL="228600" indent="-228600" algn="l">
              <a:spcAft>
                <a:spcPts val="800"/>
              </a:spcAft>
              <a:buFont typeface="Arial"/>
              <a:buChar char="•"/>
            </a:pPr>
            <a:r>
              <a:rPr lang="pl-PL" sz="1600" b="1" noProof="0" dirty="0">
                <a:solidFill>
                  <a:srgbClr val="531B1B"/>
                </a:solidFill>
                <a:latin typeface="Inter"/>
              </a:rPr>
              <a:t>Wyjątek: </a:t>
            </a: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transmisje wydarzeń sportowych lokalach i ogródkach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5349240"/>
            <a:ext cx="7406640" cy="1051560"/>
          </a:xfrm>
          <a:prstGeom prst="roundRect">
            <a:avLst>
              <a:gd name="adj" fmla="val 5000"/>
            </a:avLst>
          </a:prstGeom>
          <a:solidFill>
            <a:srgbClr val="F5DCC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noProof="0" dirty="0"/>
          </a:p>
        </p:txBody>
      </p:sp>
      <p:sp>
        <p:nvSpPr>
          <p:cNvPr id="8" name="TextBox 7"/>
          <p:cNvSpPr txBox="1"/>
          <p:nvPr/>
        </p:nvSpPr>
        <p:spPr>
          <a:xfrm>
            <a:off x="731521" y="5458968"/>
            <a:ext cx="5819750" cy="832103"/>
          </a:xfrm>
          <a:prstGeom prst="rect">
            <a:avLst/>
          </a:prstGeom>
          <a:noFill/>
        </p:spPr>
        <p:txBody>
          <a:bodyPr wrap="square" lIns="45720" rIns="45720" anchor="ctr"/>
          <a:lstStyle/>
          <a:p>
            <a:pPr algn="l">
              <a:spcAft>
                <a:spcPts val="200"/>
              </a:spcAft>
            </a:pPr>
            <a:r>
              <a:rPr lang="pl-PL" sz="1400" b="1" noProof="0" dirty="0">
                <a:solidFill>
                  <a:srgbClr val="531B1B"/>
                </a:solidFill>
                <a:latin typeface="Inter"/>
              </a:rPr>
              <a:t>Lokale mają 12 miesięcy na dostosowanie oświetlenia</a:t>
            </a:r>
            <a:endParaRPr lang="pl-PL" sz="1100" b="0" noProof="0" dirty="0">
              <a:solidFill>
                <a:srgbClr val="531B1B"/>
              </a:solidFill>
              <a:latin typeface="Int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C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070" y="0"/>
            <a:ext cx="385762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685800"/>
            <a:ext cx="7498079" cy="77724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sz="3000" b="1" noProof="0" dirty="0">
                <a:solidFill>
                  <a:srgbClr val="531B1B"/>
                </a:solidFill>
                <a:latin typeface="Thermal VF Medium Display Bold "/>
              </a:rPr>
              <a:t>Ogródki gastronomiczne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63040"/>
            <a:ext cx="3566160" cy="1188720"/>
          </a:xfrm>
          <a:prstGeom prst="roundRect">
            <a:avLst>
              <a:gd name="adj" fmla="val 5000"/>
            </a:avLst>
          </a:prstGeom>
          <a:solidFill>
            <a:srgbClr val="F5DCC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noProof="0" dirty="0"/>
          </a:p>
        </p:txBody>
      </p:sp>
      <p:sp>
        <p:nvSpPr>
          <p:cNvPr id="6" name="TextBox 5"/>
          <p:cNvSpPr txBox="1"/>
          <p:nvPr/>
        </p:nvSpPr>
        <p:spPr>
          <a:xfrm>
            <a:off x="731520" y="1536192"/>
            <a:ext cx="3200400" cy="1051560"/>
          </a:xfrm>
          <a:prstGeom prst="rect">
            <a:avLst/>
          </a:prstGeom>
          <a:noFill/>
        </p:spPr>
        <p:txBody>
          <a:bodyPr wrap="square" lIns="45720" rIns="45720" anchor="ctr"/>
          <a:lstStyle/>
          <a:p>
            <a:pPr algn="l">
              <a:spcAft>
                <a:spcPts val="0"/>
              </a:spcAft>
            </a:pPr>
            <a:r>
              <a:rPr lang="pl-PL" sz="3000" b="1" noProof="0" dirty="0">
                <a:solidFill>
                  <a:srgbClr val="531B1B"/>
                </a:solidFill>
                <a:latin typeface="Thermal VF Medium Display Bold "/>
              </a:rPr>
              <a:t>do 23:00</a:t>
            </a:r>
          </a:p>
          <a:p>
            <a:pPr algn="l">
              <a:spcAft>
                <a:spcPts val="600"/>
              </a:spcAft>
            </a:pPr>
            <a:r>
              <a:rPr lang="pl-PL" sz="1300" dirty="0">
                <a:solidFill>
                  <a:srgbClr val="531B1B"/>
                </a:solidFill>
                <a:latin typeface="Inter"/>
              </a:rPr>
              <a:t>od niedzieli do czwartku</a:t>
            </a:r>
            <a:endParaRPr lang="pl-PL" sz="1300" b="0" noProof="0" dirty="0">
              <a:solidFill>
                <a:srgbClr val="531B1B"/>
              </a:solidFill>
              <a:latin typeface="Inter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389120" y="1463040"/>
            <a:ext cx="3566160" cy="1188720"/>
          </a:xfrm>
          <a:prstGeom prst="roundRect">
            <a:avLst>
              <a:gd name="adj" fmla="val 5000"/>
            </a:avLst>
          </a:prstGeom>
          <a:solidFill>
            <a:srgbClr val="F5DCC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noProof="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0" y="1536192"/>
            <a:ext cx="3200400" cy="1051560"/>
          </a:xfrm>
          <a:prstGeom prst="rect">
            <a:avLst/>
          </a:prstGeom>
          <a:noFill/>
        </p:spPr>
        <p:txBody>
          <a:bodyPr wrap="square" lIns="45720" rIns="45720" anchor="ctr"/>
          <a:lstStyle/>
          <a:p>
            <a:pPr algn="l">
              <a:spcAft>
                <a:spcPts val="0"/>
              </a:spcAft>
            </a:pPr>
            <a:r>
              <a:rPr lang="pl-PL" sz="3000" b="1" noProof="0" dirty="0">
                <a:solidFill>
                  <a:srgbClr val="531B1B"/>
                </a:solidFill>
                <a:latin typeface="Thermal VF Medium Display Bold "/>
              </a:rPr>
              <a:t>do 1:00</a:t>
            </a:r>
          </a:p>
          <a:p>
            <a:pPr algn="l">
              <a:spcAft>
                <a:spcPts val="600"/>
              </a:spcAft>
            </a:pPr>
            <a:r>
              <a:rPr lang="pl-PL" sz="1300" b="0" noProof="0" dirty="0">
                <a:solidFill>
                  <a:srgbClr val="531B1B"/>
                </a:solidFill>
                <a:latin typeface="Inter"/>
              </a:rPr>
              <a:t>w piątki i soboty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3161489"/>
            <a:ext cx="7406640" cy="1809345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marL="228600" indent="-228600" algn="l">
              <a:spcAft>
                <a:spcPts val="800"/>
              </a:spcAft>
              <a:buFont typeface="Arial"/>
              <a:buChar char="•"/>
            </a:pPr>
            <a:r>
              <a:rPr lang="pl-PL" sz="1600" b="1" noProof="0" dirty="0">
                <a:solidFill>
                  <a:srgbClr val="531B1B"/>
                </a:solidFill>
                <a:latin typeface="Inter"/>
              </a:rPr>
              <a:t>Kto: </a:t>
            </a: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lokale gastronomiczne na parterze lub w suterenie</a:t>
            </a:r>
          </a:p>
          <a:p>
            <a:pPr marL="228600" indent="-228600" algn="l">
              <a:spcAft>
                <a:spcPts val="800"/>
              </a:spcAft>
              <a:buFont typeface="Arial"/>
              <a:buChar char="•"/>
            </a:pPr>
            <a:r>
              <a:rPr lang="pl-PL" sz="1600" b="1" noProof="0" dirty="0">
                <a:solidFill>
                  <a:srgbClr val="531B1B"/>
                </a:solidFill>
                <a:latin typeface="Inter"/>
              </a:rPr>
              <a:t>Dostępność: </a:t>
            </a:r>
            <a:r>
              <a:rPr lang="pl-PL" sz="1600" b="0" noProof="0" dirty="0">
                <a:solidFill>
                  <a:srgbClr val="531B1B"/>
                </a:solidFill>
                <a:latin typeface="Inter"/>
              </a:rPr>
              <a:t>Przejście dla pieszych min. 2 m. Nie w bramach, w namiotach, w promieniu 10 m od Fontanny Neptuna</a:t>
            </a:r>
          </a:p>
          <a:p>
            <a:pPr marL="228600" indent="-228600" algn="l">
              <a:spcAft>
                <a:spcPts val="800"/>
              </a:spcAft>
              <a:buFont typeface="Arial"/>
              <a:buChar char="•"/>
            </a:pPr>
            <a:r>
              <a:rPr lang="pl-PL" sz="1600" b="1" noProof="0" dirty="0">
                <a:solidFill>
                  <a:srgbClr val="531B1B"/>
                </a:solidFill>
                <a:latin typeface="Inter"/>
              </a:rPr>
              <a:t>Wyposażenie: </a:t>
            </a:r>
            <a:r>
              <a:rPr lang="pl-PL" sz="1600" noProof="0" dirty="0">
                <a:solidFill>
                  <a:srgbClr val="531B1B"/>
                </a:solidFill>
                <a:latin typeface="Inter"/>
              </a:rPr>
              <a:t>kontynuacja zasad </a:t>
            </a:r>
            <a:r>
              <a:rPr lang="pl-PL" sz="1600" noProof="0" dirty="0" err="1">
                <a:solidFill>
                  <a:srgbClr val="531B1B"/>
                </a:solidFill>
                <a:latin typeface="Inter"/>
              </a:rPr>
              <a:t>Ogródkownika</a:t>
            </a:r>
            <a:endParaRPr lang="pl-PL" sz="1200" b="0" noProof="0" dirty="0">
              <a:solidFill>
                <a:srgbClr val="531B1B"/>
              </a:solidFill>
              <a:latin typeface="Inter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48640" y="5349240"/>
            <a:ext cx="7406640" cy="1051560"/>
          </a:xfrm>
          <a:prstGeom prst="roundRect">
            <a:avLst>
              <a:gd name="adj" fmla="val 5000"/>
            </a:avLst>
          </a:prstGeom>
          <a:solidFill>
            <a:srgbClr val="DCE8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noProof="0" dirty="0"/>
          </a:p>
        </p:txBody>
      </p:sp>
      <p:sp>
        <p:nvSpPr>
          <p:cNvPr id="11" name="TextBox 10"/>
          <p:cNvSpPr txBox="1"/>
          <p:nvPr/>
        </p:nvSpPr>
        <p:spPr>
          <a:xfrm>
            <a:off x="731520" y="5458968"/>
            <a:ext cx="7040879" cy="832103"/>
          </a:xfrm>
          <a:prstGeom prst="rect">
            <a:avLst/>
          </a:prstGeom>
          <a:noFill/>
        </p:spPr>
        <p:txBody>
          <a:bodyPr wrap="square" lIns="45720" rIns="45720" anchor="ctr"/>
          <a:lstStyle/>
          <a:p>
            <a:pPr algn="l">
              <a:spcAft>
                <a:spcPts val="200"/>
              </a:spcAft>
            </a:pPr>
            <a:r>
              <a:rPr lang="pl-PL" sz="1600" b="1" noProof="0" dirty="0">
                <a:solidFill>
                  <a:srgbClr val="531B1B"/>
                </a:solidFill>
                <a:latin typeface="Inter"/>
              </a:rPr>
              <a:t>Ograniczenie dotyczy ogródka, nie lokalu</a:t>
            </a:r>
          </a:p>
          <a:p>
            <a:pPr algn="l">
              <a:spcAft>
                <a:spcPts val="300"/>
              </a:spcAft>
            </a:pPr>
            <a:r>
              <a:rPr lang="pl-PL" sz="1400" b="0" noProof="0" dirty="0">
                <a:solidFill>
                  <a:srgbClr val="531B1B"/>
                </a:solidFill>
                <a:latin typeface="Inter"/>
              </a:rPr>
              <a:t>Mieszkańcy postulowali 22:00, przedsiębiorcy co najmniej 24:00. </a:t>
            </a:r>
            <a:br>
              <a:rPr lang="pl-PL" sz="1400" b="0" noProof="0" dirty="0">
                <a:solidFill>
                  <a:srgbClr val="531B1B"/>
                </a:solidFill>
                <a:latin typeface="Inter"/>
              </a:rPr>
            </a:br>
            <a:r>
              <a:rPr lang="pl-PL" sz="1400" b="0" noProof="0" dirty="0">
                <a:solidFill>
                  <a:srgbClr val="531B1B"/>
                </a:solidFill>
                <a:latin typeface="Inter"/>
              </a:rPr>
              <a:t>82% badanych popiera uregulowanie ogródków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C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48640" y="685800"/>
            <a:ext cx="10972800" cy="77724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sz="3000" b="1" noProof="0" dirty="0">
                <a:solidFill>
                  <a:srgbClr val="531B1B"/>
                </a:solidFill>
                <a:latin typeface="Thermal VF Medium Display Bold "/>
              </a:rPr>
              <a:t>Jak robią to inne miasta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463040"/>
            <a:ext cx="3566160" cy="4937760"/>
          </a:xfrm>
          <a:prstGeom prst="roundRect">
            <a:avLst>
              <a:gd name="adj" fmla="val 5000"/>
            </a:avLst>
          </a:prstGeom>
          <a:solidFill>
            <a:srgbClr val="F5DCC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noProof="0" dirty="0"/>
          </a:p>
        </p:txBody>
      </p:sp>
      <p:sp>
        <p:nvSpPr>
          <p:cNvPr id="5" name="TextBox 4"/>
          <p:cNvSpPr txBox="1"/>
          <p:nvPr/>
        </p:nvSpPr>
        <p:spPr>
          <a:xfrm>
            <a:off x="777240" y="1600200"/>
            <a:ext cx="3108960" cy="41148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sz="1700" b="1" noProof="0" dirty="0">
                <a:solidFill>
                  <a:srgbClr val="531B1B"/>
                </a:solidFill>
                <a:latin typeface="Inter"/>
              </a:rPr>
              <a:t>Godziny ogródków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148840"/>
            <a:ext cx="3108960" cy="411480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0"/>
              </a:spcAft>
            </a:pPr>
            <a:r>
              <a:rPr lang="pl-PL" sz="1400" b="1" noProof="0" dirty="0">
                <a:solidFill>
                  <a:srgbClr val="531B1B"/>
                </a:solidFill>
                <a:latin typeface="Inter"/>
              </a:rPr>
              <a:t>Berlin</a:t>
            </a:r>
          </a:p>
          <a:p>
            <a:pPr algn="l">
              <a:spcAft>
                <a:spcPts val="1200"/>
              </a:spcAft>
            </a:pPr>
            <a:r>
              <a:rPr lang="pl-PL" sz="1300" b="0" noProof="0" dirty="0">
                <a:solidFill>
                  <a:srgbClr val="531B1B"/>
                </a:solidFill>
                <a:latin typeface="Inter"/>
              </a:rPr>
              <a:t>do 23:00, przepisy o ciszy nocnej</a:t>
            </a:r>
          </a:p>
          <a:p>
            <a:pPr algn="l">
              <a:spcAft>
                <a:spcPts val="0"/>
              </a:spcAft>
            </a:pPr>
            <a:r>
              <a:rPr lang="pl-PL" sz="1400" b="1" noProof="0" dirty="0">
                <a:solidFill>
                  <a:srgbClr val="531B1B"/>
                </a:solidFill>
                <a:latin typeface="Inter"/>
              </a:rPr>
              <a:t>Paryż</a:t>
            </a:r>
          </a:p>
          <a:p>
            <a:pPr algn="l">
              <a:spcAft>
                <a:spcPts val="1200"/>
              </a:spcAft>
            </a:pPr>
            <a:r>
              <a:rPr lang="pl-PL" sz="1300" b="0" noProof="0" dirty="0">
                <a:solidFill>
                  <a:srgbClr val="531B1B"/>
                </a:solidFill>
                <a:latin typeface="Inter"/>
              </a:rPr>
              <a:t>ogródki sezonowe do 23:00, zakaz muzyki</a:t>
            </a:r>
          </a:p>
          <a:p>
            <a:pPr algn="l">
              <a:spcAft>
                <a:spcPts val="0"/>
              </a:spcAft>
            </a:pPr>
            <a:r>
              <a:rPr lang="pl-PL" sz="1400" b="1" noProof="0" dirty="0">
                <a:solidFill>
                  <a:srgbClr val="531B1B"/>
                </a:solidFill>
                <a:latin typeface="Inter"/>
              </a:rPr>
              <a:t>Rzym</a:t>
            </a:r>
          </a:p>
          <a:p>
            <a:pPr algn="l">
              <a:spcAft>
                <a:spcPts val="1200"/>
              </a:spcAft>
            </a:pPr>
            <a:r>
              <a:rPr lang="pl-PL" sz="1300" b="0" noProof="0" dirty="0">
                <a:solidFill>
                  <a:srgbClr val="531B1B"/>
                </a:solidFill>
                <a:latin typeface="Inter"/>
              </a:rPr>
              <a:t>do 23:00</a:t>
            </a:r>
          </a:p>
          <a:p>
            <a:pPr algn="l">
              <a:spcAft>
                <a:spcPts val="0"/>
              </a:spcAft>
            </a:pPr>
            <a:r>
              <a:rPr lang="pl-PL" sz="1400" b="1" noProof="0" dirty="0">
                <a:solidFill>
                  <a:srgbClr val="531B1B"/>
                </a:solidFill>
                <a:latin typeface="Inter"/>
              </a:rPr>
              <a:t>Madryt</a:t>
            </a:r>
          </a:p>
          <a:p>
            <a:pPr algn="l">
              <a:spcAft>
                <a:spcPts val="1200"/>
              </a:spcAft>
            </a:pPr>
            <a:r>
              <a:rPr lang="pl-PL" sz="1300" b="0" noProof="0" dirty="0">
                <a:solidFill>
                  <a:srgbClr val="531B1B"/>
                </a:solidFill>
                <a:latin typeface="Inter"/>
              </a:rPr>
              <a:t>do 1:00–1:30, w ścisłym centrum 23:00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20540" y="1463040"/>
            <a:ext cx="3566160" cy="4937760"/>
          </a:xfrm>
          <a:prstGeom prst="roundRect">
            <a:avLst>
              <a:gd name="adj" fmla="val 5000"/>
            </a:avLst>
          </a:prstGeom>
          <a:solidFill>
            <a:srgbClr val="DCE8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noProof="0" dirty="0"/>
          </a:p>
        </p:txBody>
      </p:sp>
      <p:sp>
        <p:nvSpPr>
          <p:cNvPr id="8" name="TextBox 7"/>
          <p:cNvSpPr txBox="1"/>
          <p:nvPr/>
        </p:nvSpPr>
        <p:spPr>
          <a:xfrm>
            <a:off x="4549140" y="1600200"/>
            <a:ext cx="3108960" cy="41148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sz="1700" b="1" noProof="0" dirty="0">
                <a:solidFill>
                  <a:srgbClr val="531B1B"/>
                </a:solidFill>
                <a:latin typeface="Inter"/>
              </a:rPr>
              <a:t>Pojazdy turystyczne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49140" y="2148840"/>
            <a:ext cx="3108960" cy="411480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0"/>
              </a:spcAft>
            </a:pPr>
            <a:r>
              <a:rPr lang="pl-PL" sz="1400" b="1" noProof="0" dirty="0">
                <a:solidFill>
                  <a:srgbClr val="531B1B"/>
                </a:solidFill>
                <a:latin typeface="Inter"/>
              </a:rPr>
              <a:t>Praga</a:t>
            </a:r>
          </a:p>
          <a:p>
            <a:pPr algn="l">
              <a:spcAft>
                <a:spcPts val="1200"/>
              </a:spcAft>
            </a:pPr>
            <a:r>
              <a:rPr lang="pl-PL" sz="1300" b="0" noProof="0" dirty="0">
                <a:solidFill>
                  <a:srgbClr val="531B1B"/>
                </a:solidFill>
                <a:latin typeface="Inter"/>
              </a:rPr>
              <a:t>zakaz </a:t>
            </a:r>
            <a:r>
              <a:rPr lang="pl-PL" sz="1300" dirty="0">
                <a:solidFill>
                  <a:srgbClr val="531B1B"/>
                </a:solidFill>
                <a:latin typeface="Inter"/>
              </a:rPr>
              <a:t>pojazdów wolnobieżnych</a:t>
            </a:r>
            <a:br>
              <a:rPr lang="pl-PL" sz="1300" dirty="0">
                <a:solidFill>
                  <a:srgbClr val="531B1B"/>
                </a:solidFill>
                <a:latin typeface="Inter"/>
              </a:rPr>
            </a:br>
            <a:r>
              <a:rPr lang="pl-PL" sz="1300" b="0" noProof="0" dirty="0">
                <a:solidFill>
                  <a:srgbClr val="531B1B"/>
                </a:solidFill>
                <a:latin typeface="Inter"/>
              </a:rPr>
              <a:t>w centrum historycznym</a:t>
            </a:r>
          </a:p>
          <a:p>
            <a:pPr algn="l">
              <a:spcAft>
                <a:spcPts val="0"/>
              </a:spcAft>
            </a:pPr>
            <a:r>
              <a:rPr lang="pl-PL" sz="1400" b="1" noProof="0" dirty="0">
                <a:solidFill>
                  <a:srgbClr val="531B1B"/>
                </a:solidFill>
                <a:latin typeface="Inter"/>
              </a:rPr>
              <a:t>Kraków</a:t>
            </a:r>
          </a:p>
          <a:p>
            <a:pPr algn="l">
              <a:spcAft>
                <a:spcPts val="1200"/>
              </a:spcAft>
            </a:pPr>
            <a:r>
              <a:rPr lang="pl-PL" sz="1300" b="0" noProof="0" dirty="0">
                <a:solidFill>
                  <a:srgbClr val="531B1B"/>
                </a:solidFill>
                <a:latin typeface="Inter"/>
              </a:rPr>
              <a:t>ograniczenie ruchu pojazdów turystycznych na Starym Mieście</a:t>
            </a:r>
          </a:p>
          <a:p>
            <a:pPr algn="l">
              <a:spcAft>
                <a:spcPts val="0"/>
              </a:spcAft>
            </a:pPr>
            <a:r>
              <a:rPr lang="pl-PL" sz="1400" b="1" noProof="0" dirty="0">
                <a:solidFill>
                  <a:srgbClr val="531B1B"/>
                </a:solidFill>
                <a:latin typeface="Inter"/>
              </a:rPr>
              <a:t>Florencja</a:t>
            </a:r>
          </a:p>
          <a:p>
            <a:pPr algn="l">
              <a:spcAft>
                <a:spcPts val="1200"/>
              </a:spcAft>
            </a:pPr>
            <a:r>
              <a:rPr lang="pl-PL" sz="1300" b="0" noProof="0" dirty="0">
                <a:solidFill>
                  <a:srgbClr val="531B1B"/>
                </a:solidFill>
                <a:latin typeface="Inter"/>
              </a:rPr>
              <a:t>strefa ograniczonego ruchu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92440" y="1463040"/>
            <a:ext cx="3566160" cy="4937760"/>
          </a:xfrm>
          <a:prstGeom prst="roundRect">
            <a:avLst>
              <a:gd name="adj" fmla="val 5000"/>
            </a:avLst>
          </a:prstGeom>
          <a:solidFill>
            <a:srgbClr val="F1D8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noProof="0" dirty="0"/>
          </a:p>
        </p:txBody>
      </p:sp>
      <p:sp>
        <p:nvSpPr>
          <p:cNvPr id="11" name="TextBox 10"/>
          <p:cNvSpPr txBox="1"/>
          <p:nvPr/>
        </p:nvSpPr>
        <p:spPr>
          <a:xfrm>
            <a:off x="8321040" y="1600200"/>
            <a:ext cx="3108960" cy="41148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sz="1700" b="1" noProof="0" dirty="0">
                <a:solidFill>
                  <a:srgbClr val="531B1B"/>
                </a:solidFill>
                <a:latin typeface="Inter"/>
              </a:rPr>
              <a:t>Wymagania estetyczne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40" y="2148840"/>
            <a:ext cx="3108960" cy="411480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0"/>
              </a:spcAft>
            </a:pPr>
            <a:r>
              <a:rPr lang="pl-PL" sz="1400" b="1" noProof="0" dirty="0">
                <a:solidFill>
                  <a:srgbClr val="531B1B"/>
                </a:solidFill>
                <a:latin typeface="Inter"/>
              </a:rPr>
              <a:t>Paryż, Rzym, Florencja</a:t>
            </a:r>
          </a:p>
          <a:p>
            <a:pPr algn="l">
              <a:spcAft>
                <a:spcPts val="1200"/>
              </a:spcAft>
            </a:pPr>
            <a:r>
              <a:rPr lang="pl-PL" sz="1300" b="0" noProof="0" dirty="0">
                <a:solidFill>
                  <a:srgbClr val="531B1B"/>
                </a:solidFill>
                <a:latin typeface="Inter"/>
              </a:rPr>
              <a:t>podobnie szczegółowe zasady dla ogródków</a:t>
            </a:r>
          </a:p>
          <a:p>
            <a:pPr algn="l">
              <a:spcAft>
                <a:spcPts val="0"/>
              </a:spcAft>
            </a:pPr>
            <a:r>
              <a:rPr lang="pl-PL" sz="1400" b="1" noProof="0" dirty="0">
                <a:solidFill>
                  <a:srgbClr val="531B1B"/>
                </a:solidFill>
                <a:latin typeface="Inter"/>
              </a:rPr>
              <a:t>Warszawa</a:t>
            </a:r>
          </a:p>
          <a:p>
            <a:pPr algn="l">
              <a:spcAft>
                <a:spcPts val="1200"/>
              </a:spcAft>
            </a:pPr>
            <a:r>
              <a:rPr lang="pl-PL" sz="1300" b="0" noProof="0" dirty="0">
                <a:solidFill>
                  <a:srgbClr val="531B1B"/>
                </a:solidFill>
                <a:latin typeface="Inter"/>
              </a:rPr>
              <a:t>park kulturowy od grudnia 2023 r.,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C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48640" y="685800"/>
            <a:ext cx="10972800" cy="77724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sz="3000" b="1" noProof="0" dirty="0">
                <a:solidFill>
                  <a:srgbClr val="531B1B"/>
                </a:solidFill>
                <a:latin typeface="Thermal VF Medium Display Bold "/>
              </a:rPr>
              <a:t>Od kiedy obowiązują poszczególne zasady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10972800" cy="45720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sz="1500" b="0" noProof="0" dirty="0">
                <a:solidFill>
                  <a:srgbClr val="531B1B"/>
                </a:solidFill>
                <a:latin typeface="Inter"/>
              </a:rPr>
              <a:t>Uchwała wchodzi w życie po 14 dniach od ogłoszenia, ale nie wszystkie przepisy zaczynają działać od razu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965960"/>
            <a:ext cx="2651760" cy="3794760"/>
          </a:xfrm>
          <a:prstGeom prst="roundRect">
            <a:avLst>
              <a:gd name="adj" fmla="val 5000"/>
            </a:avLst>
          </a:prstGeom>
          <a:solidFill>
            <a:srgbClr val="DCE8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noProof="0" dirty="0"/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2286000" cy="86868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0"/>
              </a:spcAft>
            </a:pPr>
            <a:r>
              <a:rPr lang="pl-PL" sz="1800" b="1" noProof="0" dirty="0">
                <a:solidFill>
                  <a:srgbClr val="531B1B"/>
                </a:solidFill>
                <a:latin typeface="Thermal VF Medium Display Bold "/>
              </a:rPr>
              <a:t>Po 14 dniach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652963"/>
            <a:ext cx="2286000" cy="32004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sz="1400" b="0" i="1" noProof="0" dirty="0">
                <a:solidFill>
                  <a:srgbClr val="531B1B"/>
                </a:solidFill>
                <a:latin typeface="Inter"/>
              </a:rPr>
              <a:t>od ogłoszenia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971800"/>
            <a:ext cx="2286000" cy="278892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marL="228600" indent="-228600" algn="l">
              <a:spcAft>
                <a:spcPts val="400"/>
              </a:spcAft>
              <a:buFont typeface="Arial"/>
              <a:buChar char="•"/>
            </a:pPr>
            <a:r>
              <a:rPr lang="pl-PL" sz="1400" b="0" noProof="0" dirty="0">
                <a:solidFill>
                  <a:srgbClr val="531B1B"/>
                </a:solidFill>
                <a:latin typeface="Inter"/>
              </a:rPr>
              <a:t>handel poza budynkami</a:t>
            </a:r>
          </a:p>
          <a:p>
            <a:pPr marL="228600" indent="-228600" algn="l">
              <a:spcAft>
                <a:spcPts val="400"/>
              </a:spcAft>
              <a:buFont typeface="Arial"/>
              <a:buChar char="•"/>
            </a:pPr>
            <a:r>
              <a:rPr lang="pl-PL" sz="1400" b="0" noProof="0" dirty="0">
                <a:solidFill>
                  <a:srgbClr val="531B1B"/>
                </a:solidFill>
                <a:latin typeface="Inter"/>
              </a:rPr>
              <a:t>ogródki gastronomiczne</a:t>
            </a:r>
          </a:p>
          <a:p>
            <a:pPr marL="228600" indent="-228600" algn="l">
              <a:spcAft>
                <a:spcPts val="400"/>
              </a:spcAft>
              <a:buFont typeface="Arial"/>
              <a:buChar char="•"/>
            </a:pPr>
            <a:r>
              <a:rPr lang="pl-PL" sz="1400" b="0" noProof="0" dirty="0">
                <a:solidFill>
                  <a:srgbClr val="531B1B"/>
                </a:solidFill>
                <a:latin typeface="Inter"/>
              </a:rPr>
              <a:t>reklama, nagabywanie, witryny</a:t>
            </a:r>
          </a:p>
          <a:p>
            <a:pPr marL="228600" indent="-228600" algn="l">
              <a:spcAft>
                <a:spcPts val="400"/>
              </a:spcAft>
              <a:buFont typeface="Arial"/>
              <a:buChar char="•"/>
            </a:pPr>
            <a:r>
              <a:rPr lang="pl-PL" sz="1400" b="0" noProof="0" dirty="0">
                <a:solidFill>
                  <a:srgbClr val="531B1B"/>
                </a:solidFill>
                <a:latin typeface="Inter"/>
              </a:rPr>
              <a:t>artyści, dźwięk, wydarzenia</a:t>
            </a:r>
          </a:p>
          <a:p>
            <a:pPr marL="228600" indent="-228600" algn="l">
              <a:spcAft>
                <a:spcPts val="400"/>
              </a:spcAft>
              <a:buFont typeface="Arial"/>
              <a:buChar char="•"/>
            </a:pPr>
            <a:r>
              <a:rPr lang="pl-PL" sz="1400" b="0" noProof="0" dirty="0">
                <a:solidFill>
                  <a:srgbClr val="531B1B"/>
                </a:solidFill>
                <a:latin typeface="Inter"/>
              </a:rPr>
              <a:t>pojazdy wolnobieżne</a:t>
            </a:r>
          </a:p>
          <a:p>
            <a:pPr marL="228600" indent="-228600" algn="l">
              <a:spcAft>
                <a:spcPts val="400"/>
              </a:spcAft>
              <a:buFont typeface="Arial"/>
              <a:buChar char="•"/>
            </a:pPr>
            <a:r>
              <a:rPr lang="pl-PL" sz="1400" b="0" noProof="0" dirty="0">
                <a:solidFill>
                  <a:srgbClr val="531B1B"/>
                </a:solidFill>
                <a:latin typeface="Inter"/>
              </a:rPr>
              <a:t>nowe obiekty </a:t>
            </a:r>
            <a:br>
              <a:rPr lang="pl-PL" sz="1400" b="0" noProof="0" dirty="0">
                <a:solidFill>
                  <a:srgbClr val="531B1B"/>
                </a:solidFill>
                <a:latin typeface="Inter"/>
              </a:rPr>
            </a:br>
            <a:r>
              <a:rPr lang="pl-PL" sz="1400" b="0" noProof="0" dirty="0">
                <a:solidFill>
                  <a:srgbClr val="531B1B"/>
                </a:solidFill>
                <a:latin typeface="Inter"/>
              </a:rPr>
              <a:t>i urządzenia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83280" y="1965960"/>
            <a:ext cx="2651760" cy="3794760"/>
          </a:xfrm>
          <a:prstGeom prst="roundRect">
            <a:avLst>
              <a:gd name="adj" fmla="val 5000"/>
            </a:avLst>
          </a:prstGeom>
          <a:solidFill>
            <a:srgbClr val="F5DCC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noProof="0" dirty="0"/>
          </a:p>
        </p:txBody>
      </p:sp>
      <p:sp>
        <p:nvSpPr>
          <p:cNvPr id="10" name="TextBox 9"/>
          <p:cNvSpPr txBox="1"/>
          <p:nvPr/>
        </p:nvSpPr>
        <p:spPr>
          <a:xfrm>
            <a:off x="3566160" y="2103120"/>
            <a:ext cx="2286000" cy="86868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0"/>
              </a:spcAft>
            </a:pPr>
            <a:r>
              <a:rPr lang="pl-PL" sz="1800" b="1" noProof="0" dirty="0">
                <a:solidFill>
                  <a:srgbClr val="531B1B"/>
                </a:solidFill>
                <a:latin typeface="Thermal VF Medium Display Bold "/>
              </a:rPr>
              <a:t>Po 12 miesiącach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66160" y="2652963"/>
            <a:ext cx="2286000" cy="32004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sz="1200" b="0" i="1" noProof="0" dirty="0">
                <a:solidFill>
                  <a:srgbClr val="531B1B"/>
                </a:solidFill>
                <a:latin typeface="Inter"/>
              </a:rPr>
              <a:t>dla stanu </a:t>
            </a:r>
            <a:r>
              <a:rPr lang="pl-PL" sz="1400" b="0" i="1" noProof="0" dirty="0">
                <a:solidFill>
                  <a:srgbClr val="531B1B"/>
                </a:solidFill>
                <a:latin typeface="Inter"/>
              </a:rPr>
              <a:t>istniejącego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6160" y="2971800"/>
            <a:ext cx="2286000" cy="1123545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marL="228600" indent="-228600" algn="l">
              <a:spcAft>
                <a:spcPts val="400"/>
              </a:spcAft>
              <a:buFont typeface="Arial"/>
              <a:buChar char="•"/>
            </a:pPr>
            <a:r>
              <a:rPr lang="pl-PL" sz="1400" dirty="0">
                <a:solidFill>
                  <a:srgbClr val="531B1B"/>
                </a:solidFill>
                <a:latin typeface="Inter"/>
              </a:rPr>
              <a:t>u</a:t>
            </a:r>
            <a:r>
              <a:rPr lang="pl-PL" sz="1400" b="0" noProof="0" dirty="0">
                <a:solidFill>
                  <a:srgbClr val="531B1B"/>
                </a:solidFill>
                <a:latin typeface="Inter"/>
              </a:rPr>
              <a:t>trzymanie porządku na elewacjach</a:t>
            </a:r>
          </a:p>
          <a:p>
            <a:pPr marL="228600" indent="-228600" algn="l">
              <a:spcAft>
                <a:spcPts val="400"/>
              </a:spcAft>
              <a:buFont typeface="Arial"/>
              <a:buChar char="•"/>
            </a:pPr>
            <a:r>
              <a:rPr lang="pl-PL" sz="1400" b="0" noProof="0" dirty="0">
                <a:solidFill>
                  <a:srgbClr val="531B1B"/>
                </a:solidFill>
                <a:latin typeface="Inter"/>
              </a:rPr>
              <a:t>oświetlenie lokali </a:t>
            </a:r>
            <a:br>
              <a:rPr lang="pl-PL" sz="1400" b="0" noProof="0" dirty="0">
                <a:solidFill>
                  <a:srgbClr val="531B1B"/>
                </a:solidFill>
                <a:latin typeface="Inter"/>
              </a:rPr>
            </a:br>
            <a:r>
              <a:rPr lang="pl-PL" sz="1400" b="0" noProof="0" dirty="0">
                <a:solidFill>
                  <a:srgbClr val="531B1B"/>
                </a:solidFill>
                <a:latin typeface="Inter"/>
              </a:rPr>
              <a:t>i witryn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1965960"/>
            <a:ext cx="2651760" cy="3794760"/>
          </a:xfrm>
          <a:prstGeom prst="roundRect">
            <a:avLst>
              <a:gd name="adj" fmla="val 5000"/>
            </a:avLst>
          </a:prstGeom>
          <a:solidFill>
            <a:srgbClr val="F1D8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noProof="0" dirty="0"/>
          </a:p>
        </p:txBody>
      </p:sp>
      <p:sp>
        <p:nvSpPr>
          <p:cNvPr id="14" name="TextBox 13"/>
          <p:cNvSpPr txBox="1"/>
          <p:nvPr/>
        </p:nvSpPr>
        <p:spPr>
          <a:xfrm>
            <a:off x="6400800" y="2103120"/>
            <a:ext cx="2286000" cy="86868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0"/>
              </a:spcAft>
            </a:pPr>
            <a:r>
              <a:rPr lang="pl-PL" sz="1800" b="1" noProof="0" dirty="0">
                <a:solidFill>
                  <a:srgbClr val="531B1B"/>
                </a:solidFill>
                <a:latin typeface="Thermal VF Medium Display Bold "/>
              </a:rPr>
              <a:t>Po 24 miesiącach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2652963"/>
            <a:ext cx="2286000" cy="32004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sz="1400" b="0" i="1" noProof="0" dirty="0">
                <a:solidFill>
                  <a:srgbClr val="531B1B"/>
                </a:solidFill>
                <a:latin typeface="Inter"/>
              </a:rPr>
              <a:t>dla stanu istniejącego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0" y="2971800"/>
            <a:ext cx="2286000" cy="101654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marL="228600" indent="-228600" algn="l">
              <a:spcAft>
                <a:spcPts val="400"/>
              </a:spcAft>
              <a:buFont typeface="Arial"/>
              <a:buChar char="•"/>
            </a:pPr>
            <a:r>
              <a:rPr lang="pl-PL" sz="1400" b="0" noProof="0" dirty="0">
                <a:solidFill>
                  <a:srgbClr val="531B1B"/>
                </a:solidFill>
                <a:latin typeface="Inter"/>
              </a:rPr>
              <a:t>urządzenia techniczne: klimatyzatory, anteny, panele, maszty, szafki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052560" y="1965960"/>
            <a:ext cx="2651760" cy="3794760"/>
          </a:xfrm>
          <a:prstGeom prst="roundRect">
            <a:avLst>
              <a:gd name="adj" fmla="val 5000"/>
            </a:avLst>
          </a:prstGeom>
          <a:solidFill>
            <a:srgbClr val="F8EC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noProof="0" dirty="0"/>
          </a:p>
        </p:txBody>
      </p:sp>
      <p:sp>
        <p:nvSpPr>
          <p:cNvPr id="18" name="TextBox 17"/>
          <p:cNvSpPr txBox="1"/>
          <p:nvPr/>
        </p:nvSpPr>
        <p:spPr>
          <a:xfrm>
            <a:off x="9235440" y="2080260"/>
            <a:ext cx="2286000" cy="86868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0"/>
              </a:spcAft>
            </a:pPr>
            <a:r>
              <a:rPr lang="pl-PL" sz="1800" b="1" noProof="0" dirty="0">
                <a:solidFill>
                  <a:srgbClr val="531B1B"/>
                </a:solidFill>
                <a:latin typeface="Thermal VF Medium Display Bold "/>
              </a:rPr>
              <a:t>Przy remoncie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35440" y="2651760"/>
            <a:ext cx="2286000" cy="32004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lang="pl-PL" sz="1400" b="0" i="1" noProof="0" dirty="0">
                <a:solidFill>
                  <a:srgbClr val="531B1B"/>
                </a:solidFill>
                <a:latin typeface="Inter"/>
              </a:rPr>
              <a:t>lub wymianie elementu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35440" y="2971800"/>
            <a:ext cx="2286000" cy="237744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marL="228600" indent="-228600" algn="l">
              <a:spcAft>
                <a:spcPts val="400"/>
              </a:spcAft>
              <a:buFont typeface="Arial"/>
              <a:buChar char="•"/>
            </a:pPr>
            <a:r>
              <a:rPr lang="pl-PL" sz="1400" b="0" noProof="0" dirty="0">
                <a:solidFill>
                  <a:srgbClr val="531B1B"/>
                </a:solidFill>
                <a:latin typeface="Inter"/>
              </a:rPr>
              <a:t>przedproża, schody, balustrady</a:t>
            </a:r>
          </a:p>
          <a:p>
            <a:pPr marL="228600" indent="-228600" algn="l">
              <a:spcAft>
                <a:spcPts val="400"/>
              </a:spcAft>
              <a:buFont typeface="Arial"/>
              <a:buChar char="•"/>
            </a:pPr>
            <a:r>
              <a:rPr lang="pl-PL" sz="1400" b="0" noProof="0" dirty="0">
                <a:solidFill>
                  <a:srgbClr val="531B1B"/>
                </a:solidFill>
                <a:latin typeface="Inter"/>
              </a:rPr>
              <a:t>rynny i rury spustowe</a:t>
            </a:r>
          </a:p>
          <a:p>
            <a:pPr marL="228600" indent="-228600" algn="l">
              <a:spcAft>
                <a:spcPts val="400"/>
              </a:spcAft>
              <a:buFont typeface="Arial"/>
              <a:buChar char="•"/>
            </a:pPr>
            <a:r>
              <a:rPr lang="pl-PL" sz="1400" b="0" noProof="0" dirty="0">
                <a:solidFill>
                  <a:srgbClr val="531B1B"/>
                </a:solidFill>
                <a:latin typeface="Inter"/>
              </a:rPr>
              <a:t>stolarka okienna </a:t>
            </a:r>
            <a:br>
              <a:rPr lang="pl-PL" sz="1400" b="0" noProof="0" dirty="0">
                <a:solidFill>
                  <a:srgbClr val="531B1B"/>
                </a:solidFill>
                <a:latin typeface="Inter"/>
              </a:rPr>
            </a:br>
            <a:r>
              <a:rPr lang="pl-PL" sz="1400" b="0" noProof="0" dirty="0">
                <a:solidFill>
                  <a:srgbClr val="531B1B"/>
                </a:solidFill>
                <a:latin typeface="Inter"/>
              </a:rPr>
              <a:t>i drzwiowa</a:t>
            </a:r>
          </a:p>
          <a:p>
            <a:pPr marL="228600" indent="-228600" algn="l">
              <a:spcAft>
                <a:spcPts val="400"/>
              </a:spcAft>
              <a:buFont typeface="Arial"/>
              <a:buChar char="•"/>
            </a:pPr>
            <a:r>
              <a:rPr lang="pl-PL" sz="1400" b="0" noProof="0" dirty="0">
                <a:solidFill>
                  <a:srgbClr val="531B1B"/>
                </a:solidFill>
                <a:latin typeface="Inter"/>
              </a:rPr>
              <a:t>rolety zewnętrzne</a:t>
            </a:r>
          </a:p>
          <a:p>
            <a:pPr marL="228600" indent="-228600" algn="l">
              <a:spcAft>
                <a:spcPts val="400"/>
              </a:spcAft>
              <a:buFont typeface="Arial"/>
              <a:buChar char="•"/>
            </a:pPr>
            <a:r>
              <a:rPr lang="pl-PL" sz="1400" b="0" noProof="0" dirty="0">
                <a:solidFill>
                  <a:srgbClr val="531B1B"/>
                </a:solidFill>
                <a:latin typeface="Inter"/>
              </a:rPr>
              <a:t>ogrodzenia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5852160"/>
            <a:ext cx="11109960" cy="685800"/>
          </a:xfrm>
          <a:prstGeom prst="roundRect">
            <a:avLst>
              <a:gd name="adj" fmla="val 5000"/>
            </a:avLst>
          </a:prstGeom>
          <a:solidFill>
            <a:srgbClr val="DCE8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noProof="0" dirty="0"/>
          </a:p>
        </p:txBody>
      </p:sp>
      <p:sp>
        <p:nvSpPr>
          <p:cNvPr id="22" name="TextBox 21"/>
          <p:cNvSpPr txBox="1"/>
          <p:nvPr/>
        </p:nvSpPr>
        <p:spPr>
          <a:xfrm>
            <a:off x="731520" y="5961888"/>
            <a:ext cx="10744200" cy="466344"/>
          </a:xfrm>
          <a:prstGeom prst="rect">
            <a:avLst/>
          </a:prstGeom>
          <a:noFill/>
        </p:spPr>
        <p:txBody>
          <a:bodyPr wrap="square" lIns="45720" rIns="45720" anchor="ctr"/>
          <a:lstStyle/>
          <a:p>
            <a:pPr algn="l">
              <a:spcAft>
                <a:spcPts val="300"/>
              </a:spcAft>
            </a:pPr>
            <a:r>
              <a:rPr lang="pl-PL" sz="1400" b="1" noProof="0" dirty="0">
                <a:solidFill>
                  <a:srgbClr val="531B1B"/>
                </a:solidFill>
                <a:latin typeface="Inter"/>
              </a:rPr>
              <a:t>Uchwała nie narusza praw z ostatecznych decyzji administracyjnych wydanych przed jej wejściem w życie</a:t>
            </a:r>
            <a:endParaRPr lang="pl-PL" sz="1100" b="0" noProof="0" dirty="0">
              <a:solidFill>
                <a:srgbClr val="531B1B"/>
              </a:solidFill>
              <a:latin typeface="Inter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C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920" y="822960"/>
            <a:ext cx="3108960" cy="50498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95528" y="1828800"/>
            <a:ext cx="7589520" cy="2194560"/>
          </a:xfrm>
          <a:prstGeom prst="rect">
            <a:avLst/>
          </a:prstGeom>
          <a:noFill/>
        </p:spPr>
        <p:txBody>
          <a:bodyPr wrap="square" lIns="45720" rIns="45720" anchor="b"/>
          <a:lstStyle/>
          <a:p>
            <a:pPr algn="l">
              <a:spcAft>
                <a:spcPts val="0"/>
              </a:spcAft>
            </a:pPr>
            <a:r>
              <a:rPr sz="3400" b="0">
                <a:solidFill>
                  <a:srgbClr val="531B1B"/>
                </a:solidFill>
                <a:latin typeface="Thermal VF Medium Display Bold "/>
              </a:rPr>
              <a:t>Każdy ma tu prawo mieszkać,</a:t>
            </a:r>
          </a:p>
          <a:p>
            <a:pPr algn="l">
              <a:spcAft>
                <a:spcPts val="600"/>
              </a:spcAft>
            </a:pPr>
            <a:r>
              <a:rPr sz="3400" b="0">
                <a:solidFill>
                  <a:srgbClr val="531B1B"/>
                </a:solidFill>
                <a:latin typeface="Thermal VF Medium Display Bold "/>
              </a:rPr>
              <a:t>pracować i odpoczywać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5528" y="4206240"/>
            <a:ext cx="6949440" cy="137160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b="0" dirty="0">
                <a:solidFill>
                  <a:srgbClr val="531B1B"/>
                </a:solidFill>
                <a:latin typeface="Inter"/>
              </a:rPr>
              <a:t>Z </a:t>
            </a:r>
            <a:r>
              <a:rPr b="0" dirty="0" err="1">
                <a:solidFill>
                  <a:srgbClr val="531B1B"/>
                </a:solidFill>
                <a:latin typeface="Inter"/>
              </a:rPr>
              <a:t>Głównego</a:t>
            </a:r>
            <a:r>
              <a:rPr b="0" dirty="0">
                <a:solidFill>
                  <a:srgbClr val="531B1B"/>
                </a:solidFill>
                <a:latin typeface="Inter"/>
              </a:rPr>
              <a:t> </a:t>
            </a:r>
            <a:r>
              <a:rPr b="0" dirty="0" err="1">
                <a:solidFill>
                  <a:srgbClr val="531B1B"/>
                </a:solidFill>
                <a:latin typeface="Inter"/>
              </a:rPr>
              <a:t>Miasta</a:t>
            </a:r>
            <a:r>
              <a:rPr b="0" dirty="0">
                <a:solidFill>
                  <a:srgbClr val="531B1B"/>
                </a:solidFill>
                <a:latin typeface="Inter"/>
              </a:rPr>
              <a:t> </a:t>
            </a:r>
            <a:r>
              <a:rPr b="0" dirty="0" err="1">
                <a:solidFill>
                  <a:srgbClr val="531B1B"/>
                </a:solidFill>
                <a:latin typeface="Inter"/>
              </a:rPr>
              <a:t>korzystają</a:t>
            </a:r>
            <a:r>
              <a:rPr b="0" dirty="0">
                <a:solidFill>
                  <a:srgbClr val="531B1B"/>
                </a:solidFill>
                <a:latin typeface="Inter"/>
              </a:rPr>
              <a:t> </a:t>
            </a:r>
            <a:r>
              <a:rPr b="0" dirty="0" err="1">
                <a:solidFill>
                  <a:srgbClr val="531B1B"/>
                </a:solidFill>
                <a:latin typeface="Inter"/>
              </a:rPr>
              <a:t>dziś</a:t>
            </a:r>
            <a:r>
              <a:rPr b="0" dirty="0">
                <a:solidFill>
                  <a:srgbClr val="531B1B"/>
                </a:solidFill>
                <a:latin typeface="Inter"/>
              </a:rPr>
              <a:t> </a:t>
            </a:r>
            <a:r>
              <a:rPr b="0" dirty="0" err="1">
                <a:solidFill>
                  <a:srgbClr val="531B1B"/>
                </a:solidFill>
                <a:latin typeface="Inter"/>
              </a:rPr>
              <a:t>ludzie</a:t>
            </a:r>
            <a:r>
              <a:rPr b="0" dirty="0">
                <a:solidFill>
                  <a:srgbClr val="531B1B"/>
                </a:solidFill>
                <a:latin typeface="Inter"/>
              </a:rPr>
              <a:t> o </a:t>
            </a:r>
            <a:r>
              <a:rPr b="0" dirty="0" err="1">
                <a:solidFill>
                  <a:srgbClr val="531B1B"/>
                </a:solidFill>
                <a:latin typeface="Inter"/>
              </a:rPr>
              <a:t>różnych</a:t>
            </a:r>
            <a:r>
              <a:rPr b="0" dirty="0">
                <a:solidFill>
                  <a:srgbClr val="531B1B"/>
                </a:solidFill>
                <a:latin typeface="Inter"/>
              </a:rPr>
              <a:t> </a:t>
            </a:r>
            <a:r>
              <a:rPr b="0" dirty="0" err="1">
                <a:solidFill>
                  <a:srgbClr val="531B1B"/>
                </a:solidFill>
                <a:latin typeface="Inter"/>
              </a:rPr>
              <a:t>potrzebach</a:t>
            </a:r>
            <a:r>
              <a:rPr b="0" dirty="0">
                <a:solidFill>
                  <a:srgbClr val="531B1B"/>
                </a:solidFill>
                <a:latin typeface="Inter"/>
              </a:rPr>
              <a:t>, a po </a:t>
            </a:r>
            <a:r>
              <a:rPr b="0" dirty="0" err="1">
                <a:solidFill>
                  <a:srgbClr val="531B1B"/>
                </a:solidFill>
                <a:latin typeface="Inter"/>
              </a:rPr>
              <a:t>nich</a:t>
            </a:r>
            <a:r>
              <a:rPr b="0" dirty="0">
                <a:solidFill>
                  <a:srgbClr val="531B1B"/>
                </a:solidFill>
                <a:latin typeface="Inter"/>
              </a:rPr>
              <a:t> </a:t>
            </a:r>
            <a:r>
              <a:rPr b="0" dirty="0" err="1">
                <a:solidFill>
                  <a:srgbClr val="531B1B"/>
                </a:solidFill>
                <a:latin typeface="Inter"/>
              </a:rPr>
              <a:t>będą</a:t>
            </a:r>
            <a:r>
              <a:rPr b="0" dirty="0">
                <a:solidFill>
                  <a:srgbClr val="531B1B"/>
                </a:solidFill>
                <a:latin typeface="Inter"/>
              </a:rPr>
              <a:t> </a:t>
            </a:r>
            <a:r>
              <a:rPr b="0" dirty="0" err="1">
                <a:solidFill>
                  <a:srgbClr val="531B1B"/>
                </a:solidFill>
                <a:latin typeface="Inter"/>
              </a:rPr>
              <a:t>korzystać</a:t>
            </a:r>
            <a:r>
              <a:rPr b="0" dirty="0">
                <a:solidFill>
                  <a:srgbClr val="531B1B"/>
                </a:solidFill>
                <a:latin typeface="Inter"/>
              </a:rPr>
              <a:t> </a:t>
            </a:r>
            <a:r>
              <a:rPr b="0" dirty="0" err="1">
                <a:solidFill>
                  <a:srgbClr val="531B1B"/>
                </a:solidFill>
                <a:latin typeface="Inter"/>
              </a:rPr>
              <a:t>kolejne</a:t>
            </a:r>
            <a:r>
              <a:rPr b="0" dirty="0">
                <a:solidFill>
                  <a:srgbClr val="531B1B"/>
                </a:solidFill>
                <a:latin typeface="Inter"/>
              </a:rPr>
              <a:t> </a:t>
            </a:r>
            <a:r>
              <a:rPr b="0" dirty="0" err="1">
                <a:solidFill>
                  <a:srgbClr val="531B1B"/>
                </a:solidFill>
                <a:latin typeface="Inter"/>
              </a:rPr>
              <a:t>pokolenia</a:t>
            </a:r>
            <a:r>
              <a:rPr b="0" dirty="0">
                <a:solidFill>
                  <a:srgbClr val="531B1B"/>
                </a:solidFill>
                <a:latin typeface="Inter"/>
              </a:rPr>
              <a:t>. </a:t>
            </a:r>
            <a:r>
              <a:rPr b="0" dirty="0" err="1">
                <a:solidFill>
                  <a:srgbClr val="531B1B"/>
                </a:solidFill>
                <a:latin typeface="Inter"/>
              </a:rPr>
              <a:t>Wspólne</a:t>
            </a:r>
            <a:r>
              <a:rPr b="0" dirty="0">
                <a:solidFill>
                  <a:srgbClr val="531B1B"/>
                </a:solidFill>
                <a:latin typeface="Inter"/>
              </a:rPr>
              <a:t> </a:t>
            </a:r>
            <a:r>
              <a:rPr b="0" dirty="0" err="1">
                <a:solidFill>
                  <a:srgbClr val="531B1B"/>
                </a:solidFill>
                <a:latin typeface="Inter"/>
              </a:rPr>
              <a:t>zasady</a:t>
            </a:r>
            <a:r>
              <a:rPr b="0" dirty="0">
                <a:solidFill>
                  <a:srgbClr val="531B1B"/>
                </a:solidFill>
                <a:latin typeface="Inter"/>
              </a:rPr>
              <a:t> </a:t>
            </a:r>
            <a:r>
              <a:rPr b="0" dirty="0" err="1">
                <a:solidFill>
                  <a:srgbClr val="531B1B"/>
                </a:solidFill>
                <a:latin typeface="Inter"/>
              </a:rPr>
              <a:t>są</a:t>
            </a:r>
            <a:r>
              <a:rPr b="0" dirty="0">
                <a:solidFill>
                  <a:srgbClr val="531B1B"/>
                </a:solidFill>
                <a:latin typeface="Inter"/>
              </a:rPr>
              <a:t> </a:t>
            </a:r>
            <a:r>
              <a:rPr b="0" dirty="0" err="1">
                <a:solidFill>
                  <a:srgbClr val="531B1B"/>
                </a:solidFill>
                <a:latin typeface="Inter"/>
              </a:rPr>
              <a:t>formą</a:t>
            </a:r>
            <a:r>
              <a:rPr b="0" dirty="0">
                <a:solidFill>
                  <a:srgbClr val="531B1B"/>
                </a:solidFill>
                <a:latin typeface="Inter"/>
              </a:rPr>
              <a:t> </a:t>
            </a:r>
            <a:r>
              <a:rPr b="0" dirty="0" err="1">
                <a:solidFill>
                  <a:srgbClr val="531B1B"/>
                </a:solidFill>
                <a:latin typeface="Inter"/>
              </a:rPr>
              <a:t>wspólnej</a:t>
            </a:r>
            <a:r>
              <a:rPr b="0" dirty="0">
                <a:solidFill>
                  <a:srgbClr val="531B1B"/>
                </a:solidFill>
                <a:latin typeface="Inter"/>
              </a:rPr>
              <a:t> </a:t>
            </a:r>
            <a:r>
              <a:rPr b="0" dirty="0" err="1">
                <a:solidFill>
                  <a:srgbClr val="531B1B"/>
                </a:solidFill>
                <a:latin typeface="Inter"/>
              </a:rPr>
              <a:t>odpowiedzialności</a:t>
            </a:r>
            <a:r>
              <a:rPr b="0" dirty="0">
                <a:solidFill>
                  <a:srgbClr val="531B1B"/>
                </a:solidFill>
                <a:latin typeface="Inter"/>
              </a:rPr>
              <a:t> </a:t>
            </a:r>
            <a:br>
              <a:rPr lang="pl-PL" b="0" dirty="0">
                <a:solidFill>
                  <a:srgbClr val="531B1B"/>
                </a:solidFill>
                <a:latin typeface="Inter"/>
              </a:rPr>
            </a:br>
            <a:r>
              <a:rPr b="0" dirty="0">
                <a:solidFill>
                  <a:srgbClr val="531B1B"/>
                </a:solidFill>
                <a:latin typeface="Inter"/>
              </a:rPr>
              <a:t>za to </a:t>
            </a:r>
            <a:r>
              <a:rPr b="0" dirty="0" err="1">
                <a:solidFill>
                  <a:srgbClr val="531B1B"/>
                </a:solidFill>
                <a:latin typeface="Inter"/>
              </a:rPr>
              <a:t>miejsce</a:t>
            </a:r>
            <a:endParaRPr b="0" dirty="0">
              <a:solidFill>
                <a:srgbClr val="531B1B"/>
              </a:solidFill>
              <a:latin typeface="Inter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95528" y="5760720"/>
            <a:ext cx="6949440" cy="457200"/>
          </a:xfrm>
          <a:prstGeom prst="rect">
            <a:avLst/>
          </a:prstGeom>
          <a:noFill/>
        </p:spPr>
        <p:txBody>
          <a:bodyPr wrap="square" lIns="45720" rIns="45720" anchor="t"/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531B1B"/>
                </a:solidFill>
                <a:latin typeface="Inter"/>
              </a:rPr>
              <a:t>gdansk.pl/PKGM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F728BBA25D3754A81BAB2E22EAF4CFE" ma:contentTypeVersion="21" ma:contentTypeDescription="Utwórz nowy dokument." ma:contentTypeScope="" ma:versionID="2b3578dff18d0cfbbeb686902e47a8ca">
  <xsd:schema xmlns:xsd="http://www.w3.org/2001/XMLSchema" xmlns:xs="http://www.w3.org/2001/XMLSchema" xmlns:p="http://schemas.microsoft.com/office/2006/metadata/properties" xmlns:ns1="http://schemas.microsoft.com/sharepoint/v3" xmlns:ns2="6b5fd0d1-f229-47a2-9878-acf8b2df5c91" xmlns:ns3="de471b24-1a2e-4bf0-a271-abd16f6a9fb0" targetNamespace="http://schemas.microsoft.com/office/2006/metadata/properties" ma:root="true" ma:fieldsID="42e2060c498852cfed5455bec16789c6" ns1:_="" ns2:_="" ns3:_="">
    <xsd:import namespace="http://schemas.microsoft.com/sharepoint/v3"/>
    <xsd:import namespace="6b5fd0d1-f229-47a2-9878-acf8b2df5c91"/>
    <xsd:import namespace="de471b24-1a2e-4bf0-a271-abd16f6a9f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Data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6" nillable="true" ma:displayName="Właściwości ujednoliconych zasad zgodności" ma:hidden="true" ma:internalName="_ip_UnifiedCompliancePolicyProperties">
      <xsd:simpleType>
        <xsd:restriction base="dms:Note"/>
      </xsd:simpleType>
    </xsd:element>
    <xsd:element name="_ip_UnifiedCompliancePolicyUIAction" ma:index="17" nillable="true" ma:displayName="Akcja interfejsu użytkownika ujednoliconych zasad zgodności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5fd0d1-f229-47a2-9878-acf8b2df5c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Data" ma:index="21" nillable="true" ma:displayName="Data" ma:format="DateOnly" ma:internalName="Data">
      <xsd:simpleType>
        <xsd:restriction base="dms:DateTime"/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5" nillable="true" ma:taxonomy="true" ma:internalName="lcf76f155ced4ddcb4097134ff3c332f" ma:taxonomyFieldName="MediaServiceImageTags" ma:displayName="Tagi obrazów" ma:readOnly="false" ma:fieldId="{5cf76f15-5ced-4ddc-b409-7134ff3c332f}" ma:taxonomyMulti="true" ma:sspId="e492ed91-a7b0-4703-9148-d0f7067db25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471b24-1a2e-4bf0-a271-abd16f6a9fb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de048e61-96a8-4668-ad83-61f3e7840fdd}" ma:internalName="TaxCatchAll" ma:showField="CatchAllData" ma:web="de471b24-1a2e-4bf0-a271-abd16f6a9f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de471b24-1a2e-4bf0-a271-abd16f6a9fb0">
      <UserInfo>
        <DisplayName/>
        <AccountId xsi:nil="true"/>
        <AccountType/>
      </UserInfo>
    </SharedWithUsers>
    <_ip_UnifiedCompliancePolicyUIAction xmlns="http://schemas.microsoft.com/sharepoint/v3" xsi:nil="true"/>
    <_ip_UnifiedCompliancePolicyProperties xmlns="http://schemas.microsoft.com/sharepoint/v3" xsi:nil="true"/>
    <TaxCatchAll xmlns="de471b24-1a2e-4bf0-a271-abd16f6a9fb0" xsi:nil="true"/>
    <Data xmlns="6b5fd0d1-f229-47a2-9878-acf8b2df5c91" xsi:nil="true"/>
    <lcf76f155ced4ddcb4097134ff3c332f xmlns="6b5fd0d1-f229-47a2-9878-acf8b2df5c9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F9F2D6B-2C1C-4F1B-BD51-3BBC33620B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b5fd0d1-f229-47a2-9878-acf8b2df5c91"/>
    <ds:schemaRef ds:uri="de471b24-1a2e-4bf0-a271-abd16f6a9fb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251C1A6-C58B-4F39-B5CD-C61B7663634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54A7997-55DF-49C1-BBFB-10DDE4C93300}">
  <ds:schemaRefs>
    <ds:schemaRef ds:uri="6b5fd0d1-f229-47a2-9878-acf8b2df5c91"/>
    <ds:schemaRef ds:uri="http://purl.org/dc/dcmitype/"/>
    <ds:schemaRef ds:uri="http://www.w3.org/XML/1998/namespace"/>
    <ds:schemaRef ds:uri="http://purl.org/dc/terms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de471b24-1a2e-4bf0-a271-abd16f6a9fb0"/>
    <ds:schemaRef ds:uri="http://schemas.microsoft.com/sharepoint/v3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6410</TotalTime>
  <Words>2925</Words>
  <Application>Microsoft Office PowerPoint</Application>
  <PresentationFormat>Panoramiczny</PresentationFormat>
  <Paragraphs>270</Paragraphs>
  <Slides>20</Slides>
  <Notes>20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8" baseType="lpstr">
      <vt:lpstr>Aptos</vt:lpstr>
      <vt:lpstr>Aptos Display</vt:lpstr>
      <vt:lpstr>Arial</vt:lpstr>
      <vt:lpstr>Calibri</vt:lpstr>
      <vt:lpstr>Inter</vt:lpstr>
      <vt:lpstr>Inter 18pt Medium</vt:lpstr>
      <vt:lpstr>Thermal VF Medium Display Bold 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Park Kulturowy</dc:title>
  <dc:creator>Kaczmarek Michał</dc:creator>
  <cp:keywords>Park Kulturowy</cp:keywords>
  <cp:lastModifiedBy>Kaczmarek Michał</cp:lastModifiedBy>
  <cp:revision>83</cp:revision>
  <cp:lastPrinted>2026-04-09T11:05:59Z</cp:lastPrinted>
  <dcterms:created xsi:type="dcterms:W3CDTF">2025-07-16T06:34:37Z</dcterms:created>
  <dcterms:modified xsi:type="dcterms:W3CDTF">2026-10-28T10:38:38Z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0x0101001F728BBA25D3754A81BAB2E22EAF4CFE</vt:lpwstr>
  </property>
  <property fmtid="{D5CDD505-2E9C-101B-9397-08002B2CF9AE}" pid="3" name="MediaServiceImageTags">
    <vt:lpwstr/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</Properties>
</file>