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8" r:id="rId1"/>
  </p:sldMasterIdLst>
  <p:notesMasterIdLst>
    <p:notesMasterId r:id="rId28"/>
  </p:notesMasterIdLst>
  <p:sldIdLst>
    <p:sldId id="405" r:id="rId2"/>
    <p:sldId id="257" r:id="rId3"/>
    <p:sldId id="259" r:id="rId4"/>
    <p:sldId id="260" r:id="rId5"/>
    <p:sldId id="334" r:id="rId6"/>
    <p:sldId id="385" r:id="rId7"/>
    <p:sldId id="386" r:id="rId8"/>
    <p:sldId id="387" r:id="rId9"/>
    <p:sldId id="389" r:id="rId10"/>
    <p:sldId id="392" r:id="rId11"/>
    <p:sldId id="391" r:id="rId12"/>
    <p:sldId id="284" r:id="rId13"/>
    <p:sldId id="347" r:id="rId14"/>
    <p:sldId id="348" r:id="rId15"/>
    <p:sldId id="349" r:id="rId16"/>
    <p:sldId id="350" r:id="rId17"/>
    <p:sldId id="371" r:id="rId18"/>
    <p:sldId id="344" r:id="rId19"/>
    <p:sldId id="325" r:id="rId20"/>
    <p:sldId id="396" r:id="rId21"/>
    <p:sldId id="398" r:id="rId22"/>
    <p:sldId id="400" r:id="rId23"/>
    <p:sldId id="401" r:id="rId24"/>
    <p:sldId id="402" r:id="rId25"/>
    <p:sldId id="382" r:id="rId26"/>
    <p:sldId id="406"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03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99" autoAdjust="0"/>
    <p:restoredTop sz="98200" autoAdjust="0"/>
  </p:normalViewPr>
  <p:slideViewPr>
    <p:cSldViewPr>
      <p:cViewPr>
        <p:scale>
          <a:sx n="70" d="100"/>
          <a:sy n="70" d="100"/>
        </p:scale>
        <p:origin x="-636" y="-168"/>
      </p:cViewPr>
      <p:guideLst>
        <p:guide orient="horz" pos="527"/>
        <p:guide orient="horz" pos="2251"/>
        <p:guide pos="657"/>
        <p:guide pos="1655"/>
        <p:guide pos="521"/>
        <p:guide pos="295"/>
      </p:guideLst>
    </p:cSldViewPr>
  </p:slideViewPr>
  <p:outlineViewPr>
    <p:cViewPr>
      <p:scale>
        <a:sx n="33" d="100"/>
        <a:sy n="33" d="100"/>
      </p:scale>
      <p:origin x="0" y="104040"/>
    </p:cViewPr>
  </p:outlineViewPr>
  <p:notesTextViewPr>
    <p:cViewPr>
      <p:scale>
        <a:sx n="100" d="100"/>
        <a:sy n="100" d="100"/>
      </p:scale>
      <p:origin x="0" y="0"/>
    </p:cViewPr>
  </p:notesTextViewPr>
  <p:notesViewPr>
    <p:cSldViewPr>
      <p:cViewPr varScale="1">
        <p:scale>
          <a:sx n="51" d="100"/>
          <a:sy n="51" d="100"/>
        </p:scale>
        <p:origin x="-273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561CE-825F-4409-A2AD-17D2EA0705BC}" type="datetimeFigureOut">
              <a:rPr lang="pl-PL" smtClean="0"/>
              <a:pPr/>
              <a:t>2013-05-16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66100-07E1-4DF7-9F2C-6364479131CA}" type="slidenum">
              <a:rPr lang="pl-PL" smtClean="0"/>
              <a:pPr/>
              <a:t>‹#›</a:t>
            </a:fld>
            <a:endParaRPr lang="pl-PL"/>
          </a:p>
        </p:txBody>
      </p:sp>
    </p:spTree>
    <p:extLst>
      <p:ext uri="{BB962C8B-B14F-4D97-AF65-F5344CB8AC3E}">
        <p14:creationId xmlns:p14="http://schemas.microsoft.com/office/powerpoint/2010/main" xmlns="" val="100911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2A9333-095B-4575-ABF1-63C618DD382D}" type="slidenum">
              <a:rPr lang="pl-PL" smtClean="0"/>
              <a:pPr/>
              <a:t>2</a:t>
            </a:fld>
            <a:endParaRPr lang="pl-PL"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pl-P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obrazu slajdu 1"/>
          <p:cNvSpPr>
            <a:spLocks noGrp="1" noRot="1" noChangeAspect="1" noTextEdit="1"/>
          </p:cNvSpPr>
          <p:nvPr>
            <p:ph type="sldImg"/>
          </p:nvPr>
        </p:nvSpPr>
        <p:spPr>
          <a:ln/>
        </p:spPr>
      </p:sp>
      <p:sp>
        <p:nvSpPr>
          <p:cNvPr id="89091" name="Symbol zastępczy notatek 2"/>
          <p:cNvSpPr>
            <a:spLocks noGrp="1"/>
          </p:cNvSpPr>
          <p:nvPr>
            <p:ph type="body" idx="1"/>
          </p:nvPr>
        </p:nvSpPr>
        <p:spPr>
          <a:noFill/>
          <a:ln/>
        </p:spPr>
        <p:txBody>
          <a:bodyPr/>
          <a:lstStyle/>
          <a:p>
            <a:pPr eaLnBrk="1" hangingPunct="1"/>
            <a:endParaRPr lang="pl-PL" smtClean="0"/>
          </a:p>
        </p:txBody>
      </p:sp>
      <p:sp>
        <p:nvSpPr>
          <p:cNvPr id="89092" name="Symbol zastępczy numeru slajdu 3"/>
          <p:cNvSpPr>
            <a:spLocks noGrp="1"/>
          </p:cNvSpPr>
          <p:nvPr>
            <p:ph type="sldNum" sz="quarter" idx="5"/>
          </p:nvPr>
        </p:nvSpPr>
        <p:spPr>
          <a:noFill/>
        </p:spPr>
        <p:txBody>
          <a:bodyPr/>
          <a:lstStyle/>
          <a:p>
            <a:fld id="{BCE9B865-1D8D-4BD7-AB73-BA81025B115A}" type="slidenum">
              <a:rPr lang="pl-PL" smtClean="0"/>
              <a:pPr/>
              <a:t>11</a:t>
            </a:fld>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36CB016A-9A74-4249-AD57-9201A7DFF68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13</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14</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15</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16</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17</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18</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ymbol zastępczy obrazu slajdu 1"/>
          <p:cNvSpPr>
            <a:spLocks noGrp="1" noRot="1" noChangeAspect="1" noTextEdit="1"/>
          </p:cNvSpPr>
          <p:nvPr>
            <p:ph type="sldImg"/>
          </p:nvPr>
        </p:nvSpPr>
        <p:spPr>
          <a:ln/>
        </p:spPr>
      </p:sp>
      <p:sp>
        <p:nvSpPr>
          <p:cNvPr id="147459" name="Symbol zastępczy notatek 2"/>
          <p:cNvSpPr>
            <a:spLocks noGrp="1"/>
          </p:cNvSpPr>
          <p:nvPr>
            <p:ph type="body" idx="1"/>
          </p:nvPr>
        </p:nvSpPr>
        <p:spPr>
          <a:noFill/>
          <a:ln/>
        </p:spPr>
        <p:txBody>
          <a:bodyPr/>
          <a:lstStyle/>
          <a:p>
            <a:endParaRPr lang="pl-PL" smtClean="0"/>
          </a:p>
        </p:txBody>
      </p:sp>
      <p:sp>
        <p:nvSpPr>
          <p:cNvPr id="147460" name="Symbol zastępczy numeru slajdu 3"/>
          <p:cNvSpPr>
            <a:spLocks noGrp="1"/>
          </p:cNvSpPr>
          <p:nvPr>
            <p:ph type="sldNum" sz="quarter" idx="5"/>
          </p:nvPr>
        </p:nvSpPr>
        <p:spPr>
          <a:noFill/>
        </p:spPr>
        <p:txBody>
          <a:bodyPr/>
          <a:lstStyle/>
          <a:p>
            <a:fld id="{0F8E9B5D-2527-4732-A638-E34CE800AADF}"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20</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FADCB32-3AB7-4A40-8592-7AE7D7D1D0F5}" type="slidenum">
              <a:rPr lang="pl-PL" smtClean="0"/>
              <a:pPr/>
              <a:t>3</a:t>
            </a:fld>
            <a:endParaRPr lang="pl-PL"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21</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22</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23</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24</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25</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a:ln/>
        </p:spPr>
      </p:sp>
      <p:sp>
        <p:nvSpPr>
          <p:cNvPr id="82947" name="Symbol zastępczy notatek 2"/>
          <p:cNvSpPr>
            <a:spLocks noGrp="1"/>
          </p:cNvSpPr>
          <p:nvPr>
            <p:ph type="body" idx="1"/>
          </p:nvPr>
        </p:nvSpPr>
        <p:spPr>
          <a:noFill/>
          <a:ln/>
        </p:spPr>
        <p:txBody>
          <a:bodyPr/>
          <a:lstStyle/>
          <a:p>
            <a:endParaRPr lang="pl-PL" smtClean="0"/>
          </a:p>
        </p:txBody>
      </p:sp>
      <p:sp>
        <p:nvSpPr>
          <p:cNvPr id="82948" name="Symbol zastępczy numeru slajdu 3"/>
          <p:cNvSpPr>
            <a:spLocks noGrp="1"/>
          </p:cNvSpPr>
          <p:nvPr>
            <p:ph type="sldNum" sz="quarter" idx="5"/>
          </p:nvPr>
        </p:nvSpPr>
        <p:spPr>
          <a:noFill/>
        </p:spPr>
        <p:txBody>
          <a:bodyPr/>
          <a:lstStyle/>
          <a:p>
            <a:fld id="{338B2816-9B8E-4AC6-95EB-36D80286193A}"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5</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7</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50B66100-07E1-4DF7-9F2C-6364479131CA}" type="slidenum">
              <a:rPr lang="pl-PL" smtClean="0"/>
              <a:pPr/>
              <a:t>8</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ymbol zastępczy obrazu slajdu 1"/>
          <p:cNvSpPr>
            <a:spLocks noGrp="1" noRot="1" noChangeAspect="1" noTextEdit="1"/>
          </p:cNvSpPr>
          <p:nvPr>
            <p:ph type="sldImg"/>
          </p:nvPr>
        </p:nvSpPr>
        <p:spPr>
          <a:ln/>
        </p:spPr>
      </p:sp>
      <p:sp>
        <p:nvSpPr>
          <p:cNvPr id="151555" name="Symbol zastępczy notatek 2"/>
          <p:cNvSpPr>
            <a:spLocks noGrp="1"/>
          </p:cNvSpPr>
          <p:nvPr>
            <p:ph type="body" idx="1"/>
          </p:nvPr>
        </p:nvSpPr>
        <p:spPr>
          <a:noFill/>
          <a:ln/>
        </p:spPr>
        <p:txBody>
          <a:bodyPr/>
          <a:lstStyle/>
          <a:p>
            <a:pPr eaLnBrk="1" hangingPunct="1"/>
            <a:endParaRPr lang="pl-PL" smtClean="0"/>
          </a:p>
        </p:txBody>
      </p:sp>
      <p:sp>
        <p:nvSpPr>
          <p:cNvPr id="151556" name="Symbol zastępczy numeru slajdu 3"/>
          <p:cNvSpPr>
            <a:spLocks noGrp="1"/>
          </p:cNvSpPr>
          <p:nvPr>
            <p:ph type="sldNum" sz="quarter" idx="5"/>
          </p:nvPr>
        </p:nvSpPr>
        <p:spPr>
          <a:noFill/>
        </p:spPr>
        <p:txBody>
          <a:bodyPr/>
          <a:lstStyle/>
          <a:p>
            <a:fld id="{963D9260-916F-4822-A04D-9AAA0287640E}" type="slidenum">
              <a:rPr lang="pl-PL" smtClean="0"/>
              <a:pPr/>
              <a:t>9</a:t>
            </a:fld>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ymbol zastępczy obrazu slajdu 1"/>
          <p:cNvSpPr>
            <a:spLocks noGrp="1" noRot="1" noChangeAspect="1" noTextEdit="1"/>
          </p:cNvSpPr>
          <p:nvPr>
            <p:ph type="sldImg"/>
          </p:nvPr>
        </p:nvSpPr>
        <p:spPr>
          <a:ln/>
        </p:spPr>
      </p:sp>
      <p:sp>
        <p:nvSpPr>
          <p:cNvPr id="153603" name="Symbol zastępczy notatek 2"/>
          <p:cNvSpPr>
            <a:spLocks noGrp="1"/>
          </p:cNvSpPr>
          <p:nvPr>
            <p:ph type="body" idx="1"/>
          </p:nvPr>
        </p:nvSpPr>
        <p:spPr>
          <a:noFill/>
          <a:ln/>
        </p:spPr>
        <p:txBody>
          <a:bodyPr/>
          <a:lstStyle/>
          <a:p>
            <a:pPr eaLnBrk="1" hangingPunct="1"/>
            <a:endParaRPr lang="pl-PL" smtClean="0"/>
          </a:p>
        </p:txBody>
      </p:sp>
      <p:sp>
        <p:nvSpPr>
          <p:cNvPr id="153604" name="Symbol zastępczy numeru slajdu 3"/>
          <p:cNvSpPr>
            <a:spLocks noGrp="1"/>
          </p:cNvSpPr>
          <p:nvPr>
            <p:ph type="sldNum" sz="quarter" idx="5"/>
          </p:nvPr>
        </p:nvSpPr>
        <p:spPr>
          <a:noFill/>
        </p:spPr>
        <p:txBody>
          <a:bodyPr/>
          <a:lstStyle/>
          <a:p>
            <a:fld id="{E7778EC2-0854-452F-88EE-341036590902}" type="slidenum">
              <a:rPr lang="pl-PL" smtClean="0"/>
              <a:pPr/>
              <a:t>10</a:t>
            </a:fld>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AEB79E37-94CC-4179-9455-22677B13E8FF}" type="datetime1">
              <a:rPr lang="pl-PL" smtClean="0"/>
              <a:pPr/>
              <a:t>2013-05-16</a:t>
            </a:fld>
            <a:endParaRPr lang="pl-PL" dirty="0"/>
          </a:p>
        </p:txBody>
      </p:sp>
      <p:sp>
        <p:nvSpPr>
          <p:cNvPr id="17" name="Symbol zastępczy stopki 16"/>
          <p:cNvSpPr>
            <a:spLocks noGrp="1"/>
          </p:cNvSpPr>
          <p:nvPr>
            <p:ph type="ftr" sz="quarter" idx="11"/>
          </p:nvPr>
        </p:nvSpPr>
        <p:spPr/>
        <p:txBody>
          <a:bodyPr/>
          <a:lstStyle/>
          <a:p>
            <a:r>
              <a:rPr lang="pl-PL" smtClean="0"/>
              <a:t>Raport z badania etnograficznego, kwiecień 2013</a:t>
            </a:r>
            <a:endParaRPr lang="pl-PL" dirty="0"/>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F2547973-4395-4AAC-8F48-366EA1BE444F}" type="slidenum">
              <a:rPr lang="pl-PL" smtClean="0"/>
              <a:pPr/>
              <a:t>‹#›</a:t>
            </a:fld>
            <a:endParaRPr lang="pl-PL" dirty="0"/>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dirty="0"/>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9491608-DC4D-44ED-9447-AB3AB0BD5B1A}" type="datetime1">
              <a:rPr lang="pl-PL" smtClean="0"/>
              <a:pPr/>
              <a:t>2013-05-16</a:t>
            </a:fld>
            <a:endParaRPr lang="pl-PL"/>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a:p>
        </p:txBody>
      </p:sp>
      <p:sp>
        <p:nvSpPr>
          <p:cNvPr id="6" name="Symbol zastępczy numeru slajdu 5"/>
          <p:cNvSpPr>
            <a:spLocks noGrp="1"/>
          </p:cNvSpPr>
          <p:nvPr>
            <p:ph type="sldNum" sz="quarter" idx="12"/>
          </p:nvPr>
        </p:nvSpPr>
        <p:spPr/>
        <p:txBody>
          <a:bodyPr/>
          <a:lstStyle/>
          <a:p>
            <a:fld id="{F2547973-4395-4AAC-8F48-366EA1BE444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F355351-35B5-4616-B85F-CD8E8157F5D1}" type="datetime1">
              <a:rPr lang="pl-PL" smtClean="0"/>
              <a:pPr/>
              <a:t>2013-05-16</a:t>
            </a:fld>
            <a:endParaRPr lang="pl-PL"/>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a:p>
        </p:txBody>
      </p:sp>
      <p:sp>
        <p:nvSpPr>
          <p:cNvPr id="6" name="Symbol zastępczy numeru slajdu 5"/>
          <p:cNvSpPr>
            <a:spLocks noGrp="1"/>
          </p:cNvSpPr>
          <p:nvPr>
            <p:ph type="sldNum" sz="quarter" idx="12"/>
          </p:nvPr>
        </p:nvSpPr>
        <p:spPr/>
        <p:txBody>
          <a:bodyPr/>
          <a:lstStyle/>
          <a:p>
            <a:fld id="{F2547973-4395-4AAC-8F48-366EA1BE444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772400" cy="725470"/>
          </a:xfrm>
        </p:spPr>
        <p:txBody>
          <a:bodyPr/>
          <a:lstStyle>
            <a:lvl1pPr algn="l">
              <a:defRPr/>
            </a:lvl1pPr>
          </a:lstStyle>
          <a:p>
            <a:r>
              <a:rPr kumimoji="0" lang="pl-PL" dirty="0" smtClean="0"/>
              <a:t>Kliknij, aby edytować styl</a:t>
            </a:r>
            <a:endParaRPr kumimoji="0" lang="en-US" dirty="0"/>
          </a:p>
        </p:txBody>
      </p:sp>
      <p:sp>
        <p:nvSpPr>
          <p:cNvPr id="4" name="Symbol zastępczy daty 3"/>
          <p:cNvSpPr>
            <a:spLocks noGrp="1"/>
          </p:cNvSpPr>
          <p:nvPr>
            <p:ph type="dt" sz="half" idx="10"/>
          </p:nvPr>
        </p:nvSpPr>
        <p:spPr/>
        <p:txBody>
          <a:bodyPr/>
          <a:lstStyle/>
          <a:p>
            <a:fld id="{AFDD49C2-AAE4-4978-B779-1C53D27EEAAF}" type="datetime1">
              <a:rPr lang="pl-PL" smtClean="0"/>
              <a:pPr/>
              <a:t>2013-05-16</a:t>
            </a:fld>
            <a:endParaRPr lang="pl-PL" dirty="0"/>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dirty="0"/>
          </a:p>
        </p:txBody>
      </p:sp>
      <p:sp>
        <p:nvSpPr>
          <p:cNvPr id="6" name="Symbol zastępczy numeru slajdu 5"/>
          <p:cNvSpPr>
            <a:spLocks noGrp="1"/>
          </p:cNvSpPr>
          <p:nvPr>
            <p:ph type="sldNum" sz="quarter" idx="12"/>
          </p:nvPr>
        </p:nvSpPr>
        <p:spPr/>
        <p:txBody>
          <a:bodyPr/>
          <a:lstStyle/>
          <a:p>
            <a:fld id="{F2547973-4395-4AAC-8F48-366EA1BE444F}"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EFEFAF68-7AFC-4B14-87F7-9FB6C3DAC3FD}" type="datetime1">
              <a:rPr lang="pl-PL" smtClean="0"/>
              <a:pPr/>
              <a:t>2013-05-16</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r>
              <a:rPr lang="pl-PL" smtClean="0"/>
              <a:t>Raport z badania etnograficznego, kwiecień 2013</a:t>
            </a:r>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F2547973-4395-4AAC-8F48-366EA1BE444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D03DD376-5DBC-4751-B2E1-27FB5B68203B}" type="datetime1">
              <a:rPr lang="pl-PL" smtClean="0"/>
              <a:pPr/>
              <a:t>2013-05-16</a:t>
            </a:fld>
            <a:endParaRPr lang="pl-PL"/>
          </a:p>
        </p:txBody>
      </p:sp>
      <p:sp>
        <p:nvSpPr>
          <p:cNvPr id="6" name="Symbol zastępczy stopki 5"/>
          <p:cNvSpPr>
            <a:spLocks noGrp="1"/>
          </p:cNvSpPr>
          <p:nvPr>
            <p:ph type="ftr" sz="quarter" idx="11"/>
          </p:nvPr>
        </p:nvSpPr>
        <p:spPr/>
        <p:txBody>
          <a:bodyPr/>
          <a:lstStyle/>
          <a:p>
            <a:r>
              <a:rPr lang="pl-PL" smtClean="0"/>
              <a:t>Raport z badania etnograficznego, kwiecień 2013</a:t>
            </a:r>
            <a:endParaRPr lang="pl-PL"/>
          </a:p>
        </p:txBody>
      </p:sp>
      <p:sp>
        <p:nvSpPr>
          <p:cNvPr id="7" name="Symbol zastępczy numeru slajdu 6"/>
          <p:cNvSpPr>
            <a:spLocks noGrp="1"/>
          </p:cNvSpPr>
          <p:nvPr>
            <p:ph type="sldNum" sz="quarter" idx="12"/>
          </p:nvPr>
        </p:nvSpPr>
        <p:spPr/>
        <p:txBody>
          <a:bodyPr/>
          <a:lstStyle/>
          <a:p>
            <a:fld id="{F2547973-4395-4AAC-8F48-366EA1BE444F}"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584182"/>
          </a:xfrm>
        </p:spPr>
        <p:txBody>
          <a:bodyPr anchor="b" anchorCtr="0"/>
          <a:lstStyle>
            <a:lvl1pPr algn="l">
              <a:defRPr/>
            </a:lvl1pPr>
          </a:lstStyle>
          <a:p>
            <a:r>
              <a:rPr kumimoji="0" lang="pl-PL" dirty="0" smtClean="0"/>
              <a:t>Kliknij, aby edytować styl</a:t>
            </a:r>
            <a:endParaRPr kumimoji="0" lang="en-US" dirty="0"/>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dirty="0"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dirty="0" smtClean="0"/>
              <a:t>Kliknij, aby edytować style wzorca tekstu</a:t>
            </a:r>
          </a:p>
        </p:txBody>
      </p:sp>
      <p:sp>
        <p:nvSpPr>
          <p:cNvPr id="8" name="Symbol zastępczy stopki 7"/>
          <p:cNvSpPr>
            <a:spLocks noGrp="1"/>
          </p:cNvSpPr>
          <p:nvPr>
            <p:ph type="ftr" sz="quarter" idx="11"/>
          </p:nvPr>
        </p:nvSpPr>
        <p:spPr>
          <a:xfrm>
            <a:off x="4929190" y="6357958"/>
            <a:ext cx="3962400" cy="314324"/>
          </a:xfrm>
        </p:spPr>
        <p:txBody>
          <a:bodyPr/>
          <a:lstStyle>
            <a:lvl1pPr algn="r">
              <a:defRPr b="0"/>
            </a:lvl1pPr>
          </a:lstStyle>
          <a:p>
            <a:r>
              <a:rPr lang="pl-PL" smtClean="0"/>
              <a:t>Raport z badania etnograficznego, kwiecień 2013</a:t>
            </a:r>
            <a:endParaRPr lang="pl-PL" dirty="0"/>
          </a:p>
        </p:txBody>
      </p:sp>
      <p:sp>
        <p:nvSpPr>
          <p:cNvPr id="9" name="Symbol zastępczy numeru slajdu 8"/>
          <p:cNvSpPr>
            <a:spLocks noGrp="1"/>
          </p:cNvSpPr>
          <p:nvPr>
            <p:ph type="sldNum" sz="quarter" idx="12"/>
          </p:nvPr>
        </p:nvSpPr>
        <p:spPr>
          <a:xfrm>
            <a:off x="146304" y="6357958"/>
            <a:ext cx="353730" cy="309542"/>
          </a:xfrm>
        </p:spPr>
        <p:txBody>
          <a:bodyPr/>
          <a:lstStyle/>
          <a:p>
            <a:fld id="{F2547973-4395-4AAC-8F48-366EA1BE444F}" type="slidenum">
              <a:rPr lang="pl-PL" smtClean="0"/>
              <a:pPr/>
              <a:t>‹#›</a:t>
            </a:fld>
            <a:endParaRPr lang="pl-PL" dirty="0"/>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dirty="0" smtClean="0"/>
              <a:t>Kliknij, aby edytować style wzorca tekstu</a:t>
            </a:r>
          </a:p>
          <a:p>
            <a:pPr lvl="1" eaLnBrk="1" latinLnBrk="0" hangingPunct="1"/>
            <a:r>
              <a:rPr lang="pl-PL" dirty="0" smtClean="0"/>
              <a:t>Drugi poziom</a:t>
            </a:r>
          </a:p>
          <a:p>
            <a:pPr lvl="2" eaLnBrk="1" latinLnBrk="0" hangingPunct="1"/>
            <a:r>
              <a:rPr lang="pl-PL" dirty="0" smtClean="0"/>
              <a:t>Trzeci poziom</a:t>
            </a:r>
          </a:p>
          <a:p>
            <a:pPr lvl="3" eaLnBrk="1" latinLnBrk="0" hangingPunct="1"/>
            <a:r>
              <a:rPr lang="pl-PL" dirty="0" smtClean="0"/>
              <a:t>Czwarty poziom</a:t>
            </a:r>
          </a:p>
          <a:p>
            <a:pPr lvl="4" eaLnBrk="1" latinLnBrk="0" hangingPunct="1"/>
            <a:r>
              <a:rPr lang="pl-PL" dirty="0" smtClean="0"/>
              <a:t>Piąty poziom</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FDAEE452-F4F2-45E6-83C6-854C489AED91}" type="datetime1">
              <a:rPr lang="pl-PL" smtClean="0"/>
              <a:pPr/>
              <a:t>2013-05-16</a:t>
            </a:fld>
            <a:endParaRPr lang="pl-PL"/>
          </a:p>
        </p:txBody>
      </p:sp>
      <p:sp>
        <p:nvSpPr>
          <p:cNvPr id="4" name="Symbol zastępczy stopki 3"/>
          <p:cNvSpPr>
            <a:spLocks noGrp="1"/>
          </p:cNvSpPr>
          <p:nvPr>
            <p:ph type="ftr" sz="quarter" idx="11"/>
          </p:nvPr>
        </p:nvSpPr>
        <p:spPr/>
        <p:txBody>
          <a:bodyPr/>
          <a:lstStyle/>
          <a:p>
            <a:r>
              <a:rPr lang="pl-PL" smtClean="0"/>
              <a:t>Raport z badania etnograficznego, kwiecień 2013</a:t>
            </a:r>
            <a:endParaRPr lang="pl-PL"/>
          </a:p>
        </p:txBody>
      </p:sp>
      <p:sp>
        <p:nvSpPr>
          <p:cNvPr id="5" name="Symbol zastępczy numeru slajdu 4"/>
          <p:cNvSpPr>
            <a:spLocks noGrp="1"/>
          </p:cNvSpPr>
          <p:nvPr>
            <p:ph type="sldNum" sz="quarter" idx="12"/>
          </p:nvPr>
        </p:nvSpPr>
        <p:spPr/>
        <p:txBody>
          <a:bodyPr/>
          <a:lstStyle/>
          <a:p>
            <a:fld id="{F2547973-4395-4AAC-8F48-366EA1BE444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082EBF7-96CB-4D05-8458-99D296293DF3}" type="datetime1">
              <a:rPr lang="pl-PL" smtClean="0"/>
              <a:pPr/>
              <a:t>2013-05-16</a:t>
            </a:fld>
            <a:endParaRPr lang="pl-PL"/>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29E6DBAE-22E5-4BE1-ABFD-63368C43A644}" type="datetime1">
              <a:rPr lang="pl-PL" smtClean="0"/>
              <a:pPr/>
              <a:t>2013-05-16</a:t>
            </a:fld>
            <a:endParaRPr lang="pl-PL"/>
          </a:p>
        </p:txBody>
      </p:sp>
      <p:sp>
        <p:nvSpPr>
          <p:cNvPr id="6" name="Symbol zastępczy stopki 5"/>
          <p:cNvSpPr>
            <a:spLocks noGrp="1"/>
          </p:cNvSpPr>
          <p:nvPr>
            <p:ph type="ftr" sz="quarter" idx="11"/>
          </p:nvPr>
        </p:nvSpPr>
        <p:spPr/>
        <p:txBody>
          <a:bodyPr/>
          <a:lstStyle/>
          <a:p>
            <a:r>
              <a:rPr lang="pl-PL" smtClean="0"/>
              <a:t>Raport z badania etnograficznego, kwiecień 2013</a:t>
            </a:r>
            <a:endParaRPr lang="pl-PL"/>
          </a:p>
        </p:txBody>
      </p:sp>
      <p:sp>
        <p:nvSpPr>
          <p:cNvPr id="7" name="Symbol zastępczy numeru slajdu 6"/>
          <p:cNvSpPr>
            <a:spLocks noGrp="1"/>
          </p:cNvSpPr>
          <p:nvPr>
            <p:ph type="sldNum" sz="quarter" idx="12"/>
          </p:nvPr>
        </p:nvSpPr>
        <p:spPr/>
        <p:txBody>
          <a:bodyPr/>
          <a:lstStyle/>
          <a:p>
            <a:fld id="{F2547973-4395-4AAC-8F48-366EA1BE444F}"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5906F331-F3C9-4622-AF51-69F3729C6C0B}" type="datetime1">
              <a:rPr lang="pl-PL" smtClean="0"/>
              <a:pPr/>
              <a:t>2013-05-16</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r>
              <a:rPr lang="pl-PL" smtClean="0"/>
              <a:t>Raport z badania etnograficznego, kwiecień 2013</a:t>
            </a:r>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F2547973-4395-4AAC-8F48-366EA1BE444F}" type="slidenum">
              <a:rPr lang="pl-PL" smtClean="0"/>
              <a:pPr/>
              <a:t>‹#›</a:t>
            </a:fld>
            <a:endParaRPr lang="pl-PL"/>
          </a:p>
        </p:txBody>
      </p:sp>
      <p:sp>
        <p:nvSpPr>
          <p:cNvPr id="11" name="Prostokąt 10"/>
          <p:cNvSpPr/>
          <p:nvPr/>
        </p:nvSpPr>
        <p:spPr>
          <a:xfrm flipV="1">
            <a:off x="65754" y="857232"/>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71406" y="857232"/>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71406" y="928670"/>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1037143-9015-48E1-BC03-31F879D24CF8}" type="datetime1">
              <a:rPr lang="pl-PL" smtClean="0"/>
              <a:pPr/>
              <a:t>2013-05-16</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pl-PL" smtClean="0"/>
              <a:t>Raport z badania etnograficznego, kwiecień 2013</a:t>
            </a:r>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2547973-4395-4AAC-8F48-366EA1BE444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0" y="1484784"/>
            <a:ext cx="9144000" cy="1470025"/>
          </a:xfrm>
        </p:spPr>
        <p:txBody>
          <a:bodyPr>
            <a:normAutofit fontScale="90000"/>
          </a:bodyPr>
          <a:lstStyle/>
          <a:p>
            <a:r>
              <a:rPr lang="pl-PL" b="1" dirty="0" smtClean="0">
                <a:solidFill>
                  <a:srgbClr val="244061"/>
                </a:solidFill>
                <a:latin typeface="Arial" pitchFamily="34"/>
                <a:ea typeface="Arial Unicode MS" pitchFamily="34"/>
              </a:rPr>
              <a:t/>
            </a:r>
            <a:br>
              <a:rPr lang="pl-PL" b="1" dirty="0" smtClean="0">
                <a:solidFill>
                  <a:srgbClr val="244061"/>
                </a:solidFill>
                <a:latin typeface="Arial" pitchFamily="34"/>
                <a:ea typeface="Arial Unicode MS" pitchFamily="34"/>
              </a:rPr>
            </a:br>
            <a:r>
              <a:rPr lang="pl-PL" b="1" dirty="0" smtClean="0">
                <a:solidFill>
                  <a:srgbClr val="244061"/>
                </a:solidFill>
                <a:latin typeface="Arial" pitchFamily="34"/>
                <a:ea typeface="Arial Unicode MS" pitchFamily="34"/>
              </a:rPr>
              <a:t/>
            </a:r>
            <a:br>
              <a:rPr lang="pl-PL" b="1" dirty="0" smtClean="0">
                <a:solidFill>
                  <a:srgbClr val="244061"/>
                </a:solidFill>
                <a:latin typeface="Arial" pitchFamily="34"/>
                <a:ea typeface="Arial Unicode MS" pitchFamily="34"/>
              </a:rPr>
            </a:br>
            <a:r>
              <a:rPr lang="pl-PL" sz="3600" dirty="0" smtClean="0">
                <a:solidFill>
                  <a:schemeClr val="bg1"/>
                </a:solidFill>
              </a:rPr>
              <a:t>Konsument w czasie kryzysu  – wyzwania dla handlu.  Etnografia w biznesie. </a:t>
            </a:r>
            <a:r>
              <a:rPr lang="pl-PL" dirty="0" smtClean="0">
                <a:solidFill>
                  <a:srgbClr val="17375E"/>
                </a:solidFill>
              </a:rPr>
              <a:t/>
            </a:r>
            <a:br>
              <a:rPr lang="pl-PL" dirty="0" smtClean="0">
                <a:solidFill>
                  <a:srgbClr val="17375E"/>
                </a:solidFill>
              </a:rPr>
            </a:br>
            <a:r>
              <a:rPr lang="pl-PL" b="1" dirty="0" smtClean="0">
                <a:solidFill>
                  <a:srgbClr val="17375E"/>
                </a:solidFill>
              </a:rPr>
              <a:t/>
            </a:r>
            <a:br>
              <a:rPr lang="pl-PL" b="1" dirty="0" smtClean="0">
                <a:solidFill>
                  <a:srgbClr val="17375E"/>
                </a:solidFill>
              </a:rPr>
            </a:br>
            <a:endParaRPr lang="pl-PL" dirty="0"/>
          </a:p>
        </p:txBody>
      </p:sp>
      <p:sp>
        <p:nvSpPr>
          <p:cNvPr id="4" name="pole tekstowe 3"/>
          <p:cNvSpPr txBox="1"/>
          <p:nvPr/>
        </p:nvSpPr>
        <p:spPr>
          <a:xfrm>
            <a:off x="-500098" y="357166"/>
            <a:ext cx="10072758" cy="928694"/>
          </a:xfrm>
          <a:prstGeom prst="rect">
            <a:avLst/>
          </a:prstGeom>
          <a:noFill/>
        </p:spPr>
        <p:txBody>
          <a:bodyPr wrap="square" rtlCol="0">
            <a:noAutofit/>
          </a:bodyPr>
          <a:lstStyle/>
          <a:p>
            <a:pPr algn="ctr"/>
            <a:r>
              <a:rPr lang="pl-PL" sz="3200" b="1" dirty="0" smtClean="0">
                <a:solidFill>
                  <a:srgbClr val="17375E"/>
                </a:solidFill>
              </a:rPr>
              <a:t>Badania etnograficzne </a:t>
            </a:r>
          </a:p>
          <a:p>
            <a:pPr algn="ctr"/>
            <a:r>
              <a:rPr lang="pl-PL" sz="3200" b="1" dirty="0" smtClean="0">
                <a:solidFill>
                  <a:srgbClr val="17375E"/>
                </a:solidFill>
              </a:rPr>
              <a:t>Uniwersytetu Warszawskiego  i Carrefour</a:t>
            </a:r>
            <a:r>
              <a:rPr lang="pl-PL" sz="3200" b="1" dirty="0" smtClean="0">
                <a:solidFill>
                  <a:srgbClr val="244061"/>
                </a:solidFill>
                <a:latin typeface="Arial" pitchFamily="34"/>
                <a:ea typeface="Arial Unicode MS" pitchFamily="34"/>
              </a:rPr>
              <a:t> </a:t>
            </a:r>
            <a:endParaRPr lang="pl-PL" sz="3200" b="1" dirty="0"/>
          </a:p>
        </p:txBody>
      </p:sp>
      <p:pic>
        <p:nvPicPr>
          <p:cNvPr id="5" name="Obraz 3" descr="Carrefour.jpg"/>
          <p:cNvPicPr>
            <a:picLocks noChangeAspect="1"/>
          </p:cNvPicPr>
          <p:nvPr/>
        </p:nvPicPr>
        <p:blipFill>
          <a:blip r:embed="rId2" cstate="print"/>
          <a:srcRect/>
          <a:stretch>
            <a:fillRect/>
          </a:stretch>
        </p:blipFill>
        <p:spPr bwMode="auto">
          <a:xfrm>
            <a:off x="2159371" y="3262485"/>
            <a:ext cx="2520979" cy="2137709"/>
          </a:xfrm>
          <a:prstGeom prst="rect">
            <a:avLst/>
          </a:prstGeom>
          <a:noFill/>
          <a:ln w="9525">
            <a:noFill/>
            <a:miter lim="800000"/>
            <a:headEnd/>
            <a:tailEnd/>
          </a:ln>
        </p:spPr>
      </p:pic>
      <p:pic>
        <p:nvPicPr>
          <p:cNvPr id="6" name="Obraz 4" descr="uw.jpg"/>
          <p:cNvPicPr>
            <a:picLocks noChangeAspect="1"/>
          </p:cNvPicPr>
          <p:nvPr/>
        </p:nvPicPr>
        <p:blipFill>
          <a:blip r:embed="rId3" cstate="print"/>
          <a:srcRect/>
          <a:stretch>
            <a:fillRect/>
          </a:stretch>
        </p:blipFill>
        <p:spPr bwMode="auto">
          <a:xfrm>
            <a:off x="4643438" y="3357562"/>
            <a:ext cx="2602961" cy="1951197"/>
          </a:xfrm>
          <a:prstGeom prst="rect">
            <a:avLst/>
          </a:prstGeom>
          <a:noFill/>
          <a:ln w="9525">
            <a:noFill/>
            <a:miter lim="800000"/>
            <a:headEnd/>
            <a:tailEnd/>
          </a:ln>
        </p:spPr>
      </p:pic>
      <p:sp>
        <p:nvSpPr>
          <p:cNvPr id="7" name="pole tekstowe 6"/>
          <p:cNvSpPr txBox="1"/>
          <p:nvPr/>
        </p:nvSpPr>
        <p:spPr>
          <a:xfrm>
            <a:off x="1071538" y="5500702"/>
            <a:ext cx="7143800" cy="954107"/>
          </a:xfrm>
          <a:prstGeom prst="rect">
            <a:avLst/>
          </a:prstGeom>
          <a:noFill/>
        </p:spPr>
        <p:txBody>
          <a:bodyPr wrap="square" rtlCol="0">
            <a:spAutoFit/>
          </a:bodyPr>
          <a:lstStyle/>
          <a:p>
            <a:pPr algn="ctr"/>
            <a:r>
              <a:rPr lang="pl-PL" sz="2800" b="1" dirty="0" smtClean="0"/>
              <a:t>Warszawa - 17 maja 2013</a:t>
            </a:r>
          </a:p>
          <a:p>
            <a:pPr algn="ctr"/>
            <a:r>
              <a:rPr lang="pl-PL" sz="2800" b="1" dirty="0" smtClean="0"/>
              <a:t>Pałac Prymasowski – Sala Malinowa</a:t>
            </a:r>
            <a:endParaRPr lang="pl-PL"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ytuł 1"/>
          <p:cNvSpPr>
            <a:spLocks noGrp="1"/>
          </p:cNvSpPr>
          <p:nvPr>
            <p:ph type="title"/>
          </p:nvPr>
        </p:nvSpPr>
        <p:spPr>
          <a:xfrm>
            <a:off x="928662" y="-52404"/>
            <a:ext cx="8001000" cy="1123950"/>
          </a:xfrm>
        </p:spPr>
        <p:txBody>
          <a:bodyPr/>
          <a:lstStyle/>
          <a:p>
            <a:pPr eaLnBrk="1" hangingPunct="1"/>
            <a:r>
              <a:rPr lang="pl-PL" dirty="0" smtClean="0">
                <a:latin typeface="Calibri" pitchFamily="34" charset="0"/>
              </a:rPr>
              <a:t>Zaradność</a:t>
            </a:r>
          </a:p>
        </p:txBody>
      </p:sp>
      <p:sp>
        <p:nvSpPr>
          <p:cNvPr id="12" name="Symbol zastępczy stopki 11"/>
          <p:cNvSpPr>
            <a:spLocks noGrp="1"/>
          </p:cNvSpPr>
          <p:nvPr>
            <p:ph type="ftr" sz="quarter" idx="11"/>
          </p:nvPr>
        </p:nvSpPr>
        <p:spPr/>
        <p:txBody>
          <a:bodyPr/>
          <a:lstStyle/>
          <a:p>
            <a:r>
              <a:rPr lang="pl-PL" smtClean="0"/>
              <a:t>Raport z badania etnograficznego, kwiecień 2013</a:t>
            </a:r>
            <a:endParaRPr lang="pl-PL"/>
          </a:p>
        </p:txBody>
      </p:sp>
      <p:sp>
        <p:nvSpPr>
          <p:cNvPr id="9" name="Symbol zastępczy numeru slajdu 8"/>
          <p:cNvSpPr>
            <a:spLocks noGrp="1"/>
          </p:cNvSpPr>
          <p:nvPr>
            <p:ph type="sldNum" sz="quarter" idx="12"/>
          </p:nvPr>
        </p:nvSpPr>
        <p:spPr/>
        <p:txBody>
          <a:bodyPr/>
          <a:lstStyle/>
          <a:p>
            <a:fld id="{F2547973-4395-4AAC-8F48-366EA1BE444F}" type="slidenum">
              <a:rPr lang="pl-PL" smtClean="0"/>
              <a:pPr/>
              <a:t>10</a:t>
            </a:fld>
            <a:endParaRPr lang="pl-PL"/>
          </a:p>
        </p:txBody>
      </p:sp>
      <p:sp>
        <p:nvSpPr>
          <p:cNvPr id="6" name="Objaśnienie prostokątne zaokrąglone 5"/>
          <p:cNvSpPr/>
          <p:nvPr/>
        </p:nvSpPr>
        <p:spPr>
          <a:xfrm>
            <a:off x="571500" y="4429125"/>
            <a:ext cx="2571750" cy="1428750"/>
          </a:xfrm>
          <a:prstGeom prst="wedgeRoundRectCallout">
            <a:avLst>
              <a:gd name="adj1" fmla="val 67660"/>
              <a:gd name="adj2" fmla="val 417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Calibri" pitchFamily="34" charset="0"/>
              </a:rPr>
              <a:t>„Zaradność polega na tym, że kupię jednego kurczaka zrobię go na trzy obiady”</a:t>
            </a:r>
            <a:endParaRPr lang="pl-PL" sz="1600" dirty="0">
              <a:solidFill>
                <a:schemeClr val="bg1"/>
              </a:solidFill>
              <a:latin typeface="Calibri" pitchFamily="34" charset="0"/>
            </a:endParaRPr>
          </a:p>
        </p:txBody>
      </p:sp>
      <p:sp>
        <p:nvSpPr>
          <p:cNvPr id="7" name="Objaśnienie prostokątne zaokrąglone 6"/>
          <p:cNvSpPr/>
          <p:nvPr/>
        </p:nvSpPr>
        <p:spPr>
          <a:xfrm>
            <a:off x="5214938" y="4857750"/>
            <a:ext cx="3357562" cy="1357313"/>
          </a:xfrm>
          <a:prstGeom prst="wedgeRoundRectCallout">
            <a:avLst>
              <a:gd name="adj1" fmla="val 35660"/>
              <a:gd name="adj2" fmla="val -713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Calibri" pitchFamily="34" charset="0"/>
              </a:rPr>
              <a:t>„Bo dla mnie jest tak, jak ktoś niezaradny, to trzeba go popychać wszędzie, a ja sobie potrafię ze wszystkim poradzić”</a:t>
            </a:r>
          </a:p>
        </p:txBody>
      </p:sp>
      <p:sp>
        <p:nvSpPr>
          <p:cNvPr id="8" name="Objaśnienie prostokątne zaokrąglone 7"/>
          <p:cNvSpPr/>
          <p:nvPr/>
        </p:nvSpPr>
        <p:spPr>
          <a:xfrm>
            <a:off x="500034" y="1857364"/>
            <a:ext cx="2500312" cy="1643063"/>
          </a:xfrm>
          <a:prstGeom prst="wedgeRoundRectCallout">
            <a:avLst>
              <a:gd name="adj1" fmla="val 35660"/>
              <a:gd name="adj2" fmla="val -713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Calibri" pitchFamily="34" charset="0"/>
              </a:rPr>
              <a:t>„Dla mnie zaradna to była moja babcia, ona w lato już wiedziała co trzeba na zimę i to była zaradność”</a:t>
            </a:r>
          </a:p>
        </p:txBody>
      </p:sp>
      <p:sp>
        <p:nvSpPr>
          <p:cNvPr id="10" name="Objaśnienie prostokątne zaokrąglone 9"/>
          <p:cNvSpPr/>
          <p:nvPr/>
        </p:nvSpPr>
        <p:spPr>
          <a:xfrm>
            <a:off x="3929063" y="1643063"/>
            <a:ext cx="4857750" cy="1071562"/>
          </a:xfrm>
          <a:prstGeom prst="wedgeRoundRectCallout">
            <a:avLst>
              <a:gd name="adj1" fmla="val 35660"/>
              <a:gd name="adj2" fmla="val -713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Calibri" pitchFamily="34" charset="0"/>
              </a:rPr>
              <a:t>„Ja uważam, że jestem bardzo zaradną osobą. Mieć 6-osobową rodzinę, pracować, wyjeżdżać, dzieciom wszystko kupić to trzeba pomyśleć.”</a:t>
            </a:r>
          </a:p>
        </p:txBody>
      </p:sp>
      <p:sp>
        <p:nvSpPr>
          <p:cNvPr id="11" name="Objaśnienie prostokątne zaokrąglone 10"/>
          <p:cNvSpPr/>
          <p:nvPr/>
        </p:nvSpPr>
        <p:spPr>
          <a:xfrm>
            <a:off x="3143250" y="3143250"/>
            <a:ext cx="4071938" cy="1143000"/>
          </a:xfrm>
          <a:prstGeom prst="wedgeRoundRectCallout">
            <a:avLst>
              <a:gd name="adj1" fmla="val -10001"/>
              <a:gd name="adj2" fmla="val 71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chemeClr val="bg1"/>
                </a:solidFill>
                <a:latin typeface="Calibri" pitchFamily="34" charset="0"/>
              </a:rPr>
              <a:t>„Tak samo zaradność to, że idę do tej dodatkowej pracy, mam te pieniądze jak coś trzeba w tym miesiącu kupić”</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p:txBody>
          <a:bodyPr>
            <a:normAutofit/>
          </a:bodyPr>
          <a:lstStyle/>
          <a:p>
            <a:pPr algn="l" eaLnBrk="1" hangingPunct="1"/>
            <a:r>
              <a:rPr lang="pl-PL" dirty="0" smtClean="0">
                <a:latin typeface="Calibri" pitchFamily="34" charset="0"/>
              </a:rPr>
              <a:t>Gdy brakuje do pierwszego?</a:t>
            </a:r>
          </a:p>
        </p:txBody>
      </p:sp>
      <p:sp>
        <p:nvSpPr>
          <p:cNvPr id="8" name="Symbol zastępczy stopki 7"/>
          <p:cNvSpPr>
            <a:spLocks noGrp="1"/>
          </p:cNvSpPr>
          <p:nvPr>
            <p:ph type="ftr" sz="quarter" idx="11"/>
          </p:nvPr>
        </p:nvSpPr>
        <p:spPr/>
        <p:txBody>
          <a:bodyPr/>
          <a:lstStyle/>
          <a:p>
            <a:r>
              <a:rPr lang="pl-PL" smtClean="0"/>
              <a:t>Raport z badania etnograficznego, kwiecień 2013</a:t>
            </a:r>
            <a:endParaRPr lang="pl-PL"/>
          </a:p>
        </p:txBody>
      </p:sp>
      <p:sp>
        <p:nvSpPr>
          <p:cNvPr id="7" name="Symbol zastępczy numeru slajdu 6"/>
          <p:cNvSpPr>
            <a:spLocks noGrp="1"/>
          </p:cNvSpPr>
          <p:nvPr>
            <p:ph type="sldNum" sz="quarter" idx="12"/>
          </p:nvPr>
        </p:nvSpPr>
        <p:spPr/>
        <p:txBody>
          <a:bodyPr/>
          <a:lstStyle/>
          <a:p>
            <a:fld id="{F2547973-4395-4AAC-8F48-366EA1BE444F}" type="slidenum">
              <a:rPr lang="pl-PL" smtClean="0"/>
              <a:pPr/>
              <a:t>11</a:t>
            </a:fld>
            <a:endParaRPr lang="pl-PL"/>
          </a:p>
        </p:txBody>
      </p:sp>
      <p:sp>
        <p:nvSpPr>
          <p:cNvPr id="11267" name="Symbol zastępczy zawartości 2"/>
          <p:cNvSpPr>
            <a:spLocks noGrp="1"/>
          </p:cNvSpPr>
          <p:nvPr>
            <p:ph sz="quarter" idx="1"/>
          </p:nvPr>
        </p:nvSpPr>
        <p:spPr/>
        <p:txBody>
          <a:bodyPr>
            <a:normAutofit/>
          </a:bodyPr>
          <a:lstStyle/>
          <a:p>
            <a:pPr>
              <a:buNone/>
            </a:pPr>
            <a:endParaRPr lang="pl-PL" sz="2400" dirty="0" smtClean="0">
              <a:latin typeface="Calibri" pitchFamily="34" charset="0"/>
            </a:endParaRPr>
          </a:p>
          <a:p>
            <a:pPr>
              <a:buNone/>
            </a:pPr>
            <a:r>
              <a:rPr lang="pl-PL" sz="2400" dirty="0" smtClean="0">
                <a:latin typeface="Calibri" pitchFamily="34" charset="0"/>
              </a:rPr>
              <a:t>Różne strategie radzenia sobie z niedostatkiem:</a:t>
            </a:r>
          </a:p>
          <a:p>
            <a:endParaRPr lang="pl-PL" sz="2400" dirty="0" smtClean="0">
              <a:latin typeface="Calibri" pitchFamily="34" charset="0"/>
            </a:endParaRPr>
          </a:p>
          <a:p>
            <a:r>
              <a:rPr lang="pl-PL" sz="2400" dirty="0" smtClean="0">
                <a:latin typeface="Calibri" pitchFamily="34" charset="0"/>
              </a:rPr>
              <a:t>Strategia I – skrupulatne planowanie wydatków i ścisły reżim zakupowy</a:t>
            </a:r>
          </a:p>
          <a:p>
            <a:endParaRPr lang="pl-PL" sz="2400" dirty="0" smtClean="0">
              <a:latin typeface="Calibri" pitchFamily="34" charset="0"/>
            </a:endParaRPr>
          </a:p>
          <a:p>
            <a:r>
              <a:rPr lang="pl-PL" sz="2400" dirty="0" smtClean="0">
                <a:latin typeface="Calibri" pitchFamily="34" charset="0"/>
              </a:rPr>
              <a:t>Strategia II – spontaniczność jako chwila wolności</a:t>
            </a:r>
          </a:p>
        </p:txBody>
      </p:sp>
      <p:sp>
        <p:nvSpPr>
          <p:cNvPr id="11" name="Symbol zastępczy zawartości 10"/>
          <p:cNvSpPr>
            <a:spLocks noGrp="1"/>
          </p:cNvSpPr>
          <p:nvPr>
            <p:ph sz="quarter" idx="2"/>
          </p:nvPr>
        </p:nvSpPr>
        <p:spPr/>
        <p:txBody>
          <a:bodyPr/>
          <a:lstStyle/>
          <a:p>
            <a:endParaRPr lang="pl-PL"/>
          </a:p>
        </p:txBody>
      </p:sp>
      <p:pic>
        <p:nvPicPr>
          <p:cNvPr id="6" name="Symbol zastępczy zawartości 8" descr="IMAG0374.jpg"/>
          <p:cNvPicPr>
            <a:picLocks noChangeAspect="1"/>
          </p:cNvPicPr>
          <p:nvPr/>
        </p:nvPicPr>
        <p:blipFill>
          <a:blip r:embed="rId3" cstate="print"/>
          <a:stretch>
            <a:fillRect/>
          </a:stretch>
        </p:blipFill>
        <p:spPr>
          <a:xfrm>
            <a:off x="4860032" y="1556792"/>
            <a:ext cx="3728122" cy="446449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7262" y="428604"/>
            <a:ext cx="7315200" cy="522288"/>
          </a:xfrm>
        </p:spPr>
        <p:txBody>
          <a:bodyPr>
            <a:noAutofit/>
          </a:bodyPr>
          <a:lstStyle/>
          <a:p>
            <a:r>
              <a:rPr lang="pl-PL" sz="3200" dirty="0" smtClean="0"/>
              <a:t>Targ/bazarek</a:t>
            </a:r>
            <a:endParaRPr lang="pl-PL" dirty="0"/>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a:p>
        </p:txBody>
      </p:sp>
      <p:sp>
        <p:nvSpPr>
          <p:cNvPr id="4" name="Symbol zastępczy numeru slajdu 3"/>
          <p:cNvSpPr>
            <a:spLocks noGrp="1"/>
          </p:cNvSpPr>
          <p:nvPr>
            <p:ph type="sldNum" sz="quarter" idx="12"/>
          </p:nvPr>
        </p:nvSpPr>
        <p:spPr/>
        <p:txBody>
          <a:bodyPr>
            <a:normAutofit/>
          </a:bodyPr>
          <a:lstStyle/>
          <a:p>
            <a:pPr>
              <a:defRPr/>
            </a:pPr>
            <a:fld id="{C70CADD5-4370-4996-B8DD-AE527D3DA7BD}" type="slidenum">
              <a:rPr lang="pl-PL" smtClean="0"/>
              <a:pPr>
                <a:defRPr/>
              </a:pPr>
              <a:t>12</a:t>
            </a:fld>
            <a:endParaRPr lang="pl-PL"/>
          </a:p>
        </p:txBody>
      </p:sp>
      <p:pic>
        <p:nvPicPr>
          <p:cNvPr id="8" name="Symbol zastępczy obrazu 7" descr="Poznań_rodzina3_okolica (1).JPG"/>
          <p:cNvPicPr>
            <a:picLocks noGrp="1" noChangeAspect="1"/>
          </p:cNvPicPr>
          <p:nvPr>
            <p:ph type="pic" idx="1"/>
          </p:nvPr>
        </p:nvPicPr>
        <p:blipFill>
          <a:blip r:embed="rId3" cstate="print"/>
          <a:srcRect t="16067" b="16067"/>
          <a:stretch>
            <a:fillRect/>
          </a:stretch>
        </p:blipFill>
        <p:spPr>
          <a:xfrm>
            <a:off x="285720" y="1857364"/>
            <a:ext cx="8501839" cy="4327032"/>
          </a:xfrm>
        </p:spPr>
      </p:pic>
      <p:sp>
        <p:nvSpPr>
          <p:cNvPr id="13" name="Pięciokąt 12"/>
          <p:cNvSpPr/>
          <p:nvPr/>
        </p:nvSpPr>
        <p:spPr>
          <a:xfrm rot="5400000">
            <a:off x="1071538" y="142852"/>
            <a:ext cx="1000132" cy="2857520"/>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14" name="Pięciokąt 13"/>
          <p:cNvSpPr/>
          <p:nvPr/>
        </p:nvSpPr>
        <p:spPr>
          <a:xfrm rot="5400000">
            <a:off x="4071934" y="142852"/>
            <a:ext cx="1000132" cy="2857520"/>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5" name="Pięciokąt 14"/>
          <p:cNvSpPr/>
          <p:nvPr/>
        </p:nvSpPr>
        <p:spPr>
          <a:xfrm rot="5400000">
            <a:off x="7000892" y="142852"/>
            <a:ext cx="1000132" cy="2857520"/>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6" name="pole tekstowe 15"/>
          <p:cNvSpPr txBox="1"/>
          <p:nvPr/>
        </p:nvSpPr>
        <p:spPr>
          <a:xfrm>
            <a:off x="500034" y="1071546"/>
            <a:ext cx="2214578" cy="707886"/>
          </a:xfrm>
          <a:prstGeom prst="rect">
            <a:avLst/>
          </a:prstGeom>
          <a:noFill/>
        </p:spPr>
        <p:txBody>
          <a:bodyPr wrap="square" rtlCol="0">
            <a:spAutoFit/>
          </a:bodyPr>
          <a:lstStyle/>
          <a:p>
            <a:pPr algn="ctr"/>
            <a:r>
              <a:rPr lang="pl-PL" sz="2000" b="1" dirty="0" smtClean="0"/>
              <a:t>Zaufanie do sprzedawcy</a:t>
            </a:r>
            <a:endParaRPr lang="pl-PL" sz="2000" b="1" dirty="0"/>
          </a:p>
        </p:txBody>
      </p:sp>
      <p:sp>
        <p:nvSpPr>
          <p:cNvPr id="17" name="pole tekstowe 16"/>
          <p:cNvSpPr txBox="1"/>
          <p:nvPr/>
        </p:nvSpPr>
        <p:spPr>
          <a:xfrm>
            <a:off x="3500430" y="1071546"/>
            <a:ext cx="2214578" cy="400110"/>
          </a:xfrm>
          <a:prstGeom prst="rect">
            <a:avLst/>
          </a:prstGeom>
          <a:noFill/>
        </p:spPr>
        <p:txBody>
          <a:bodyPr wrap="square" rtlCol="0">
            <a:spAutoFit/>
          </a:bodyPr>
          <a:lstStyle/>
          <a:p>
            <a:pPr algn="ctr"/>
            <a:r>
              <a:rPr lang="pl-PL" sz="2000" b="1" dirty="0" smtClean="0"/>
              <a:t>Mit swojskości</a:t>
            </a:r>
            <a:endParaRPr lang="pl-PL" sz="2000" b="1" dirty="0"/>
          </a:p>
        </p:txBody>
      </p:sp>
      <p:sp>
        <p:nvSpPr>
          <p:cNvPr id="18" name="pole tekstowe 17"/>
          <p:cNvSpPr txBox="1"/>
          <p:nvPr/>
        </p:nvSpPr>
        <p:spPr>
          <a:xfrm>
            <a:off x="6286512" y="1071546"/>
            <a:ext cx="2500330" cy="707886"/>
          </a:xfrm>
          <a:prstGeom prst="rect">
            <a:avLst/>
          </a:prstGeom>
          <a:noFill/>
        </p:spPr>
        <p:txBody>
          <a:bodyPr wrap="square" rtlCol="0">
            <a:spAutoFit/>
          </a:bodyPr>
          <a:lstStyle/>
          <a:p>
            <a:pPr algn="ctr"/>
            <a:r>
              <a:rPr lang="pl-PL" sz="2000" b="1" dirty="0" smtClean="0"/>
              <a:t>Mit krótkiego łańcucha dystrybucji</a:t>
            </a:r>
            <a:endParaRPr lang="pl-PL"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ymbol zastępczy obrazu 11" descr="Bytom4_koło_Kauflandu.JPG"/>
          <p:cNvPicPr>
            <a:picLocks noGrp="1" noChangeAspect="1"/>
          </p:cNvPicPr>
          <p:nvPr>
            <p:ph type="pic" idx="1"/>
          </p:nvPr>
        </p:nvPicPr>
        <p:blipFill>
          <a:blip r:embed="rId3" cstate="print"/>
          <a:srcRect t="16067" b="16067"/>
          <a:stretch>
            <a:fillRect/>
          </a:stretch>
        </p:blipFill>
        <p:spPr>
          <a:xfrm>
            <a:off x="285720" y="1816978"/>
            <a:ext cx="8501122" cy="4326666"/>
          </a:xfrm>
        </p:spPr>
      </p:pic>
      <p:sp>
        <p:nvSpPr>
          <p:cNvPr id="9" name="Tytuł 8"/>
          <p:cNvSpPr>
            <a:spLocks noGrp="1"/>
          </p:cNvSpPr>
          <p:nvPr>
            <p:ph type="title"/>
          </p:nvPr>
        </p:nvSpPr>
        <p:spPr>
          <a:xfrm>
            <a:off x="928662" y="477820"/>
            <a:ext cx="7315200" cy="522288"/>
          </a:xfrm>
        </p:spPr>
        <p:txBody>
          <a:bodyPr/>
          <a:lstStyle/>
          <a:p>
            <a:r>
              <a:rPr lang="pl-PL" dirty="0" smtClean="0"/>
              <a:t>Supermarket</a:t>
            </a:r>
            <a:endParaRPr lang="pl-PL" dirty="0"/>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dirty="0"/>
          </a:p>
        </p:txBody>
      </p:sp>
      <p:sp>
        <p:nvSpPr>
          <p:cNvPr id="6" name="Symbol zastępczy numeru slajdu 5"/>
          <p:cNvSpPr>
            <a:spLocks noGrp="1"/>
          </p:cNvSpPr>
          <p:nvPr>
            <p:ph type="sldNum" sz="quarter" idx="12"/>
          </p:nvPr>
        </p:nvSpPr>
        <p:spPr/>
        <p:txBody>
          <a:bodyPr/>
          <a:lstStyle/>
          <a:p>
            <a:fld id="{F2547973-4395-4AAC-8F48-366EA1BE444F}" type="slidenum">
              <a:rPr lang="pl-PL" smtClean="0"/>
              <a:pPr/>
              <a:t>13</a:t>
            </a:fld>
            <a:endParaRPr lang="pl-PL" dirty="0"/>
          </a:p>
        </p:txBody>
      </p:sp>
      <p:sp>
        <p:nvSpPr>
          <p:cNvPr id="15" name="Pięciokąt 14"/>
          <p:cNvSpPr/>
          <p:nvPr/>
        </p:nvSpPr>
        <p:spPr>
          <a:xfrm rot="5400000">
            <a:off x="1714480" y="-500090"/>
            <a:ext cx="1000132" cy="4000528"/>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16" name="Pięciokąt 15"/>
          <p:cNvSpPr/>
          <p:nvPr/>
        </p:nvSpPr>
        <p:spPr>
          <a:xfrm rot="5400000">
            <a:off x="6286512" y="-500090"/>
            <a:ext cx="1000132" cy="4000528"/>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7" name="pole tekstowe 16"/>
          <p:cNvSpPr txBox="1"/>
          <p:nvPr/>
        </p:nvSpPr>
        <p:spPr>
          <a:xfrm>
            <a:off x="642909" y="1028626"/>
            <a:ext cx="3100409" cy="400110"/>
          </a:xfrm>
          <a:prstGeom prst="rect">
            <a:avLst/>
          </a:prstGeom>
          <a:noFill/>
        </p:spPr>
        <p:txBody>
          <a:bodyPr wrap="square" rtlCol="0">
            <a:spAutoFit/>
          </a:bodyPr>
          <a:lstStyle/>
          <a:p>
            <a:pPr algn="ctr"/>
            <a:r>
              <a:rPr lang="pl-PL" sz="2000" b="1" dirty="0" smtClean="0"/>
              <a:t>Sklep oswojony</a:t>
            </a:r>
            <a:endParaRPr lang="pl-PL" sz="2000" b="1" dirty="0"/>
          </a:p>
        </p:txBody>
      </p:sp>
      <p:sp>
        <p:nvSpPr>
          <p:cNvPr id="18" name="pole tekstowe 17"/>
          <p:cNvSpPr txBox="1"/>
          <p:nvPr/>
        </p:nvSpPr>
        <p:spPr>
          <a:xfrm>
            <a:off x="5214941" y="1028626"/>
            <a:ext cx="3100409" cy="400110"/>
          </a:xfrm>
          <a:prstGeom prst="rect">
            <a:avLst/>
          </a:prstGeom>
          <a:noFill/>
        </p:spPr>
        <p:txBody>
          <a:bodyPr wrap="square" rtlCol="0">
            <a:spAutoFit/>
          </a:bodyPr>
          <a:lstStyle/>
          <a:p>
            <a:pPr algn="ctr"/>
            <a:r>
              <a:rPr lang="pl-PL" sz="2000" b="1" dirty="0" smtClean="0"/>
              <a:t>Ekonomia czasu</a:t>
            </a:r>
            <a:endParaRPr lang="pl-PL"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ymbol zastępczy obrazu 11" descr="Kato_rodzina2_Biedronka11.jpg"/>
          <p:cNvPicPr>
            <a:picLocks noGrp="1" noChangeAspect="1"/>
          </p:cNvPicPr>
          <p:nvPr>
            <p:ph type="pic" idx="1"/>
          </p:nvPr>
        </p:nvPicPr>
        <p:blipFill>
          <a:blip r:embed="rId3" cstate="print"/>
          <a:srcRect t="16067" b="16067"/>
          <a:stretch>
            <a:fillRect/>
          </a:stretch>
        </p:blipFill>
        <p:spPr>
          <a:xfrm>
            <a:off x="142127" y="1539074"/>
            <a:ext cx="8644715" cy="4399749"/>
          </a:xfrm>
        </p:spPr>
      </p:pic>
      <p:sp>
        <p:nvSpPr>
          <p:cNvPr id="9" name="Tytuł 8"/>
          <p:cNvSpPr>
            <a:spLocks noGrp="1"/>
          </p:cNvSpPr>
          <p:nvPr>
            <p:ph type="title"/>
          </p:nvPr>
        </p:nvSpPr>
        <p:spPr>
          <a:xfrm>
            <a:off x="900138" y="500042"/>
            <a:ext cx="7315200" cy="522288"/>
          </a:xfrm>
        </p:spPr>
        <p:txBody>
          <a:bodyPr/>
          <a:lstStyle/>
          <a:p>
            <a:r>
              <a:rPr lang="pl-PL" dirty="0" smtClean="0"/>
              <a:t>Dyskont</a:t>
            </a:r>
            <a:endParaRPr lang="pl-PL" dirty="0"/>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dirty="0"/>
          </a:p>
        </p:txBody>
      </p:sp>
      <p:sp>
        <p:nvSpPr>
          <p:cNvPr id="6" name="Symbol zastępczy numeru slajdu 5"/>
          <p:cNvSpPr>
            <a:spLocks noGrp="1"/>
          </p:cNvSpPr>
          <p:nvPr>
            <p:ph type="sldNum" sz="quarter" idx="12"/>
          </p:nvPr>
        </p:nvSpPr>
        <p:spPr/>
        <p:txBody>
          <a:bodyPr/>
          <a:lstStyle/>
          <a:p>
            <a:fld id="{F2547973-4395-4AAC-8F48-366EA1BE444F}" type="slidenum">
              <a:rPr lang="pl-PL" smtClean="0"/>
              <a:pPr/>
              <a:t>14</a:t>
            </a:fld>
            <a:endParaRPr lang="pl-PL" dirty="0"/>
          </a:p>
        </p:txBody>
      </p:sp>
      <p:sp>
        <p:nvSpPr>
          <p:cNvPr id="16" name="Pięciokąt 15"/>
          <p:cNvSpPr/>
          <p:nvPr/>
        </p:nvSpPr>
        <p:spPr>
          <a:xfrm rot="5400000">
            <a:off x="1714480" y="-500090"/>
            <a:ext cx="1000132" cy="4000528"/>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17" name="Pięciokąt 16"/>
          <p:cNvSpPr/>
          <p:nvPr/>
        </p:nvSpPr>
        <p:spPr>
          <a:xfrm rot="5400000">
            <a:off x="6286512" y="-500090"/>
            <a:ext cx="1000132" cy="4000528"/>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8" name="pole tekstowe 17"/>
          <p:cNvSpPr txBox="1"/>
          <p:nvPr/>
        </p:nvSpPr>
        <p:spPr>
          <a:xfrm>
            <a:off x="468313" y="1028626"/>
            <a:ext cx="3603621" cy="1015663"/>
          </a:xfrm>
          <a:prstGeom prst="rect">
            <a:avLst/>
          </a:prstGeom>
          <a:noFill/>
        </p:spPr>
        <p:txBody>
          <a:bodyPr wrap="square" rtlCol="0">
            <a:spAutoFit/>
          </a:bodyPr>
          <a:lstStyle/>
          <a:p>
            <a:pPr algn="ctr"/>
            <a:r>
              <a:rPr lang="pl-PL" sz="2000" b="1" dirty="0" smtClean="0"/>
              <a:t>Jakość – nie gorsza niż w innych sklepach</a:t>
            </a:r>
          </a:p>
          <a:p>
            <a:pPr algn="ctr"/>
            <a:endParaRPr lang="pl-PL" sz="2000" b="1" dirty="0" smtClean="0"/>
          </a:p>
        </p:txBody>
      </p:sp>
      <p:sp>
        <p:nvSpPr>
          <p:cNvPr id="19" name="pole tekstowe 18"/>
          <p:cNvSpPr txBox="1"/>
          <p:nvPr/>
        </p:nvSpPr>
        <p:spPr>
          <a:xfrm>
            <a:off x="5214941" y="1028626"/>
            <a:ext cx="3100409" cy="400110"/>
          </a:xfrm>
          <a:prstGeom prst="rect">
            <a:avLst/>
          </a:prstGeom>
          <a:noFill/>
        </p:spPr>
        <p:txBody>
          <a:bodyPr wrap="square" rtlCol="0">
            <a:spAutoFit/>
          </a:bodyPr>
          <a:lstStyle/>
          <a:p>
            <a:pPr algn="ctr"/>
            <a:r>
              <a:rPr lang="pl-PL" sz="2000" b="1" dirty="0" smtClean="0"/>
              <a:t>Unikatowe produkty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900138" y="428604"/>
            <a:ext cx="7315200" cy="522288"/>
          </a:xfrm>
        </p:spPr>
        <p:txBody>
          <a:bodyPr/>
          <a:lstStyle/>
          <a:p>
            <a:r>
              <a:rPr lang="pl-PL" dirty="0" smtClean="0"/>
              <a:t>Sklep osiedlowy</a:t>
            </a:r>
            <a:endParaRPr lang="pl-PL" dirty="0"/>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dirty="0"/>
          </a:p>
        </p:txBody>
      </p:sp>
      <p:sp>
        <p:nvSpPr>
          <p:cNvPr id="6" name="Symbol zastępczy numeru slajdu 5"/>
          <p:cNvSpPr>
            <a:spLocks noGrp="1"/>
          </p:cNvSpPr>
          <p:nvPr>
            <p:ph type="sldNum" sz="quarter" idx="12"/>
          </p:nvPr>
        </p:nvSpPr>
        <p:spPr/>
        <p:txBody>
          <a:bodyPr/>
          <a:lstStyle/>
          <a:p>
            <a:fld id="{F2547973-4395-4AAC-8F48-366EA1BE444F}" type="slidenum">
              <a:rPr lang="pl-PL" smtClean="0"/>
              <a:pPr/>
              <a:t>15</a:t>
            </a:fld>
            <a:endParaRPr lang="pl-PL" dirty="0"/>
          </a:p>
        </p:txBody>
      </p:sp>
      <p:pic>
        <p:nvPicPr>
          <p:cNvPr id="12" name="Symbol zastępczy obrazu 11" descr="Bytom4_okolice_kamienicy2.JPG"/>
          <p:cNvPicPr>
            <a:picLocks noGrp="1" noChangeAspect="1"/>
          </p:cNvPicPr>
          <p:nvPr>
            <p:ph type="pic" idx="1"/>
          </p:nvPr>
        </p:nvPicPr>
        <p:blipFill>
          <a:blip r:embed="rId3" cstate="print"/>
          <a:srcRect t="16067" b="16067"/>
          <a:stretch>
            <a:fillRect/>
          </a:stretch>
        </p:blipFill>
        <p:spPr>
          <a:xfrm>
            <a:off x="142128" y="1562119"/>
            <a:ext cx="8861510" cy="4510087"/>
          </a:xfrm>
        </p:spPr>
      </p:pic>
      <p:sp>
        <p:nvSpPr>
          <p:cNvPr id="15" name="Pięciokąt 14"/>
          <p:cNvSpPr/>
          <p:nvPr/>
        </p:nvSpPr>
        <p:spPr>
          <a:xfrm rot="5400000">
            <a:off x="1821637" y="-607247"/>
            <a:ext cx="785818" cy="4000528"/>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16" name="pole tekstowe 15"/>
          <p:cNvSpPr txBox="1"/>
          <p:nvPr/>
        </p:nvSpPr>
        <p:spPr>
          <a:xfrm>
            <a:off x="428596" y="1000108"/>
            <a:ext cx="3429024" cy="400110"/>
          </a:xfrm>
          <a:prstGeom prst="rect">
            <a:avLst/>
          </a:prstGeom>
          <a:noFill/>
        </p:spPr>
        <p:txBody>
          <a:bodyPr wrap="square" rtlCol="0">
            <a:spAutoFit/>
          </a:bodyPr>
          <a:lstStyle/>
          <a:p>
            <a:pPr algn="ctr"/>
            <a:r>
              <a:rPr lang="pl-PL" sz="2000" b="1" dirty="0" smtClean="0"/>
              <a:t>Sklep po drodze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ymbol zastępczy obrazu 12" descr="Gniezno_rodzina4_pokój_biurko.JPG"/>
          <p:cNvPicPr>
            <a:picLocks noGrp="1" noChangeAspect="1"/>
          </p:cNvPicPr>
          <p:nvPr>
            <p:ph type="pic" idx="1"/>
          </p:nvPr>
        </p:nvPicPr>
        <p:blipFill>
          <a:blip r:embed="rId3" cstate="print"/>
          <a:srcRect t="16067" b="16067"/>
          <a:stretch>
            <a:fillRect/>
          </a:stretch>
        </p:blipFill>
        <p:spPr>
          <a:xfrm>
            <a:off x="213598" y="1419243"/>
            <a:ext cx="8721147" cy="4438649"/>
          </a:xfrm>
        </p:spPr>
      </p:pic>
      <p:sp>
        <p:nvSpPr>
          <p:cNvPr id="5" name="Tytuł 8"/>
          <p:cNvSpPr>
            <a:spLocks noGrp="1"/>
          </p:cNvSpPr>
          <p:nvPr>
            <p:ph type="title"/>
          </p:nvPr>
        </p:nvSpPr>
        <p:spPr>
          <a:xfrm>
            <a:off x="900138" y="428604"/>
            <a:ext cx="7315200" cy="522288"/>
          </a:xfrm>
        </p:spPr>
        <p:txBody>
          <a:bodyPr>
            <a:normAutofit fontScale="90000"/>
          </a:bodyPr>
          <a:lstStyle/>
          <a:p>
            <a:r>
              <a:rPr lang="pl-PL" dirty="0" smtClean="0"/>
              <a:t>Internet</a:t>
            </a:r>
            <a:endParaRPr lang="pl-PL"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16</a:t>
            </a:fld>
            <a:endParaRPr lang="pl-PL"/>
          </a:p>
        </p:txBody>
      </p:sp>
      <p:sp>
        <p:nvSpPr>
          <p:cNvPr id="7" name="Pięciokąt 6"/>
          <p:cNvSpPr/>
          <p:nvPr/>
        </p:nvSpPr>
        <p:spPr>
          <a:xfrm rot="5400000">
            <a:off x="1821637" y="-607247"/>
            <a:ext cx="785818" cy="4000528"/>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8" name="pole tekstowe 7"/>
          <p:cNvSpPr txBox="1"/>
          <p:nvPr/>
        </p:nvSpPr>
        <p:spPr>
          <a:xfrm>
            <a:off x="428596" y="1000108"/>
            <a:ext cx="3429024" cy="400110"/>
          </a:xfrm>
          <a:prstGeom prst="rect">
            <a:avLst/>
          </a:prstGeom>
          <a:noFill/>
        </p:spPr>
        <p:txBody>
          <a:bodyPr wrap="square" rtlCol="0">
            <a:spAutoFit/>
          </a:bodyPr>
          <a:lstStyle/>
          <a:p>
            <a:pPr algn="ctr"/>
            <a:r>
              <a:rPr lang="pl-PL" sz="2000" b="1" dirty="0" smtClean="0"/>
              <a:t>Nieufność</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8"/>
          <p:cNvSpPr>
            <a:spLocks noGrp="1"/>
          </p:cNvSpPr>
          <p:nvPr>
            <p:ph type="title"/>
          </p:nvPr>
        </p:nvSpPr>
        <p:spPr/>
        <p:txBody>
          <a:bodyPr/>
          <a:lstStyle/>
          <a:p>
            <a:r>
              <a:rPr lang="pl-PL" dirty="0" smtClean="0"/>
              <a:t>Mięso i wędliny</a:t>
            </a:r>
            <a:endParaRPr lang="pl-PL" dirty="0"/>
          </a:p>
        </p:txBody>
      </p:sp>
      <p:sp>
        <p:nvSpPr>
          <p:cNvPr id="6" name="Symbol zastępczy tekstu 5"/>
          <p:cNvSpPr>
            <a:spLocks noGrp="1"/>
          </p:cNvSpPr>
          <p:nvPr>
            <p:ph type="body" idx="2"/>
          </p:nvPr>
        </p:nvSpPr>
        <p:spPr>
          <a:xfrm>
            <a:off x="914400" y="1600200"/>
            <a:ext cx="2937520" cy="4495800"/>
          </a:xfrm>
        </p:spPr>
        <p:txBody>
          <a:bodyPr>
            <a:normAutofit/>
          </a:bodyPr>
          <a:lstStyle/>
          <a:p>
            <a:endParaRPr lang="pl-PL" sz="2400" dirty="0" smtClean="0"/>
          </a:p>
          <a:p>
            <a:endParaRPr lang="pl-PL" sz="2400" dirty="0" smtClean="0"/>
          </a:p>
          <a:p>
            <a:endParaRPr lang="pl-PL" sz="2400" dirty="0" smtClean="0"/>
          </a:p>
          <a:p>
            <a:r>
              <a:rPr lang="pl-PL" sz="2400" dirty="0" smtClean="0"/>
              <a:t>Produkty kupowane</a:t>
            </a:r>
          </a:p>
          <a:p>
            <a:r>
              <a:rPr lang="pl-PL" sz="2400" i="1" dirty="0" smtClean="0">
                <a:solidFill>
                  <a:schemeClr val="accent1"/>
                </a:solidFill>
              </a:rPr>
              <a:t>u rzeźnika</a:t>
            </a:r>
            <a:endParaRPr lang="pl-PL" sz="2400" i="1" dirty="0">
              <a:solidFill>
                <a:schemeClr val="accent1"/>
              </a:solidFill>
            </a:endParaRPr>
          </a:p>
        </p:txBody>
      </p:sp>
      <p:sp>
        <p:nvSpPr>
          <p:cNvPr id="7" name="Symbol zastępczy stopki 6"/>
          <p:cNvSpPr>
            <a:spLocks noGrp="1"/>
          </p:cNvSpPr>
          <p:nvPr>
            <p:ph type="ftr" sz="quarter" idx="11"/>
          </p:nvPr>
        </p:nvSpPr>
        <p:spPr/>
        <p:txBody>
          <a:bodyPr/>
          <a:lstStyle/>
          <a:p>
            <a:r>
              <a:rPr lang="pl-PL" smtClean="0"/>
              <a:t>Raport z badania etnograficznego, kwiecień 2013</a:t>
            </a:r>
            <a:endParaRPr lang="pl-PL"/>
          </a:p>
        </p:txBody>
      </p:sp>
      <p:sp>
        <p:nvSpPr>
          <p:cNvPr id="8" name="Symbol zastępczy numeru slajdu 7"/>
          <p:cNvSpPr>
            <a:spLocks noGrp="1"/>
          </p:cNvSpPr>
          <p:nvPr>
            <p:ph type="sldNum" sz="quarter" idx="12"/>
          </p:nvPr>
        </p:nvSpPr>
        <p:spPr/>
        <p:txBody>
          <a:bodyPr/>
          <a:lstStyle/>
          <a:p>
            <a:fld id="{F2547973-4395-4AAC-8F48-366EA1BE444F}" type="slidenum">
              <a:rPr lang="pl-PL" smtClean="0"/>
              <a:pPr/>
              <a:t>17</a:t>
            </a:fld>
            <a:endParaRPr lang="pl-PL"/>
          </a:p>
        </p:txBody>
      </p:sp>
      <p:pic>
        <p:nvPicPr>
          <p:cNvPr id="15" name="Symbol zastępczy obrazu 14" descr="Wawa_rodzina3_zakupy_Simple (15).jpg"/>
          <p:cNvPicPr>
            <a:picLocks noGrp="1" noChangeAspect="1"/>
          </p:cNvPicPr>
          <p:nvPr>
            <p:ph sz="quarter" idx="1"/>
          </p:nvPr>
        </p:nvPicPr>
        <p:blipFill>
          <a:blip r:embed="rId3" cstate="print"/>
          <a:stretch>
            <a:fillRect/>
          </a:stretch>
        </p:blipFill>
        <p:spPr>
          <a:xfrm>
            <a:off x="4283968" y="1628800"/>
            <a:ext cx="3960440" cy="4495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914400" y="285728"/>
            <a:ext cx="7772400" cy="725470"/>
          </a:xfrm>
        </p:spPr>
        <p:txBody>
          <a:bodyPr>
            <a:normAutofit fontScale="90000"/>
          </a:bodyPr>
          <a:lstStyle/>
          <a:p>
            <a:pPr algn="l"/>
            <a:r>
              <a:rPr lang="pl-PL" dirty="0" smtClean="0"/>
              <a:t>Utarte, znane ścieżki</a:t>
            </a:r>
            <a:endParaRPr lang="pl-PL" dirty="0"/>
          </a:p>
        </p:txBody>
      </p:sp>
      <p:sp>
        <p:nvSpPr>
          <p:cNvPr id="7" name="Symbol zastępczy stopki 6"/>
          <p:cNvSpPr>
            <a:spLocks noGrp="1"/>
          </p:cNvSpPr>
          <p:nvPr>
            <p:ph type="ftr" sz="quarter" idx="11"/>
          </p:nvPr>
        </p:nvSpPr>
        <p:spPr/>
        <p:txBody>
          <a:bodyPr/>
          <a:lstStyle/>
          <a:p>
            <a:r>
              <a:rPr lang="pl-PL" smtClean="0"/>
              <a:t>Raport z badania etnograficznego, kwiecień 2013</a:t>
            </a:r>
            <a:endParaRPr lang="pl-PL"/>
          </a:p>
        </p:txBody>
      </p:sp>
      <p:sp>
        <p:nvSpPr>
          <p:cNvPr id="8" name="Symbol zastępczy numeru slajdu 7"/>
          <p:cNvSpPr>
            <a:spLocks noGrp="1"/>
          </p:cNvSpPr>
          <p:nvPr>
            <p:ph type="sldNum" sz="quarter" idx="12"/>
          </p:nvPr>
        </p:nvSpPr>
        <p:spPr/>
        <p:txBody>
          <a:bodyPr/>
          <a:lstStyle/>
          <a:p>
            <a:fld id="{F2547973-4395-4AAC-8F48-366EA1BE444F}" type="slidenum">
              <a:rPr lang="pl-PL" smtClean="0"/>
              <a:pPr/>
              <a:t>18</a:t>
            </a:fld>
            <a:endParaRPr lang="pl-PL"/>
          </a:p>
        </p:txBody>
      </p:sp>
      <p:sp>
        <p:nvSpPr>
          <p:cNvPr id="10" name="Symbol zastępczy zawartości 9"/>
          <p:cNvSpPr>
            <a:spLocks noGrp="1"/>
          </p:cNvSpPr>
          <p:nvPr>
            <p:ph sz="quarter" idx="1"/>
          </p:nvPr>
        </p:nvSpPr>
        <p:spPr>
          <a:xfrm>
            <a:off x="428596" y="1000108"/>
            <a:ext cx="4572032" cy="507209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endParaRPr lang="pl-PL" sz="3300" dirty="0" smtClean="0"/>
          </a:p>
          <a:p>
            <a:r>
              <a:rPr lang="pl-PL" sz="3400" dirty="0" smtClean="0"/>
              <a:t>Rozmówcy mają stałą ścieżkę w sklepie, w którym najczęściej robią zakupy. </a:t>
            </a:r>
          </a:p>
          <a:p>
            <a:endParaRPr lang="pl-PL" sz="3400" dirty="0" smtClean="0"/>
          </a:p>
          <a:p>
            <a:r>
              <a:rPr lang="pl-PL" sz="3400" dirty="0" smtClean="0"/>
              <a:t>Zdarza się, że gdy zakupy robi kilku członków rodziny jedna osoba idzie z koszykiem i wydaje polecenia innym co należy przynieść. Osoba z wózkiem idzie wzdłuż stałej ścieżki, a członek rodziny poluje przynosząc poszczególne produkty. </a:t>
            </a:r>
          </a:p>
          <a:p>
            <a:endParaRPr lang="pl-PL" sz="3400" dirty="0"/>
          </a:p>
        </p:txBody>
      </p:sp>
      <p:pic>
        <p:nvPicPr>
          <p:cNvPr id="11" name="Obraz 10" descr="Kato_rodzina2_ścieżka_zakupów_Biedronka.JPG"/>
          <p:cNvPicPr>
            <a:picLocks noChangeAspect="1"/>
          </p:cNvPicPr>
          <p:nvPr/>
        </p:nvPicPr>
        <p:blipFill>
          <a:blip r:embed="rId3" cstate="print"/>
          <a:srcRect l="12728" t="3637" r="25454" b="7879"/>
          <a:stretch>
            <a:fillRect/>
          </a:stretch>
        </p:blipFill>
        <p:spPr>
          <a:xfrm rot="5400000">
            <a:off x="4562025" y="1795902"/>
            <a:ext cx="4877732" cy="342902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normAutofit fontScale="90000"/>
          </a:bodyPr>
          <a:lstStyle/>
          <a:p>
            <a:r>
              <a:rPr lang="pl-PL" dirty="0" smtClean="0"/>
              <a:t>Stały układ regałów w sklepie</a:t>
            </a:r>
            <a:endParaRPr lang="pl-PL" dirty="0"/>
          </a:p>
        </p:txBody>
      </p:sp>
      <p:sp>
        <p:nvSpPr>
          <p:cNvPr id="8" name="Symbol zastępczy stopki 7"/>
          <p:cNvSpPr>
            <a:spLocks noGrp="1"/>
          </p:cNvSpPr>
          <p:nvPr>
            <p:ph type="ftr" sz="quarter" idx="11"/>
          </p:nvPr>
        </p:nvSpPr>
        <p:spPr/>
        <p:txBody>
          <a:bodyPr/>
          <a:lstStyle/>
          <a:p>
            <a:r>
              <a:rPr lang="pl-PL" smtClean="0"/>
              <a:t>Raport z badania etnograficznego, kwiecień 2013</a:t>
            </a:r>
            <a:endParaRPr lang="pl-PL"/>
          </a:p>
        </p:txBody>
      </p:sp>
      <p:sp>
        <p:nvSpPr>
          <p:cNvPr id="7" name="Symbol zastępczy numeru slajdu 6"/>
          <p:cNvSpPr>
            <a:spLocks noGrp="1"/>
          </p:cNvSpPr>
          <p:nvPr>
            <p:ph type="sldNum" sz="quarter" idx="12"/>
          </p:nvPr>
        </p:nvSpPr>
        <p:spPr/>
        <p:txBody>
          <a:bodyPr/>
          <a:lstStyle/>
          <a:p>
            <a:pPr>
              <a:defRPr/>
            </a:pPr>
            <a:fld id="{2FC0D8E7-CB3E-4A67-8FFD-A541ECC7F0B3}" type="slidenum">
              <a:rPr lang="pl-PL" smtClean="0"/>
              <a:pPr>
                <a:defRPr/>
              </a:pPr>
              <a:t>19</a:t>
            </a:fld>
            <a:endParaRPr lang="pl-PL"/>
          </a:p>
        </p:txBody>
      </p:sp>
      <p:sp>
        <p:nvSpPr>
          <p:cNvPr id="10" name="Symbol zastępczy zawartości 9"/>
          <p:cNvSpPr>
            <a:spLocks noGrp="1"/>
          </p:cNvSpPr>
          <p:nvPr>
            <p:ph sz="quarter" idx="1"/>
          </p:nvPr>
        </p:nvSpPr>
        <p:spPr>
          <a:xfrm>
            <a:off x="251520" y="1412776"/>
            <a:ext cx="4429156" cy="4671052"/>
          </a:xfrm>
          <a:ln>
            <a:solidFill>
              <a:schemeClr val="tx2">
                <a:lumMod val="75000"/>
              </a:schemeClr>
            </a:solidFill>
          </a:ln>
        </p:spPr>
        <p:txBody>
          <a:bodyPr>
            <a:normAutofit lnSpcReduction="10000"/>
          </a:bodyPr>
          <a:lstStyle/>
          <a:p>
            <a:endParaRPr lang="pl-PL" dirty="0" smtClean="0"/>
          </a:p>
          <a:p>
            <a:r>
              <a:rPr lang="pl-PL" dirty="0" smtClean="0"/>
              <a:t>Rozmówcy nie znoszą szukania i zawracania po produkty. </a:t>
            </a:r>
          </a:p>
          <a:p>
            <a:endParaRPr lang="pl-PL" dirty="0" smtClean="0"/>
          </a:p>
          <a:p>
            <a:r>
              <a:rPr lang="pl-PL" dirty="0" smtClean="0"/>
              <a:t>Stały układ pozwala dostrzec nowości i promocje. </a:t>
            </a:r>
          </a:p>
          <a:p>
            <a:endParaRPr lang="pl-PL" dirty="0" smtClean="0"/>
          </a:p>
          <a:p>
            <a:r>
              <a:rPr lang="pl-PL" dirty="0" smtClean="0"/>
              <a:t>Stały układ półek pozwala na nieprzygotowywanie listy zakupów.</a:t>
            </a:r>
          </a:p>
          <a:p>
            <a:endParaRPr lang="pl-PL" dirty="0"/>
          </a:p>
        </p:txBody>
      </p:sp>
      <p:pic>
        <p:nvPicPr>
          <p:cNvPr id="11" name="Obraz 10" descr="Kato_rodzina2_ścieżka_zakupów_Biedronka.JPG"/>
          <p:cNvPicPr>
            <a:picLocks noChangeAspect="1"/>
          </p:cNvPicPr>
          <p:nvPr/>
        </p:nvPicPr>
        <p:blipFill>
          <a:blip r:embed="rId3" cstate="print"/>
          <a:srcRect l="8946" t="5270" r="28431" b="5270"/>
          <a:stretch>
            <a:fillRect/>
          </a:stretch>
        </p:blipFill>
        <p:spPr>
          <a:xfrm>
            <a:off x="5072066" y="1484784"/>
            <a:ext cx="3929091" cy="4680520"/>
          </a:xfrm>
          <a:prstGeom prst="rect">
            <a:avLst/>
          </a:prstGeom>
        </p:spPr>
      </p:pic>
      <p:sp>
        <p:nvSpPr>
          <p:cNvPr id="12" name="pole tekstowe 11"/>
          <p:cNvSpPr txBox="1"/>
          <p:nvPr/>
        </p:nvSpPr>
        <p:spPr>
          <a:xfrm>
            <a:off x="5286380" y="5214950"/>
            <a:ext cx="3857620" cy="369332"/>
          </a:xfrm>
          <a:prstGeom prst="rect">
            <a:avLst/>
          </a:prstGeom>
          <a:noFill/>
        </p:spPr>
        <p:txBody>
          <a:bodyPr wrap="square" rtlCol="0">
            <a:spAutoFit/>
          </a:bodyPr>
          <a:lstStyle/>
          <a:p>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28728" y="3071810"/>
            <a:ext cx="7358114" cy="1785950"/>
          </a:xfrm>
        </p:spPr>
        <p:txBody>
          <a:bodyPr>
            <a:normAutofit/>
          </a:bodyPr>
          <a:lstStyle/>
          <a:p>
            <a:pPr algn="r" eaLnBrk="1" hangingPunct="1"/>
            <a:r>
              <a:rPr lang="pl-PL" sz="1800" dirty="0" smtClean="0">
                <a:latin typeface="Calibri" pitchFamily="34" charset="0"/>
              </a:rPr>
              <a:t>dla</a:t>
            </a:r>
          </a:p>
          <a:p>
            <a:pPr algn="r" eaLnBrk="1" hangingPunct="1"/>
            <a:r>
              <a:rPr lang="pl-PL" sz="2800" b="1" dirty="0" smtClean="0">
                <a:latin typeface="Calibri" pitchFamily="34" charset="0"/>
              </a:rPr>
              <a:t>Carrefour</a:t>
            </a:r>
          </a:p>
          <a:p>
            <a:pPr algn="r" eaLnBrk="1" hangingPunct="1"/>
            <a:r>
              <a:rPr lang="pl-PL" sz="1800" dirty="0" smtClean="0">
                <a:latin typeface="Calibri" pitchFamily="34" charset="0"/>
              </a:rPr>
              <a:t>przez </a:t>
            </a:r>
            <a:r>
              <a:rPr lang="pl-PL" sz="1800" b="1" dirty="0" smtClean="0">
                <a:latin typeface="Calibri" pitchFamily="34" charset="0"/>
              </a:rPr>
              <a:t>Instytut Etnologii i Antropologii Kulturowej</a:t>
            </a:r>
          </a:p>
          <a:p>
            <a:pPr algn="r" eaLnBrk="1" hangingPunct="1"/>
            <a:r>
              <a:rPr lang="pl-PL" sz="1800" dirty="0" smtClean="0">
                <a:latin typeface="Calibri" pitchFamily="34" charset="0"/>
              </a:rPr>
              <a:t>Uniwersytetu Warszawskiego</a:t>
            </a:r>
          </a:p>
          <a:p>
            <a:pPr algn="r" eaLnBrk="1" hangingPunct="1"/>
            <a:endParaRPr lang="pl-PL" sz="2000" dirty="0" smtClean="0">
              <a:latin typeface="Calibri" pitchFamily="34" charset="0"/>
            </a:endParaRPr>
          </a:p>
        </p:txBody>
      </p:sp>
      <p:sp>
        <p:nvSpPr>
          <p:cNvPr id="2050" name="Rectangle 2"/>
          <p:cNvSpPr>
            <a:spLocks noGrp="1" noChangeArrowheads="1"/>
          </p:cNvSpPr>
          <p:nvPr>
            <p:ph type="ctrTitle"/>
          </p:nvPr>
        </p:nvSpPr>
        <p:spPr>
          <a:xfrm>
            <a:off x="685800" y="1143000"/>
            <a:ext cx="7772400" cy="2457450"/>
          </a:xfrm>
        </p:spPr>
        <p:txBody>
          <a:bodyPr>
            <a:normAutofit/>
          </a:bodyPr>
          <a:lstStyle/>
          <a:p>
            <a:pPr algn="l" eaLnBrk="1" hangingPunct="1"/>
            <a:r>
              <a:rPr lang="pl-PL" sz="4000" dirty="0" smtClean="0"/>
              <a:t>Raport z badania etnograficznego</a:t>
            </a:r>
            <a:br>
              <a:rPr lang="pl-PL" sz="4000" dirty="0" smtClean="0"/>
            </a:br>
            <a:r>
              <a:rPr lang="pl-PL" sz="4000" dirty="0" smtClean="0"/>
              <a:t>dotyczącego codziennej aprowizacji</a:t>
            </a:r>
            <a:br>
              <a:rPr lang="pl-PL" sz="4000" dirty="0" smtClean="0"/>
            </a:br>
            <a:endParaRPr lang="pl-PL" sz="4000" dirty="0" smtClean="0">
              <a:latin typeface="Calibri" pitchFamily="34" charset="0"/>
            </a:endParaRPr>
          </a:p>
        </p:txBody>
      </p:sp>
      <p:pic>
        <p:nvPicPr>
          <p:cNvPr id="4" name="Symbol zastępczy zawartości 8" descr="IMAG0374.jpg"/>
          <p:cNvPicPr>
            <a:picLocks noChangeAspect="1"/>
          </p:cNvPicPr>
          <p:nvPr/>
        </p:nvPicPr>
        <p:blipFill>
          <a:blip r:embed="rId3" cstate="print"/>
          <a:stretch>
            <a:fillRect/>
          </a:stretch>
        </p:blipFill>
        <p:spPr>
          <a:xfrm rot="21130387">
            <a:off x="346238" y="3166614"/>
            <a:ext cx="1532070" cy="2042760"/>
          </a:xfrm>
          <a:prstGeom prst="rect">
            <a:avLst/>
          </a:prstGeom>
          <a:solidFill>
            <a:srgbClr val="FFFFFF">
              <a:shade val="85000"/>
            </a:srgbClr>
          </a:solidFill>
          <a:ln w="88900" cap="sq">
            <a:solidFill>
              <a:schemeClr val="bg1"/>
            </a:solidFill>
          </a:ln>
          <a:effectLst>
            <a:outerShdw blurRad="55000" dist="18000" dir="5400000" algn="tl" rotWithShape="0">
              <a:srgbClr val="000000">
                <a:alpha val="40000"/>
              </a:srgbClr>
            </a:outerShdw>
          </a:effectLst>
          <a:scene3d>
            <a:camera prst="orthographicFront"/>
            <a:lightRig rig="twoPt" dir="t">
              <a:rot lat="0" lon="0" rev="7200000"/>
            </a:lightRig>
          </a:scene3d>
          <a:sp3d extrusionH="76200">
            <a:bevelT w="25400" h="19050"/>
            <a:extrusionClr>
              <a:schemeClr val="tx1">
                <a:lumMod val="85000"/>
                <a:lumOff val="15000"/>
              </a:schemeClr>
            </a:extrusionClr>
            <a:contourClr>
              <a:srgbClr val="FFFFFF"/>
            </a:contourClr>
          </a:sp3d>
        </p:spPr>
      </p:pic>
      <p:pic>
        <p:nvPicPr>
          <p:cNvPr id="5" name="Symbol zastępczy zawartości 8" descr="IMAG0374.jpg"/>
          <p:cNvPicPr>
            <a:picLocks noChangeAspect="1"/>
          </p:cNvPicPr>
          <p:nvPr/>
        </p:nvPicPr>
        <p:blipFill>
          <a:blip r:embed="rId4" cstate="print"/>
          <a:stretch>
            <a:fillRect/>
          </a:stretch>
        </p:blipFill>
        <p:spPr>
          <a:xfrm rot="21188819">
            <a:off x="2783346" y="4552746"/>
            <a:ext cx="2029305" cy="1521978"/>
          </a:xfrm>
          <a:prstGeom prst="rect">
            <a:avLst/>
          </a:prstGeom>
          <a:solidFill>
            <a:srgbClr val="FFFFFF">
              <a:shade val="85000"/>
            </a:srgbClr>
          </a:solidFill>
          <a:ln w="88900" cap="sq">
            <a:solidFill>
              <a:schemeClr val="bg1"/>
            </a:solidFill>
          </a:ln>
          <a:effectLst>
            <a:outerShdw blurRad="55000" dist="18000" dir="5400000" algn="tl" rotWithShape="0">
              <a:srgbClr val="000000">
                <a:alpha val="40000"/>
              </a:srgbClr>
            </a:outerShdw>
          </a:effectLst>
          <a:scene3d>
            <a:camera prst="orthographicFront"/>
            <a:lightRig rig="twoPt" dir="t">
              <a:rot lat="0" lon="0" rev="7200000"/>
            </a:lightRig>
          </a:scene3d>
          <a:sp3d extrusionH="76200">
            <a:bevelT w="25400" h="19050"/>
            <a:extrusionClr>
              <a:schemeClr val="tx1">
                <a:lumMod val="85000"/>
                <a:lumOff val="15000"/>
              </a:schemeClr>
            </a:extrusionClr>
            <a:contourClr>
              <a:srgbClr val="FFFFFF"/>
            </a:contourClr>
          </a:sp3d>
        </p:spPr>
      </p:pic>
      <p:pic>
        <p:nvPicPr>
          <p:cNvPr id="6" name="Symbol zastępczy zawartości 8" descr="IMAG0374.jpg"/>
          <p:cNvPicPr>
            <a:picLocks noChangeAspect="1"/>
          </p:cNvPicPr>
          <p:nvPr/>
        </p:nvPicPr>
        <p:blipFill>
          <a:blip r:embed="rId5" cstate="print"/>
          <a:stretch>
            <a:fillRect/>
          </a:stretch>
        </p:blipFill>
        <p:spPr>
          <a:xfrm rot="465398">
            <a:off x="1845322" y="3523043"/>
            <a:ext cx="1532069" cy="2042758"/>
          </a:xfrm>
          <a:prstGeom prst="rect">
            <a:avLst/>
          </a:prstGeom>
          <a:solidFill>
            <a:srgbClr val="FFFFFF">
              <a:shade val="85000"/>
            </a:srgbClr>
          </a:solidFill>
          <a:ln w="88900" cap="sq">
            <a:solidFill>
              <a:schemeClr val="bg1"/>
            </a:solidFill>
          </a:ln>
          <a:effectLst>
            <a:outerShdw blurRad="55000" dist="18000" dir="5400000" algn="tl" rotWithShape="0">
              <a:srgbClr val="000000">
                <a:alpha val="40000"/>
              </a:srgbClr>
            </a:outerShdw>
          </a:effectLst>
          <a:scene3d>
            <a:camera prst="orthographicFront"/>
            <a:lightRig rig="twoPt" dir="t">
              <a:rot lat="0" lon="0" rev="7200000"/>
            </a:lightRig>
          </a:scene3d>
          <a:sp3d extrusionH="76200">
            <a:bevelT w="25400" h="19050"/>
            <a:extrusionClr>
              <a:schemeClr val="tx1">
                <a:lumMod val="85000"/>
                <a:lumOff val="15000"/>
              </a:schemeClr>
            </a:extrusionClr>
            <a:contourClr>
              <a:srgbClr val="FFFFFF"/>
            </a:contourClr>
          </a:sp3d>
        </p:spPr>
      </p:pic>
      <p:sp>
        <p:nvSpPr>
          <p:cNvPr id="7" name="pole tekstowe 6"/>
          <p:cNvSpPr txBox="1"/>
          <p:nvPr/>
        </p:nvSpPr>
        <p:spPr>
          <a:xfrm>
            <a:off x="4499992" y="5733256"/>
            <a:ext cx="4358288" cy="923330"/>
          </a:xfrm>
          <a:prstGeom prst="rect">
            <a:avLst/>
          </a:prstGeom>
          <a:noFill/>
        </p:spPr>
        <p:txBody>
          <a:bodyPr wrap="square" rtlCol="0">
            <a:spAutoFit/>
          </a:bodyPr>
          <a:lstStyle/>
          <a:p>
            <a:pPr algn="r"/>
            <a:r>
              <a:rPr lang="pl-PL" dirty="0" smtClean="0"/>
              <a:t>Raport przygotowały: </a:t>
            </a:r>
          </a:p>
          <a:p>
            <a:pPr algn="r"/>
            <a:r>
              <a:rPr lang="pl-PL" b="1" dirty="0" smtClean="0"/>
              <a:t>dr hab. prof. UW Anna </a:t>
            </a:r>
            <a:r>
              <a:rPr lang="pl-PL" b="1" dirty="0" err="1" smtClean="0"/>
              <a:t>Malewska-Szałygin</a:t>
            </a:r>
            <a:r>
              <a:rPr lang="pl-PL" b="1" dirty="0" smtClean="0"/>
              <a:t> </a:t>
            </a:r>
          </a:p>
          <a:p>
            <a:pPr algn="r"/>
            <a:r>
              <a:rPr lang="pl-PL" b="1" dirty="0" smtClean="0"/>
              <a:t>Agnieszka Kowalczyk</a:t>
            </a:r>
            <a:endParaRPr lang="pl-PL" b="1" dirty="0"/>
          </a:p>
        </p:txBody>
      </p:sp>
      <p:pic>
        <p:nvPicPr>
          <p:cNvPr id="1026" name="Picture 2" descr="d:\Pulpit\logo uw.jpg"/>
          <p:cNvPicPr>
            <a:picLocks noChangeAspect="1" noChangeArrowheads="1"/>
          </p:cNvPicPr>
          <p:nvPr/>
        </p:nvPicPr>
        <p:blipFill>
          <a:blip r:embed="rId6" cstate="print"/>
          <a:srcRect/>
          <a:stretch>
            <a:fillRect/>
          </a:stretch>
        </p:blipFill>
        <p:spPr bwMode="auto">
          <a:xfrm>
            <a:off x="7452320" y="4725144"/>
            <a:ext cx="1391522" cy="1042299"/>
          </a:xfrm>
          <a:prstGeom prst="rect">
            <a:avLst/>
          </a:prstGeom>
          <a:noFill/>
        </p:spPr>
      </p:pic>
      <p:pic>
        <p:nvPicPr>
          <p:cNvPr id="2" name="Picture 2" descr="Z:\2012\Logotypy\Logo 2010\cg_rr_projection.jpg"/>
          <p:cNvPicPr>
            <a:picLocks noChangeAspect="1" noChangeArrowheads="1"/>
          </p:cNvPicPr>
          <p:nvPr/>
        </p:nvPicPr>
        <p:blipFill>
          <a:blip r:embed="rId7" cstate="print"/>
          <a:srcRect/>
          <a:stretch>
            <a:fillRect/>
          </a:stretch>
        </p:blipFill>
        <p:spPr bwMode="auto">
          <a:xfrm>
            <a:off x="5292080" y="4869160"/>
            <a:ext cx="2160588" cy="58137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Specyfika regionów</a:t>
            </a:r>
            <a:endParaRPr lang="pl-PL"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20</a:t>
            </a:fld>
            <a:endParaRPr lang="pl-PL"/>
          </a:p>
        </p:txBody>
      </p:sp>
      <p:sp>
        <p:nvSpPr>
          <p:cNvPr id="10" name="Pięciokąt 9"/>
          <p:cNvSpPr/>
          <p:nvPr/>
        </p:nvSpPr>
        <p:spPr>
          <a:xfrm rot="5400000">
            <a:off x="4250528" y="-2785281"/>
            <a:ext cx="785820" cy="8785227"/>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11" name="pole tekstowe 10"/>
          <p:cNvSpPr txBox="1"/>
          <p:nvPr/>
        </p:nvSpPr>
        <p:spPr>
          <a:xfrm>
            <a:off x="142844" y="1214421"/>
            <a:ext cx="8893206" cy="400110"/>
          </a:xfrm>
          <a:prstGeom prst="rect">
            <a:avLst/>
          </a:prstGeom>
          <a:noFill/>
        </p:spPr>
        <p:txBody>
          <a:bodyPr wrap="square" rtlCol="0">
            <a:spAutoFit/>
          </a:bodyPr>
          <a:lstStyle/>
          <a:p>
            <a:pPr algn="ctr"/>
            <a:r>
              <a:rPr lang="pl-PL" sz="2000" b="1" dirty="0" smtClean="0"/>
              <a:t>Warszawa</a:t>
            </a:r>
          </a:p>
        </p:txBody>
      </p:sp>
      <p:sp>
        <p:nvSpPr>
          <p:cNvPr id="16" name="Prostokąt 15"/>
          <p:cNvSpPr/>
          <p:nvPr/>
        </p:nvSpPr>
        <p:spPr>
          <a:xfrm>
            <a:off x="214282" y="2214554"/>
            <a:ext cx="6013481" cy="385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pl-PL" b="1" dirty="0" smtClean="0">
                <a:solidFill>
                  <a:schemeClr val="tx2"/>
                </a:solidFill>
              </a:rPr>
              <a:t> Ekonomia czasu – ludzie wolą sobie zaoszczędzić czas i niż </a:t>
            </a:r>
            <a:r>
              <a:rPr lang="pl-PL" b="1" dirty="0" err="1" smtClean="0">
                <a:solidFill>
                  <a:schemeClr val="tx2"/>
                </a:solidFill>
              </a:rPr>
              <a:t>zaplącić</a:t>
            </a:r>
            <a:r>
              <a:rPr lang="pl-PL" b="1" dirty="0" smtClean="0">
                <a:solidFill>
                  <a:schemeClr val="tx2"/>
                </a:solidFill>
              </a:rPr>
              <a:t> </a:t>
            </a:r>
            <a:r>
              <a:rPr lang="pl-PL" b="1" dirty="0" err="1" smtClean="0">
                <a:solidFill>
                  <a:schemeClr val="tx2"/>
                </a:solidFill>
              </a:rPr>
              <a:t>troche</a:t>
            </a:r>
            <a:r>
              <a:rPr lang="pl-PL" b="1" dirty="0" smtClean="0">
                <a:solidFill>
                  <a:schemeClr val="tx2"/>
                </a:solidFill>
              </a:rPr>
              <a:t> mniej</a:t>
            </a:r>
          </a:p>
          <a:p>
            <a:pPr>
              <a:buFont typeface="Wingdings" pitchFamily="2" charset="2"/>
              <a:buChar char="§"/>
            </a:pPr>
            <a:endParaRPr lang="pl-PL" b="1" dirty="0" smtClean="0">
              <a:solidFill>
                <a:schemeClr val="tx2"/>
              </a:solidFill>
            </a:endParaRPr>
          </a:p>
          <a:p>
            <a:pPr>
              <a:buFont typeface="Wingdings" pitchFamily="2" charset="2"/>
              <a:buChar char="§"/>
            </a:pPr>
            <a:r>
              <a:rPr lang="pl-PL" b="1" dirty="0" smtClean="0">
                <a:solidFill>
                  <a:schemeClr val="tx2"/>
                </a:solidFill>
              </a:rPr>
              <a:t> Dzieci jako partner, negocjuje się z nimi zakup – dzieci są głupie i trzeba je spalić na stosie</a:t>
            </a:r>
            <a:endParaRPr lang="pl-PL" b="1" dirty="0">
              <a:solidFill>
                <a:schemeClr val="tx2"/>
              </a:solidFill>
            </a:endParaRPr>
          </a:p>
        </p:txBody>
      </p:sp>
      <p:sp>
        <p:nvSpPr>
          <p:cNvPr id="9" name="Prostokąt 8"/>
          <p:cNvSpPr/>
          <p:nvPr/>
        </p:nvSpPr>
        <p:spPr>
          <a:xfrm>
            <a:off x="214282" y="2214554"/>
            <a:ext cx="6013481" cy="385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pl-PL" b="1" dirty="0" smtClean="0">
                <a:solidFill>
                  <a:schemeClr val="tx2"/>
                </a:solidFill>
              </a:rPr>
              <a:t> </a:t>
            </a:r>
            <a:r>
              <a:rPr lang="pl-PL" b="1" dirty="0" smtClean="0">
                <a:solidFill>
                  <a:schemeClr val="tx1"/>
                </a:solidFill>
              </a:rPr>
              <a:t>Ekonomia czasu </a:t>
            </a:r>
            <a:r>
              <a:rPr lang="pl-PL" dirty="0" smtClean="0">
                <a:solidFill>
                  <a:schemeClr val="tx1"/>
                </a:solidFill>
              </a:rPr>
              <a:t>– rozmówcy przeważnie robią zakupy w jednym sklepie, rzadko kuszą ich promocje w odległych sklepach, wolą zaoszczędzić czas niż pieniądze. </a:t>
            </a:r>
          </a:p>
          <a:p>
            <a:pPr>
              <a:buFont typeface="Arial" pitchFamily="34" charset="0"/>
              <a:buChar char="•"/>
            </a:pPr>
            <a:endParaRPr lang="pl-PL" dirty="0" smtClean="0">
              <a:solidFill>
                <a:schemeClr val="tx1"/>
              </a:solidFill>
            </a:endParaRPr>
          </a:p>
          <a:p>
            <a:pPr>
              <a:buFont typeface="Arial" pitchFamily="34" charset="0"/>
              <a:buChar char="•"/>
            </a:pPr>
            <a:r>
              <a:rPr lang="pl-PL" dirty="0" smtClean="0">
                <a:solidFill>
                  <a:schemeClr val="tx1"/>
                </a:solidFill>
              </a:rPr>
              <a:t> </a:t>
            </a:r>
            <a:r>
              <a:rPr lang="pl-PL" b="1" dirty="0" smtClean="0">
                <a:solidFill>
                  <a:schemeClr val="tx1"/>
                </a:solidFill>
              </a:rPr>
              <a:t>Dziecko jako partner do negocjacji </a:t>
            </a:r>
            <a:r>
              <a:rPr lang="pl-PL" dirty="0" smtClean="0">
                <a:solidFill>
                  <a:schemeClr val="tx1"/>
                </a:solidFill>
              </a:rPr>
              <a:t>– rodzice negocjują z dzieckiem zakupy, tłumaczą dlaczego coś mu kupują lub nie, stawiają dzieci przed wyborem (może kupić tylko jedną rzecz). Dziecko ma niewielki wpływ na ostateczny zakup.</a:t>
            </a:r>
          </a:p>
          <a:p>
            <a:pPr>
              <a:buFont typeface="Arial" pitchFamily="34" charset="0"/>
              <a:buChar char="•"/>
            </a:pPr>
            <a:endParaRPr lang="pl-PL" dirty="0" smtClean="0">
              <a:solidFill>
                <a:schemeClr val="tx1"/>
              </a:solidFill>
            </a:endParaRPr>
          </a:p>
          <a:p>
            <a:pPr>
              <a:buFont typeface="Arial" pitchFamily="34" charset="0"/>
              <a:buChar char="•"/>
            </a:pPr>
            <a:r>
              <a:rPr lang="pl-PL" dirty="0" smtClean="0">
                <a:solidFill>
                  <a:schemeClr val="tx1"/>
                </a:solidFill>
              </a:rPr>
              <a:t> </a:t>
            </a:r>
            <a:r>
              <a:rPr lang="pl-PL" b="1" dirty="0" smtClean="0">
                <a:solidFill>
                  <a:schemeClr val="tx1"/>
                </a:solidFill>
              </a:rPr>
              <a:t>Zakupy jako wyraz wyznawanych wartości </a:t>
            </a:r>
            <a:r>
              <a:rPr lang="pl-PL" dirty="0" smtClean="0">
                <a:solidFill>
                  <a:schemeClr val="tx1"/>
                </a:solidFill>
              </a:rPr>
              <a:t>- Zakupy z jednej strony są traktowane jako zadanie do wykonania, z drugiej jako sposób na podkreślenie własnej indywidualności i filozofii życiowej (zwracanie uwagi na skład i pochodzenie produktów).</a:t>
            </a:r>
            <a:endParaRPr lang="pl-PL" dirty="0">
              <a:solidFill>
                <a:schemeClr val="tx1"/>
              </a:solidFill>
            </a:endParaRPr>
          </a:p>
        </p:txBody>
      </p:sp>
      <p:pic>
        <p:nvPicPr>
          <p:cNvPr id="12" name="Symbol zastępczy zawartości 8" descr="IMAG0374.jpg"/>
          <p:cNvPicPr>
            <a:picLocks noChangeAspect="1"/>
          </p:cNvPicPr>
          <p:nvPr/>
        </p:nvPicPr>
        <p:blipFill>
          <a:blip r:embed="rId3" cstate="print"/>
          <a:stretch>
            <a:fillRect/>
          </a:stretch>
        </p:blipFill>
        <p:spPr>
          <a:xfrm>
            <a:off x="6786578" y="2232413"/>
            <a:ext cx="2071701" cy="155377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Symbol zastępczy zawartości 8" descr="IMAG0374.jpg"/>
          <p:cNvPicPr>
            <a:picLocks noChangeAspect="1"/>
          </p:cNvPicPr>
          <p:nvPr/>
        </p:nvPicPr>
        <p:blipFill>
          <a:blip r:embed="rId4" cstate="print"/>
          <a:stretch>
            <a:fillRect/>
          </a:stretch>
        </p:blipFill>
        <p:spPr>
          <a:xfrm>
            <a:off x="6786578" y="4429132"/>
            <a:ext cx="2071701" cy="155377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Specyfika regionów</a:t>
            </a:r>
            <a:endParaRPr lang="pl-PL"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21</a:t>
            </a:fld>
            <a:endParaRPr lang="pl-PL"/>
          </a:p>
        </p:txBody>
      </p:sp>
      <p:sp>
        <p:nvSpPr>
          <p:cNvPr id="10" name="Pięciokąt 9"/>
          <p:cNvSpPr/>
          <p:nvPr/>
        </p:nvSpPr>
        <p:spPr>
          <a:xfrm rot="5400000">
            <a:off x="4250528" y="-2785281"/>
            <a:ext cx="785820" cy="8785227"/>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11" name="pole tekstowe 10"/>
          <p:cNvSpPr txBox="1"/>
          <p:nvPr/>
        </p:nvSpPr>
        <p:spPr>
          <a:xfrm>
            <a:off x="142844" y="1214421"/>
            <a:ext cx="8893206" cy="400110"/>
          </a:xfrm>
          <a:prstGeom prst="rect">
            <a:avLst/>
          </a:prstGeom>
          <a:noFill/>
        </p:spPr>
        <p:txBody>
          <a:bodyPr wrap="square" rtlCol="0">
            <a:spAutoFit/>
          </a:bodyPr>
          <a:lstStyle/>
          <a:p>
            <a:pPr algn="ctr"/>
            <a:r>
              <a:rPr lang="pl-PL" sz="2000" b="1" dirty="0" smtClean="0"/>
              <a:t>Wielkopolska</a:t>
            </a:r>
          </a:p>
        </p:txBody>
      </p:sp>
      <p:sp>
        <p:nvSpPr>
          <p:cNvPr id="16" name="Prostokąt 15"/>
          <p:cNvSpPr/>
          <p:nvPr/>
        </p:nvSpPr>
        <p:spPr>
          <a:xfrm>
            <a:off x="214282" y="2214554"/>
            <a:ext cx="6013481" cy="385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pl-PL" sz="1500" dirty="0" smtClean="0">
                <a:solidFill>
                  <a:schemeClr val="tx1"/>
                </a:solidFill>
              </a:rPr>
              <a:t> </a:t>
            </a:r>
            <a:r>
              <a:rPr lang="pl-PL" sz="1500" b="1" dirty="0" smtClean="0">
                <a:solidFill>
                  <a:schemeClr val="tx1"/>
                </a:solidFill>
              </a:rPr>
              <a:t>Sztywny podział obowiązków </a:t>
            </a:r>
            <a:r>
              <a:rPr lang="pl-PL" sz="1500" dirty="0" smtClean="0">
                <a:solidFill>
                  <a:schemeClr val="tx1"/>
                </a:solidFill>
              </a:rPr>
              <a:t>– w rodzinach panuje sztywny podział ról, osoba zajmująca się aprowizacją domu i gotowaniem ma niższą pozycję w domu (nie zawsze była to kobieta), osoba która się tym nie zajmuje przeważnie kontroluje domowe finanse.</a:t>
            </a:r>
          </a:p>
          <a:p>
            <a:pPr>
              <a:buFont typeface="Arial" pitchFamily="34" charset="0"/>
              <a:buChar char="•"/>
            </a:pPr>
            <a:endParaRPr lang="pl-PL" sz="1500" dirty="0" smtClean="0">
              <a:solidFill>
                <a:schemeClr val="tx1"/>
              </a:solidFill>
            </a:endParaRPr>
          </a:p>
          <a:p>
            <a:pPr>
              <a:buFont typeface="Arial" pitchFamily="34" charset="0"/>
              <a:buChar char="•"/>
            </a:pPr>
            <a:r>
              <a:rPr lang="pl-PL" sz="1500" dirty="0" smtClean="0">
                <a:solidFill>
                  <a:schemeClr val="tx2"/>
                </a:solidFill>
              </a:rPr>
              <a:t> </a:t>
            </a:r>
            <a:r>
              <a:rPr lang="pl-PL" sz="1500" b="1" dirty="0" smtClean="0">
                <a:solidFill>
                  <a:schemeClr val="tx1"/>
                </a:solidFill>
              </a:rPr>
              <a:t>Nieuwzględniany całkowity  koszt zakupu - </a:t>
            </a:r>
            <a:r>
              <a:rPr lang="pl-PL" sz="1500" dirty="0" smtClean="0">
                <a:solidFill>
                  <a:schemeClr val="tx1"/>
                </a:solidFill>
              </a:rPr>
              <a:t>czas i pieniądze poświęcone np. na dojazd do miejsca, gdzie znajduje się wypatrzony produkt (np. w promocji) często nie są wliczane do ogółu poniesionych kosztów. </a:t>
            </a:r>
          </a:p>
          <a:p>
            <a:pPr>
              <a:buFont typeface="Arial" pitchFamily="34" charset="0"/>
              <a:buChar char="•"/>
            </a:pPr>
            <a:endParaRPr lang="pl-PL" sz="1500" dirty="0" smtClean="0">
              <a:solidFill>
                <a:schemeClr val="tx1"/>
              </a:solidFill>
            </a:endParaRPr>
          </a:p>
          <a:p>
            <a:pPr>
              <a:buFont typeface="Arial" pitchFamily="34" charset="0"/>
              <a:buChar char="•"/>
            </a:pPr>
            <a:r>
              <a:rPr lang="pl-PL" sz="1500" b="1" dirty="0" smtClean="0">
                <a:solidFill>
                  <a:schemeClr val="tx1"/>
                </a:solidFill>
              </a:rPr>
              <a:t> Kilka miejsc zakupów </a:t>
            </a:r>
            <a:r>
              <a:rPr lang="pl-PL" sz="1500" dirty="0" smtClean="0">
                <a:solidFill>
                  <a:schemeClr val="tx1"/>
                </a:solidFill>
              </a:rPr>
              <a:t>- produkty spożywcze nie są kupowane w jednym miejscu, po określone grupy produktów jeździ się w do różnych miejsc (np. mięso u rzeźnika, pieczywo w osiedlowej piekarni, chemia w dyskoncie).</a:t>
            </a:r>
          </a:p>
          <a:p>
            <a:endParaRPr lang="pl-PL" sz="1500" dirty="0" smtClean="0">
              <a:solidFill>
                <a:schemeClr val="tx1"/>
              </a:solidFill>
            </a:endParaRPr>
          </a:p>
          <a:p>
            <a:pPr>
              <a:buFont typeface="Arial" pitchFamily="34" charset="0"/>
              <a:buChar char="•"/>
            </a:pPr>
            <a:r>
              <a:rPr lang="pl-PL" sz="1500" dirty="0" smtClean="0">
                <a:solidFill>
                  <a:schemeClr val="tx1"/>
                </a:solidFill>
              </a:rPr>
              <a:t> </a:t>
            </a:r>
            <a:r>
              <a:rPr lang="pl-PL" sz="1500" b="1" dirty="0" smtClean="0">
                <a:solidFill>
                  <a:schemeClr val="tx1"/>
                </a:solidFill>
              </a:rPr>
              <a:t>Kontakty rodzinne i znajomości </a:t>
            </a:r>
            <a:r>
              <a:rPr lang="pl-PL" sz="1500" dirty="0" smtClean="0">
                <a:solidFill>
                  <a:schemeClr val="tx1"/>
                </a:solidFill>
              </a:rPr>
              <a:t>- </a:t>
            </a:r>
            <a:r>
              <a:rPr lang="pl-PL" sz="1500" dirty="0" smtClean="0">
                <a:solidFill>
                  <a:schemeClr val="tx1"/>
                </a:solidFill>
              </a:rPr>
              <a:t>duża część rozmówców owoce przywozi z działki od rodziców, mięso przygotowuje z rodzicami, a szukanie części samochodowych rozpoczyna od przepytania znajomych.</a:t>
            </a:r>
            <a:endParaRPr lang="pl-PL" sz="1500" dirty="0">
              <a:solidFill>
                <a:schemeClr val="tx1"/>
              </a:solidFill>
            </a:endParaRPr>
          </a:p>
        </p:txBody>
      </p:sp>
      <p:pic>
        <p:nvPicPr>
          <p:cNvPr id="9" name="Symbol zastępczy zawartości 8" descr="IMAG0374.jpg"/>
          <p:cNvPicPr>
            <a:picLocks noChangeAspect="1"/>
          </p:cNvPicPr>
          <p:nvPr/>
        </p:nvPicPr>
        <p:blipFill>
          <a:blip r:embed="rId3" cstate="print"/>
          <a:stretch>
            <a:fillRect/>
          </a:stretch>
        </p:blipFill>
        <p:spPr>
          <a:xfrm>
            <a:off x="6786578" y="2232413"/>
            <a:ext cx="2071702" cy="155377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Symbol zastępczy zawartości 8" descr="IMAG0374.jpg"/>
          <p:cNvPicPr>
            <a:picLocks noChangeAspect="1"/>
          </p:cNvPicPr>
          <p:nvPr/>
        </p:nvPicPr>
        <p:blipFill>
          <a:blip r:embed="rId4" cstate="print"/>
          <a:stretch>
            <a:fillRect/>
          </a:stretch>
        </p:blipFill>
        <p:spPr>
          <a:xfrm>
            <a:off x="6786578" y="4429132"/>
            <a:ext cx="2071702" cy="155377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Specyfika regionów</a:t>
            </a:r>
            <a:endParaRPr lang="pl-PL"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22</a:t>
            </a:fld>
            <a:endParaRPr lang="pl-PL"/>
          </a:p>
        </p:txBody>
      </p:sp>
      <p:sp>
        <p:nvSpPr>
          <p:cNvPr id="10" name="Pięciokąt 9"/>
          <p:cNvSpPr/>
          <p:nvPr/>
        </p:nvSpPr>
        <p:spPr>
          <a:xfrm rot="5400000">
            <a:off x="4250528" y="-2785281"/>
            <a:ext cx="785820" cy="8785227"/>
          </a:xfrm>
          <a:prstGeom prst="homePlat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dirty="0"/>
          </a:p>
        </p:txBody>
      </p:sp>
      <p:sp>
        <p:nvSpPr>
          <p:cNvPr id="11" name="pole tekstowe 10"/>
          <p:cNvSpPr txBox="1"/>
          <p:nvPr/>
        </p:nvSpPr>
        <p:spPr>
          <a:xfrm>
            <a:off x="142844" y="1214421"/>
            <a:ext cx="8893206" cy="400110"/>
          </a:xfrm>
          <a:prstGeom prst="rect">
            <a:avLst/>
          </a:prstGeom>
          <a:noFill/>
        </p:spPr>
        <p:txBody>
          <a:bodyPr wrap="square" rtlCol="0">
            <a:spAutoFit/>
          </a:bodyPr>
          <a:lstStyle/>
          <a:p>
            <a:pPr algn="ctr"/>
            <a:r>
              <a:rPr lang="pl-PL" sz="2000" b="1" dirty="0" smtClean="0"/>
              <a:t>Śląsk</a:t>
            </a:r>
          </a:p>
        </p:txBody>
      </p:sp>
      <p:sp>
        <p:nvSpPr>
          <p:cNvPr id="16" name="Prostokąt 15"/>
          <p:cNvSpPr/>
          <p:nvPr/>
        </p:nvSpPr>
        <p:spPr>
          <a:xfrm>
            <a:off x="214282" y="2214554"/>
            <a:ext cx="6013481" cy="385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pl-PL" sz="1500" dirty="0" smtClean="0">
                <a:solidFill>
                  <a:schemeClr val="tx1"/>
                </a:solidFill>
              </a:rPr>
              <a:t> </a:t>
            </a:r>
            <a:r>
              <a:rPr lang="pl-PL" sz="1500" b="1" dirty="0" smtClean="0">
                <a:solidFill>
                  <a:schemeClr val="tx1"/>
                </a:solidFill>
              </a:rPr>
              <a:t>Wpływ dzieci </a:t>
            </a:r>
            <a:r>
              <a:rPr lang="pl-PL" sz="1500" dirty="0" smtClean="0">
                <a:solidFill>
                  <a:schemeClr val="tx1"/>
                </a:solidFill>
              </a:rPr>
              <a:t>– zakupy są dość mocno skupione na dzieciach, dużą część produktów rozmówcy kupują lub nie ze względu na to czy dziecko coś lubi czy nie, rekompensując mu np. nienajlepszą sytuację materialną zakupem dużej ilości słodyczy.</a:t>
            </a:r>
          </a:p>
          <a:p>
            <a:pPr>
              <a:buFont typeface="Arial" pitchFamily="34" charset="0"/>
              <a:buChar char="•"/>
            </a:pPr>
            <a:endParaRPr lang="pl-PL" sz="1500" dirty="0" smtClean="0">
              <a:solidFill>
                <a:schemeClr val="tx1"/>
              </a:solidFill>
            </a:endParaRPr>
          </a:p>
          <a:p>
            <a:pPr>
              <a:buFont typeface="Arial" pitchFamily="34" charset="0"/>
              <a:buChar char="•"/>
            </a:pPr>
            <a:r>
              <a:rPr lang="pl-PL" sz="1500" dirty="0" smtClean="0">
                <a:solidFill>
                  <a:schemeClr val="tx1"/>
                </a:solidFill>
              </a:rPr>
              <a:t> </a:t>
            </a:r>
            <a:r>
              <a:rPr lang="pl-PL" sz="1500" b="1" dirty="0" smtClean="0">
                <a:solidFill>
                  <a:schemeClr val="tx1"/>
                </a:solidFill>
              </a:rPr>
              <a:t>Mit niemieckich produktów </a:t>
            </a:r>
            <a:r>
              <a:rPr lang="pl-PL" sz="1500" dirty="0" smtClean="0">
                <a:solidFill>
                  <a:schemeClr val="tx1"/>
                </a:solidFill>
              </a:rPr>
              <a:t>– niemieckie produkty wielu rozmówców uważało za wyjątkowo solidne (samochody), smaczne (słodycze) lub skuteczne (chemia).</a:t>
            </a:r>
          </a:p>
          <a:p>
            <a:pPr>
              <a:buFont typeface="Arial" pitchFamily="34" charset="0"/>
              <a:buChar char="•"/>
            </a:pPr>
            <a:endParaRPr lang="pl-PL" sz="1500" dirty="0" smtClean="0">
              <a:solidFill>
                <a:schemeClr val="tx1"/>
              </a:solidFill>
            </a:endParaRPr>
          </a:p>
          <a:p>
            <a:pPr>
              <a:buFont typeface="Arial" pitchFamily="34" charset="0"/>
              <a:buChar char="•"/>
            </a:pPr>
            <a:r>
              <a:rPr lang="pl-PL" sz="1500" dirty="0" smtClean="0">
                <a:solidFill>
                  <a:schemeClr val="tx1"/>
                </a:solidFill>
              </a:rPr>
              <a:t> </a:t>
            </a:r>
            <a:r>
              <a:rPr lang="pl-PL" sz="1500" b="1" dirty="0" smtClean="0">
                <a:solidFill>
                  <a:schemeClr val="tx1"/>
                </a:solidFill>
              </a:rPr>
              <a:t>Tradycyjny podział ról </a:t>
            </a:r>
            <a:r>
              <a:rPr lang="pl-PL" sz="1500" dirty="0" smtClean="0">
                <a:solidFill>
                  <a:schemeClr val="tx1"/>
                </a:solidFill>
              </a:rPr>
              <a:t>– w większości rodzin kobieta była jedyną osobą odpowiedzialną za zakupy i opiekę nad domem i dziećmi. Mężczyźni angażowali się w zakupy tylko niektórych produktów (narzędzia, alkohol).</a:t>
            </a:r>
          </a:p>
          <a:p>
            <a:pPr>
              <a:buFont typeface="Arial" pitchFamily="34" charset="0"/>
              <a:buChar char="•"/>
            </a:pPr>
            <a:endParaRPr lang="pl-PL" sz="1500" dirty="0" smtClean="0">
              <a:solidFill>
                <a:schemeClr val="tx1"/>
              </a:solidFill>
            </a:endParaRPr>
          </a:p>
          <a:p>
            <a:pPr>
              <a:buFont typeface="Arial" pitchFamily="34" charset="0"/>
              <a:buChar char="•"/>
            </a:pPr>
            <a:r>
              <a:rPr lang="pl-PL" sz="1500" b="1" dirty="0" smtClean="0">
                <a:solidFill>
                  <a:schemeClr val="tx1"/>
                </a:solidFill>
              </a:rPr>
              <a:t>Starsze dzieci partycypują w kosztach utrzymania domu </a:t>
            </a:r>
            <a:r>
              <a:rPr lang="pl-PL" sz="1500" dirty="0" smtClean="0">
                <a:solidFill>
                  <a:schemeClr val="tx1"/>
                </a:solidFill>
              </a:rPr>
              <a:t>- rodzice pozwalają im na rozpieszczanie rodzeństwa, kupowanie im zabawek, słodyczy, itp. Większe zakupy są dzielone między wszystkich pracujących członków rodziny.</a:t>
            </a:r>
            <a:endParaRPr lang="pl-PL" sz="1500" dirty="0">
              <a:solidFill>
                <a:schemeClr val="tx1"/>
              </a:solidFill>
            </a:endParaRPr>
          </a:p>
        </p:txBody>
      </p:sp>
      <p:pic>
        <p:nvPicPr>
          <p:cNvPr id="9" name="Symbol zastępczy zawartości 8" descr="IMAG0374.jpg"/>
          <p:cNvPicPr>
            <a:picLocks noChangeAspect="1"/>
          </p:cNvPicPr>
          <p:nvPr/>
        </p:nvPicPr>
        <p:blipFill>
          <a:blip r:embed="rId3" cstate="print"/>
          <a:stretch>
            <a:fillRect/>
          </a:stretch>
        </p:blipFill>
        <p:spPr>
          <a:xfrm>
            <a:off x="6786578" y="2232413"/>
            <a:ext cx="2071701" cy="1553775"/>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Symbol zastępczy zawartości 8" descr="IMAG0374.jpg"/>
          <p:cNvPicPr>
            <a:picLocks noChangeAspect="1"/>
          </p:cNvPicPr>
          <p:nvPr/>
        </p:nvPicPr>
        <p:blipFill>
          <a:blip r:embed="rId4" cstate="print"/>
          <a:stretch>
            <a:fillRect/>
          </a:stretch>
        </p:blipFill>
        <p:spPr>
          <a:xfrm>
            <a:off x="6786578" y="4429132"/>
            <a:ext cx="2071701" cy="1553775"/>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Etnografia jako technika badawcza</a:t>
            </a:r>
            <a:endParaRPr lang="pl-PL" dirty="0"/>
          </a:p>
        </p:txBody>
      </p:sp>
      <p:sp>
        <p:nvSpPr>
          <p:cNvPr id="10" name="Symbol zastępczy tekstu 9"/>
          <p:cNvSpPr>
            <a:spLocks noGrp="1"/>
          </p:cNvSpPr>
          <p:nvPr>
            <p:ph type="body" idx="2"/>
          </p:nvPr>
        </p:nvSpPr>
        <p:spPr>
          <a:xfrm>
            <a:off x="914400" y="1600200"/>
            <a:ext cx="3225552" cy="4495800"/>
          </a:xfrm>
        </p:spPr>
        <p:txBody>
          <a:bodyPr>
            <a:normAutofit/>
          </a:bodyPr>
          <a:lstStyle/>
          <a:p>
            <a:endParaRPr lang="pl-PL" sz="2400" dirty="0" smtClean="0"/>
          </a:p>
          <a:p>
            <a:r>
              <a:rPr lang="pl-PL" sz="2400" dirty="0" smtClean="0"/>
              <a:t>Dawniej - </a:t>
            </a:r>
            <a:r>
              <a:rPr lang="pl-PL" sz="2400" dirty="0" smtClean="0">
                <a:solidFill>
                  <a:schemeClr val="accent1"/>
                </a:solidFill>
              </a:rPr>
              <a:t>Etnografia </a:t>
            </a:r>
            <a:r>
              <a:rPr lang="pl-PL" sz="2400" dirty="0" smtClean="0"/>
              <a:t>jako nauka o kulturach chłopskich w Europie</a:t>
            </a:r>
          </a:p>
          <a:p>
            <a:endParaRPr lang="pl-PL" sz="2400" dirty="0" smtClean="0"/>
          </a:p>
          <a:p>
            <a:r>
              <a:rPr lang="pl-PL" sz="2400" dirty="0" smtClean="0"/>
              <a:t>Obecnie - </a:t>
            </a:r>
            <a:r>
              <a:rPr lang="pl-PL" sz="2400" dirty="0" smtClean="0">
                <a:solidFill>
                  <a:schemeClr val="accent1"/>
                </a:solidFill>
              </a:rPr>
              <a:t>Etnografia </a:t>
            </a:r>
            <a:r>
              <a:rPr lang="pl-PL" sz="2400" dirty="0" smtClean="0">
                <a:solidFill>
                  <a:schemeClr val="tx1">
                    <a:lumMod val="95000"/>
                    <a:lumOff val="5000"/>
                  </a:schemeClr>
                </a:solidFill>
              </a:rPr>
              <a:t>to metoda, technika badań jakościowych</a:t>
            </a:r>
            <a:endParaRPr lang="pl-PL" sz="2400"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23</a:t>
            </a:fld>
            <a:endParaRPr lang="pl-PL"/>
          </a:p>
        </p:txBody>
      </p:sp>
      <p:pic>
        <p:nvPicPr>
          <p:cNvPr id="12" name="Symbol zastępczy zawartości 11" descr="MP900185203.JPG"/>
          <p:cNvPicPr>
            <a:picLocks noGrp="1" noChangeAspect="1"/>
          </p:cNvPicPr>
          <p:nvPr>
            <p:ph sz="quarter" idx="1"/>
          </p:nvPr>
        </p:nvPicPr>
        <p:blipFill>
          <a:blip r:embed="rId3" cstate="print"/>
          <a:stretch>
            <a:fillRect/>
          </a:stretch>
        </p:blipFill>
        <p:spPr>
          <a:xfrm>
            <a:off x="5316633" y="2019300"/>
            <a:ext cx="2481072" cy="3657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Antropologia jako perspektywa</a:t>
            </a:r>
            <a:endParaRPr lang="pl-PL" dirty="0"/>
          </a:p>
        </p:txBody>
      </p:sp>
      <p:sp>
        <p:nvSpPr>
          <p:cNvPr id="7" name="Symbol zastępczy tekstu 6"/>
          <p:cNvSpPr>
            <a:spLocks noGrp="1"/>
          </p:cNvSpPr>
          <p:nvPr>
            <p:ph type="body" idx="2"/>
          </p:nvPr>
        </p:nvSpPr>
        <p:spPr>
          <a:xfrm>
            <a:off x="914400" y="1600200"/>
            <a:ext cx="2937520" cy="4495800"/>
          </a:xfrm>
        </p:spPr>
        <p:txBody>
          <a:bodyPr>
            <a:normAutofit fontScale="92500"/>
          </a:bodyPr>
          <a:lstStyle/>
          <a:p>
            <a:endParaRPr lang="pl-PL" sz="2400" dirty="0" smtClean="0"/>
          </a:p>
          <a:p>
            <a:r>
              <a:rPr lang="pl-PL" sz="2400" dirty="0" smtClean="0"/>
              <a:t>Dawniej - </a:t>
            </a:r>
            <a:r>
              <a:rPr lang="pl-PL" sz="2400" dirty="0" smtClean="0">
                <a:solidFill>
                  <a:schemeClr val="accent1"/>
                </a:solidFill>
              </a:rPr>
              <a:t>Antropologia </a:t>
            </a:r>
            <a:r>
              <a:rPr lang="pl-PL" sz="2400" dirty="0" smtClean="0"/>
              <a:t>to nauka o kulturach pozaeuropejskich</a:t>
            </a:r>
          </a:p>
          <a:p>
            <a:endParaRPr lang="pl-PL" sz="2400" dirty="0" smtClean="0"/>
          </a:p>
          <a:p>
            <a:r>
              <a:rPr lang="pl-PL" sz="2400" dirty="0" smtClean="0"/>
              <a:t>Obecnie - </a:t>
            </a:r>
            <a:r>
              <a:rPr lang="pl-PL" sz="2400" dirty="0" smtClean="0">
                <a:solidFill>
                  <a:schemeClr val="accent1"/>
                </a:solidFill>
              </a:rPr>
              <a:t>Antropologia</a:t>
            </a:r>
            <a:r>
              <a:rPr lang="pl-PL" sz="2400" dirty="0" smtClean="0"/>
              <a:t> to </a:t>
            </a:r>
            <a:r>
              <a:rPr lang="pl-PL" sz="2400" dirty="0" smtClean="0"/>
              <a:t>perspektywa </a:t>
            </a:r>
            <a:r>
              <a:rPr lang="pl-PL" sz="2400" dirty="0" smtClean="0"/>
              <a:t>patrzenia na zjawiska </a:t>
            </a:r>
            <a:r>
              <a:rPr lang="pl-PL" sz="2400" dirty="0" smtClean="0"/>
              <a:t>społeczno-kulturowe </a:t>
            </a:r>
            <a:r>
              <a:rPr lang="pl-PL" sz="2400" dirty="0" smtClean="0"/>
              <a:t>z punktu widzenia jednostki/człowieka (</a:t>
            </a:r>
            <a:r>
              <a:rPr lang="pl-PL" sz="2400" i="1" dirty="0" err="1" smtClean="0"/>
              <a:t>anthropos</a:t>
            </a:r>
            <a:r>
              <a:rPr lang="pl-PL" sz="2400" i="1" dirty="0" smtClean="0"/>
              <a:t>)</a:t>
            </a:r>
            <a:endParaRPr lang="pl-PL" sz="2400"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24</a:t>
            </a:fld>
            <a:endParaRPr lang="pl-PL"/>
          </a:p>
        </p:txBody>
      </p:sp>
      <p:pic>
        <p:nvPicPr>
          <p:cNvPr id="6" name="Symbol zastępczy zawartości 5" descr="MP900227531.JPG"/>
          <p:cNvPicPr>
            <a:picLocks noGrp="1" noChangeAspect="1"/>
          </p:cNvPicPr>
          <p:nvPr>
            <p:ph sz="quarter" idx="1"/>
          </p:nvPr>
        </p:nvPicPr>
        <p:blipFill>
          <a:blip r:embed="rId3" cstate="print"/>
          <a:stretch>
            <a:fillRect/>
          </a:stretch>
        </p:blipFill>
        <p:spPr>
          <a:xfrm>
            <a:off x="4631436" y="2019300"/>
            <a:ext cx="2395728" cy="3657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Kontakt</a:t>
            </a:r>
            <a:endParaRPr lang="pl-PL"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25</a:t>
            </a:fld>
            <a:endParaRPr lang="pl-PL"/>
          </a:p>
        </p:txBody>
      </p:sp>
      <p:sp>
        <p:nvSpPr>
          <p:cNvPr id="5" name="Symbol zastępczy zawartości 4"/>
          <p:cNvSpPr>
            <a:spLocks noGrp="1"/>
          </p:cNvSpPr>
          <p:nvPr>
            <p:ph sz="quarter" idx="1"/>
          </p:nvPr>
        </p:nvSpPr>
        <p:spPr>
          <a:xfrm>
            <a:off x="914400" y="1447800"/>
            <a:ext cx="7772400" cy="2125663"/>
          </a:xfrm>
        </p:spPr>
        <p:style>
          <a:lnRef idx="2">
            <a:schemeClr val="accent2"/>
          </a:lnRef>
          <a:fillRef idx="1">
            <a:schemeClr val="lt1"/>
          </a:fillRef>
          <a:effectRef idx="0">
            <a:schemeClr val="accent2"/>
          </a:effectRef>
          <a:fontRef idx="minor">
            <a:schemeClr val="dk1"/>
          </a:fontRef>
        </p:style>
        <p:txBody>
          <a:bodyPr/>
          <a:lstStyle/>
          <a:p>
            <a:pPr algn="ctr">
              <a:buNone/>
            </a:pPr>
            <a:r>
              <a:rPr lang="pl-PL" dirty="0" smtClean="0"/>
              <a:t>Instytut Etnologii i Antropologii Kulturowej </a:t>
            </a:r>
          </a:p>
          <a:p>
            <a:pPr algn="ctr">
              <a:buNone/>
            </a:pPr>
            <a:r>
              <a:rPr lang="pl-PL" dirty="0" smtClean="0"/>
              <a:t>Uniwersytetu Warszawskiego</a:t>
            </a:r>
          </a:p>
          <a:p>
            <a:pPr algn="ctr">
              <a:buNone/>
            </a:pPr>
            <a:r>
              <a:rPr lang="pl-PL" dirty="0" smtClean="0"/>
              <a:t>ul. Żurawia 4 00-503 Warszawa</a:t>
            </a:r>
          </a:p>
          <a:p>
            <a:pPr algn="ctr">
              <a:buNone/>
            </a:pPr>
            <a:r>
              <a:rPr lang="pl-PL" dirty="0" smtClean="0"/>
              <a:t>tel. (sekretariat): (0-22) 55-316-11/12</a:t>
            </a:r>
          </a:p>
        </p:txBody>
      </p:sp>
      <p:pic>
        <p:nvPicPr>
          <p:cNvPr id="6" name="Symbol zastępczy zawartości 8" descr="IMAG0374.jpg"/>
          <p:cNvPicPr>
            <a:picLocks noChangeAspect="1"/>
          </p:cNvPicPr>
          <p:nvPr/>
        </p:nvPicPr>
        <p:blipFill>
          <a:blip r:embed="rId3" cstate="print"/>
          <a:stretch>
            <a:fillRect/>
          </a:stretch>
        </p:blipFill>
        <p:spPr>
          <a:xfrm>
            <a:off x="6572264" y="4203067"/>
            <a:ext cx="1920682" cy="1440511"/>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Symbol zastępczy zawartości 8" descr="IMAG0374.jpg"/>
          <p:cNvPicPr>
            <a:picLocks noChangeAspect="1"/>
          </p:cNvPicPr>
          <p:nvPr/>
        </p:nvPicPr>
        <p:blipFill>
          <a:blip r:embed="rId4" cstate="print"/>
          <a:stretch>
            <a:fillRect/>
          </a:stretch>
        </p:blipFill>
        <p:spPr>
          <a:xfrm>
            <a:off x="3929058" y="4200679"/>
            <a:ext cx="2164350" cy="1442899"/>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Symbol zastępczy zawartości 8" descr="IMAG0374.jpg"/>
          <p:cNvPicPr>
            <a:picLocks noChangeAspect="1"/>
          </p:cNvPicPr>
          <p:nvPr/>
        </p:nvPicPr>
        <p:blipFill>
          <a:blip r:embed="rId5" cstate="print"/>
          <a:stretch>
            <a:fillRect/>
          </a:stretch>
        </p:blipFill>
        <p:spPr>
          <a:xfrm>
            <a:off x="1357290" y="4214818"/>
            <a:ext cx="2164350" cy="1442899"/>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0" y="1484784"/>
            <a:ext cx="9144000" cy="1470025"/>
          </a:xfrm>
        </p:spPr>
        <p:txBody>
          <a:bodyPr>
            <a:normAutofit fontScale="90000"/>
          </a:bodyPr>
          <a:lstStyle/>
          <a:p>
            <a:r>
              <a:rPr lang="pl-PL" b="1" dirty="0" smtClean="0">
                <a:solidFill>
                  <a:srgbClr val="244061"/>
                </a:solidFill>
                <a:latin typeface="Arial" pitchFamily="34"/>
                <a:ea typeface="Arial Unicode MS" pitchFamily="34"/>
              </a:rPr>
              <a:t/>
            </a:r>
            <a:br>
              <a:rPr lang="pl-PL" b="1" dirty="0" smtClean="0">
                <a:solidFill>
                  <a:srgbClr val="244061"/>
                </a:solidFill>
                <a:latin typeface="Arial" pitchFamily="34"/>
                <a:ea typeface="Arial Unicode MS" pitchFamily="34"/>
              </a:rPr>
            </a:br>
            <a:r>
              <a:rPr lang="pl-PL" b="1" dirty="0" smtClean="0">
                <a:solidFill>
                  <a:srgbClr val="244061"/>
                </a:solidFill>
                <a:latin typeface="Arial" pitchFamily="34"/>
                <a:ea typeface="Arial Unicode MS" pitchFamily="34"/>
              </a:rPr>
              <a:t/>
            </a:r>
            <a:br>
              <a:rPr lang="pl-PL" b="1" dirty="0" smtClean="0">
                <a:solidFill>
                  <a:srgbClr val="244061"/>
                </a:solidFill>
                <a:latin typeface="Arial" pitchFamily="34"/>
                <a:ea typeface="Arial Unicode MS" pitchFamily="34"/>
              </a:rPr>
            </a:br>
            <a:r>
              <a:rPr lang="pl-PL" sz="3600" dirty="0" smtClean="0">
                <a:solidFill>
                  <a:schemeClr val="bg1"/>
                </a:solidFill>
              </a:rPr>
              <a:t>Konsument w czasie kryzysu  – wyzwania dla handlu.  Etnografia w biznesie. </a:t>
            </a:r>
            <a:r>
              <a:rPr lang="pl-PL" dirty="0" smtClean="0">
                <a:solidFill>
                  <a:srgbClr val="17375E"/>
                </a:solidFill>
              </a:rPr>
              <a:t/>
            </a:r>
            <a:br>
              <a:rPr lang="pl-PL" dirty="0" smtClean="0">
                <a:solidFill>
                  <a:srgbClr val="17375E"/>
                </a:solidFill>
              </a:rPr>
            </a:br>
            <a:r>
              <a:rPr lang="pl-PL" b="1" dirty="0" smtClean="0">
                <a:solidFill>
                  <a:srgbClr val="17375E"/>
                </a:solidFill>
              </a:rPr>
              <a:t/>
            </a:r>
            <a:br>
              <a:rPr lang="pl-PL" b="1" dirty="0" smtClean="0">
                <a:solidFill>
                  <a:srgbClr val="17375E"/>
                </a:solidFill>
              </a:rPr>
            </a:br>
            <a:endParaRPr lang="pl-PL" dirty="0"/>
          </a:p>
        </p:txBody>
      </p:sp>
      <p:sp>
        <p:nvSpPr>
          <p:cNvPr id="4" name="pole tekstowe 3"/>
          <p:cNvSpPr txBox="1"/>
          <p:nvPr/>
        </p:nvSpPr>
        <p:spPr>
          <a:xfrm>
            <a:off x="-500098" y="357166"/>
            <a:ext cx="10072758" cy="928694"/>
          </a:xfrm>
          <a:prstGeom prst="rect">
            <a:avLst/>
          </a:prstGeom>
          <a:noFill/>
        </p:spPr>
        <p:txBody>
          <a:bodyPr wrap="square" rtlCol="0">
            <a:noAutofit/>
          </a:bodyPr>
          <a:lstStyle/>
          <a:p>
            <a:pPr algn="ctr"/>
            <a:r>
              <a:rPr lang="pl-PL" sz="3200" b="1" dirty="0" smtClean="0">
                <a:solidFill>
                  <a:srgbClr val="17375E"/>
                </a:solidFill>
              </a:rPr>
              <a:t>Badania etnograficzne </a:t>
            </a:r>
          </a:p>
          <a:p>
            <a:pPr algn="ctr"/>
            <a:r>
              <a:rPr lang="pl-PL" sz="3200" b="1" dirty="0" smtClean="0">
                <a:solidFill>
                  <a:srgbClr val="17375E"/>
                </a:solidFill>
              </a:rPr>
              <a:t>Uniwersytetu Warszawskiego  i Carrefour</a:t>
            </a:r>
            <a:r>
              <a:rPr lang="pl-PL" sz="3200" b="1" dirty="0" smtClean="0">
                <a:solidFill>
                  <a:srgbClr val="244061"/>
                </a:solidFill>
                <a:latin typeface="Arial" pitchFamily="34"/>
                <a:ea typeface="Arial Unicode MS" pitchFamily="34"/>
              </a:rPr>
              <a:t> </a:t>
            </a:r>
            <a:endParaRPr lang="pl-PL" sz="3200" b="1" dirty="0"/>
          </a:p>
        </p:txBody>
      </p:sp>
      <p:pic>
        <p:nvPicPr>
          <p:cNvPr id="5" name="Obraz 3" descr="Carrefour.jpg"/>
          <p:cNvPicPr>
            <a:picLocks noChangeAspect="1"/>
          </p:cNvPicPr>
          <p:nvPr/>
        </p:nvPicPr>
        <p:blipFill>
          <a:blip r:embed="rId2" cstate="print"/>
          <a:srcRect/>
          <a:stretch>
            <a:fillRect/>
          </a:stretch>
        </p:blipFill>
        <p:spPr bwMode="auto">
          <a:xfrm>
            <a:off x="2159371" y="3262485"/>
            <a:ext cx="2520979" cy="2137709"/>
          </a:xfrm>
          <a:prstGeom prst="rect">
            <a:avLst/>
          </a:prstGeom>
          <a:noFill/>
          <a:ln w="9525">
            <a:noFill/>
            <a:miter lim="800000"/>
            <a:headEnd/>
            <a:tailEnd/>
          </a:ln>
        </p:spPr>
      </p:pic>
      <p:pic>
        <p:nvPicPr>
          <p:cNvPr id="6" name="Obraz 4" descr="uw.jpg"/>
          <p:cNvPicPr>
            <a:picLocks noChangeAspect="1"/>
          </p:cNvPicPr>
          <p:nvPr/>
        </p:nvPicPr>
        <p:blipFill>
          <a:blip r:embed="rId3" cstate="print"/>
          <a:srcRect/>
          <a:stretch>
            <a:fillRect/>
          </a:stretch>
        </p:blipFill>
        <p:spPr bwMode="auto">
          <a:xfrm>
            <a:off x="4643438" y="3357562"/>
            <a:ext cx="2602961" cy="1951197"/>
          </a:xfrm>
          <a:prstGeom prst="rect">
            <a:avLst/>
          </a:prstGeom>
          <a:noFill/>
          <a:ln w="9525">
            <a:noFill/>
            <a:miter lim="800000"/>
            <a:headEnd/>
            <a:tailEnd/>
          </a:ln>
        </p:spPr>
      </p:pic>
      <p:sp>
        <p:nvSpPr>
          <p:cNvPr id="7" name="pole tekstowe 6"/>
          <p:cNvSpPr txBox="1"/>
          <p:nvPr/>
        </p:nvSpPr>
        <p:spPr>
          <a:xfrm>
            <a:off x="1071538" y="5500702"/>
            <a:ext cx="7143800" cy="954107"/>
          </a:xfrm>
          <a:prstGeom prst="rect">
            <a:avLst/>
          </a:prstGeom>
          <a:noFill/>
        </p:spPr>
        <p:txBody>
          <a:bodyPr wrap="square" rtlCol="0">
            <a:spAutoFit/>
          </a:bodyPr>
          <a:lstStyle/>
          <a:p>
            <a:pPr algn="ctr"/>
            <a:r>
              <a:rPr lang="pl-PL" sz="2800" b="1" dirty="0" smtClean="0"/>
              <a:t>Warszawa - 17 maja 2013</a:t>
            </a:r>
          </a:p>
          <a:p>
            <a:pPr algn="ctr"/>
            <a:r>
              <a:rPr lang="pl-PL" sz="2800" b="1" dirty="0" smtClean="0"/>
              <a:t>Pałac Prymasowski – Sala Malinowa</a:t>
            </a:r>
            <a:endParaRPr lang="pl-PL"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57224" y="428625"/>
            <a:ext cx="8001000" cy="603250"/>
          </a:xfrm>
        </p:spPr>
        <p:txBody>
          <a:bodyPr>
            <a:normAutofit fontScale="90000"/>
          </a:bodyPr>
          <a:lstStyle/>
          <a:p>
            <a:pPr algn="l" eaLnBrk="1" hangingPunct="1"/>
            <a:r>
              <a:rPr lang="pl-PL" dirty="0" smtClean="0">
                <a:latin typeface="Calibri" pitchFamily="34" charset="0"/>
              </a:rPr>
              <a:t>Metodologia</a:t>
            </a:r>
          </a:p>
        </p:txBody>
      </p:sp>
      <p:sp>
        <p:nvSpPr>
          <p:cNvPr id="5" name="Symbol zastępczy stopki 4"/>
          <p:cNvSpPr>
            <a:spLocks noGrp="1"/>
          </p:cNvSpPr>
          <p:nvPr>
            <p:ph type="ftr" sz="quarter" idx="11"/>
          </p:nvPr>
        </p:nvSpPr>
        <p:spPr/>
        <p:txBody>
          <a:bodyPr/>
          <a:lstStyle/>
          <a:p>
            <a:r>
              <a:rPr lang="pl-PL" smtClean="0"/>
              <a:t>Raport z badania etnograficznego, kwiecień 2013</a:t>
            </a:r>
            <a:endParaRPr lang="pl-PL"/>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3</a:t>
            </a:fld>
            <a:endParaRPr lang="pl-PL"/>
          </a:p>
        </p:txBody>
      </p:sp>
      <p:sp>
        <p:nvSpPr>
          <p:cNvPr id="4099" name="Rectangle 3"/>
          <p:cNvSpPr>
            <a:spLocks noGrp="1" noChangeArrowheads="1"/>
          </p:cNvSpPr>
          <p:nvPr>
            <p:ph sz="quarter" idx="1"/>
          </p:nvPr>
        </p:nvSpPr>
        <p:spPr>
          <a:xfrm>
            <a:off x="457200" y="857232"/>
            <a:ext cx="8229600" cy="5268931"/>
          </a:xfrm>
        </p:spPr>
        <p:txBody>
          <a:bodyPr>
            <a:normAutofit fontScale="92500" lnSpcReduction="10000"/>
          </a:bodyPr>
          <a:lstStyle/>
          <a:p>
            <a:pPr eaLnBrk="1" hangingPunct="1">
              <a:lnSpc>
                <a:spcPct val="90000"/>
              </a:lnSpc>
            </a:pPr>
            <a:endParaRPr lang="pl-PL" sz="2000" dirty="0" smtClean="0">
              <a:latin typeface="Calibri" pitchFamily="34" charset="0"/>
            </a:endParaRPr>
          </a:p>
          <a:p>
            <a:pPr eaLnBrk="1" hangingPunct="1">
              <a:lnSpc>
                <a:spcPct val="90000"/>
              </a:lnSpc>
            </a:pPr>
            <a:r>
              <a:rPr lang="pl-PL" sz="2000" dirty="0" smtClean="0">
                <a:latin typeface="Calibri" pitchFamily="34" charset="0"/>
              </a:rPr>
              <a:t>Metodologia: </a:t>
            </a:r>
            <a:r>
              <a:rPr lang="pl-PL" sz="2000" b="1" dirty="0" smtClean="0">
                <a:latin typeface="Calibri" pitchFamily="34" charset="0"/>
              </a:rPr>
              <a:t>wywiady i obserwacje etnograficzne </a:t>
            </a:r>
            <a:r>
              <a:rPr lang="pl-PL" sz="2000" dirty="0" smtClean="0">
                <a:latin typeface="Calibri" pitchFamily="34" charset="0"/>
              </a:rPr>
              <a:t>przeprowadzone w mieszkaniach rozmówców oraz w miejscach robienia zakupów przez studentów Instytutu Etnologii i Antropologii Kulturowej UW.</a:t>
            </a:r>
          </a:p>
          <a:p>
            <a:pPr eaLnBrk="1" hangingPunct="1">
              <a:lnSpc>
                <a:spcPct val="90000"/>
              </a:lnSpc>
              <a:buNone/>
            </a:pPr>
            <a:endParaRPr lang="pl-PL" sz="2000" dirty="0" smtClean="0">
              <a:latin typeface="Calibri" pitchFamily="34" charset="0"/>
            </a:endParaRPr>
          </a:p>
          <a:p>
            <a:pPr lvl="1" eaLnBrk="1" hangingPunct="1">
              <a:lnSpc>
                <a:spcPct val="90000"/>
              </a:lnSpc>
              <a:buNone/>
            </a:pPr>
            <a:r>
              <a:rPr lang="pl-PL" sz="2000" b="1" u="sng" dirty="0" smtClean="0">
                <a:latin typeface="Calibri" pitchFamily="34" charset="0"/>
              </a:rPr>
              <a:t>I etap</a:t>
            </a:r>
          </a:p>
          <a:p>
            <a:pPr lvl="1" eaLnBrk="1" hangingPunct="1">
              <a:lnSpc>
                <a:spcPct val="90000"/>
              </a:lnSpc>
              <a:buFont typeface="Arial" pitchFamily="34" charset="0"/>
              <a:buChar char="•"/>
            </a:pPr>
            <a:r>
              <a:rPr lang="pl-PL" sz="2000" dirty="0" smtClean="0">
                <a:latin typeface="Calibri" pitchFamily="34" charset="0"/>
              </a:rPr>
              <a:t>2-4 godzinny wywiad etnograficzny oparty na przygotowanym wcześniej scenariuszu z osobą odpowiedzialną za aprowizację domu</a:t>
            </a:r>
          </a:p>
          <a:p>
            <a:pPr lvl="1" eaLnBrk="1" hangingPunct="1">
              <a:lnSpc>
                <a:spcPct val="90000"/>
              </a:lnSpc>
              <a:buFont typeface="Arial" pitchFamily="34" charset="0"/>
              <a:buChar char="•"/>
            </a:pPr>
            <a:r>
              <a:rPr lang="pl-PL" sz="2000" dirty="0" smtClean="0">
                <a:latin typeface="Calibri" pitchFamily="34" charset="0"/>
              </a:rPr>
              <a:t>Obserwacja w mieszkaniu, skupiona na miejscach przechowywania i ocenie sytuacji materialnej rodziny</a:t>
            </a:r>
          </a:p>
          <a:p>
            <a:pPr lvl="1" eaLnBrk="1" hangingPunct="1">
              <a:lnSpc>
                <a:spcPct val="90000"/>
              </a:lnSpc>
              <a:buNone/>
            </a:pPr>
            <a:r>
              <a:rPr lang="pl-PL" sz="2000" b="1" u="sng" dirty="0" smtClean="0">
                <a:latin typeface="Calibri" pitchFamily="34" charset="0"/>
              </a:rPr>
              <a:t>II etap</a:t>
            </a:r>
          </a:p>
          <a:p>
            <a:pPr lvl="1" eaLnBrk="1" hangingPunct="1">
              <a:lnSpc>
                <a:spcPct val="90000"/>
              </a:lnSpc>
              <a:buFont typeface="Arial" pitchFamily="34" charset="0"/>
              <a:buChar char="•"/>
            </a:pPr>
            <a:r>
              <a:rPr lang="pl-PL" sz="2000" dirty="0" smtClean="0">
                <a:latin typeface="Calibri" pitchFamily="34" charset="0"/>
              </a:rPr>
              <a:t>1-4 godzinna obserwacja rozpoczynająca i kończąca się w mieszkaniu rozmówców obejmująca przygotowanie do zakupów, poszczególne etapy zakupów, rozpakowanie zakupów</a:t>
            </a:r>
          </a:p>
          <a:p>
            <a:pPr lvl="1" eaLnBrk="1" hangingPunct="1">
              <a:lnSpc>
                <a:spcPct val="90000"/>
              </a:lnSpc>
              <a:buFont typeface="Arial" pitchFamily="34" charset="0"/>
              <a:buChar char="•"/>
            </a:pPr>
            <a:r>
              <a:rPr lang="pl-PL" sz="2000" dirty="0" smtClean="0">
                <a:latin typeface="Calibri" pitchFamily="34" charset="0"/>
              </a:rPr>
              <a:t>Wywiad podsumowujący zakupy</a:t>
            </a:r>
          </a:p>
          <a:p>
            <a:pPr eaLnBrk="1" hangingPunct="1">
              <a:lnSpc>
                <a:spcPct val="90000"/>
              </a:lnSpc>
              <a:buFontTx/>
              <a:buNone/>
            </a:pPr>
            <a:endParaRPr lang="pl-PL" sz="2400" dirty="0" smtClean="0">
              <a:latin typeface="Calibri" pitchFamily="34" charset="0"/>
            </a:endParaRPr>
          </a:p>
          <a:p>
            <a:pPr eaLnBrk="1" hangingPunct="1">
              <a:lnSpc>
                <a:spcPct val="90000"/>
              </a:lnSpc>
            </a:pPr>
            <a:r>
              <a:rPr lang="pl-PL" sz="2000" dirty="0" smtClean="0">
                <a:latin typeface="Calibri" pitchFamily="34" charset="0"/>
              </a:rPr>
              <a:t>Uwaga: Badanie zostało przeprowadzone metodą etnograficzną. W raporcie przedstawiono dane z badania jakościowego – opisy zachowania konkretnych rodzin. Wyniki badania nie są reprezentatywne dla całej populacji.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914400" y="285728"/>
            <a:ext cx="7772400" cy="725470"/>
          </a:xfrm>
        </p:spPr>
        <p:txBody>
          <a:bodyPr>
            <a:normAutofit fontScale="90000"/>
          </a:bodyPr>
          <a:lstStyle/>
          <a:p>
            <a:pPr algn="l"/>
            <a:r>
              <a:rPr lang="pl-PL" dirty="0" smtClean="0">
                <a:latin typeface="Calibri" pitchFamily="34" charset="0"/>
              </a:rPr>
              <a:t>Rozmówcy</a:t>
            </a:r>
          </a:p>
        </p:txBody>
      </p:sp>
      <p:sp>
        <p:nvSpPr>
          <p:cNvPr id="11" name="Symbol zastępczy stopki 10"/>
          <p:cNvSpPr>
            <a:spLocks noGrp="1"/>
          </p:cNvSpPr>
          <p:nvPr>
            <p:ph type="ftr" sz="quarter" idx="11"/>
          </p:nvPr>
        </p:nvSpPr>
        <p:spPr/>
        <p:txBody>
          <a:bodyPr/>
          <a:lstStyle/>
          <a:p>
            <a:r>
              <a:rPr lang="pl-PL" smtClean="0"/>
              <a:t>Raport z badania etnograficznego, kwiecień 2013</a:t>
            </a:r>
            <a:endParaRPr lang="pl-PL"/>
          </a:p>
        </p:txBody>
      </p:sp>
      <p:sp>
        <p:nvSpPr>
          <p:cNvPr id="4" name="Symbol zastępczy numeru slajdu 3"/>
          <p:cNvSpPr>
            <a:spLocks noGrp="1"/>
          </p:cNvSpPr>
          <p:nvPr>
            <p:ph type="sldNum" sz="quarter" idx="12"/>
          </p:nvPr>
        </p:nvSpPr>
        <p:spPr/>
        <p:txBody>
          <a:bodyPr/>
          <a:lstStyle/>
          <a:p>
            <a:pPr>
              <a:defRPr/>
            </a:pPr>
            <a:fld id="{554A6F74-F914-4B42-B40A-9F13F3E06B40}" type="slidenum">
              <a:rPr lang="pl-PL" smtClean="0"/>
              <a:pPr>
                <a:defRPr/>
              </a:pPr>
              <a:t>4</a:t>
            </a:fld>
            <a:endParaRPr lang="pl-PL"/>
          </a:p>
        </p:txBody>
      </p:sp>
      <p:sp>
        <p:nvSpPr>
          <p:cNvPr id="5123" name="Symbol zastępczy zawartości 2"/>
          <p:cNvSpPr>
            <a:spLocks noGrp="1"/>
          </p:cNvSpPr>
          <p:nvPr>
            <p:ph sz="quarter" idx="1"/>
          </p:nvPr>
        </p:nvSpPr>
        <p:spPr>
          <a:xfrm>
            <a:off x="457200" y="357166"/>
            <a:ext cx="4329114" cy="5126055"/>
          </a:xfrm>
          <a:ln w="6350">
            <a:noFill/>
          </a:ln>
        </p:spPr>
        <p:txBody>
          <a:bodyPr>
            <a:normAutofit fontScale="92500" lnSpcReduction="20000"/>
          </a:bodyPr>
          <a:lstStyle/>
          <a:p>
            <a:endParaRPr lang="pl-PL" sz="2000" dirty="0" smtClean="0">
              <a:latin typeface="Calibri" pitchFamily="34" charset="0"/>
            </a:endParaRPr>
          </a:p>
          <a:p>
            <a:endParaRPr lang="pl-PL" sz="2000" dirty="0" smtClean="0">
              <a:latin typeface="Calibri" pitchFamily="34" charset="0"/>
            </a:endParaRPr>
          </a:p>
          <a:p>
            <a:r>
              <a:rPr lang="pl-PL" sz="2400" dirty="0" smtClean="0">
                <a:latin typeface="Calibri" pitchFamily="34" charset="0"/>
              </a:rPr>
              <a:t>Wywiady przeprowadzono w 5 miastach. W każdym mieście jednostkami badawczymi były 4 rodziny.</a:t>
            </a:r>
          </a:p>
          <a:p>
            <a:endParaRPr lang="pl-PL" sz="2400" dirty="0" smtClean="0">
              <a:latin typeface="Calibri" pitchFamily="34" charset="0"/>
            </a:endParaRPr>
          </a:p>
          <a:p>
            <a:pPr eaLnBrk="1" hangingPunct="1">
              <a:lnSpc>
                <a:spcPct val="90000"/>
              </a:lnSpc>
            </a:pPr>
            <a:r>
              <a:rPr lang="pl-PL" sz="2400" dirty="0" smtClean="0">
                <a:latin typeface="Calibri" pitchFamily="34" charset="0"/>
              </a:rPr>
              <a:t>Badani:  </a:t>
            </a:r>
          </a:p>
          <a:p>
            <a:pPr lvl="1" eaLnBrk="1" hangingPunct="1">
              <a:lnSpc>
                <a:spcPct val="90000"/>
              </a:lnSpc>
            </a:pPr>
            <a:r>
              <a:rPr lang="pl-PL" dirty="0" smtClean="0">
                <a:latin typeface="Calibri" pitchFamily="34" charset="0"/>
              </a:rPr>
              <a:t>głównym rozmówcą była osoba odpowiedzialna w danej rodzinie za zakupy, </a:t>
            </a:r>
          </a:p>
          <a:p>
            <a:pPr lvl="1" eaLnBrk="1" hangingPunct="1">
              <a:lnSpc>
                <a:spcPct val="90000"/>
              </a:lnSpc>
            </a:pPr>
            <a:r>
              <a:rPr lang="pl-PL" dirty="0" smtClean="0">
                <a:latin typeface="Calibri" pitchFamily="34" charset="0"/>
              </a:rPr>
              <a:t>dodatkowymi rozmówcami byli pozostali członkowie gospodarstwa domowego obecni podczas wywiadów i obserwacji</a:t>
            </a:r>
          </a:p>
          <a:p>
            <a:pPr eaLnBrk="1" hangingPunct="1">
              <a:lnSpc>
                <a:spcPct val="90000"/>
              </a:lnSpc>
              <a:buNone/>
            </a:pPr>
            <a:endParaRPr lang="pl-PL" sz="2400" dirty="0" smtClean="0">
              <a:latin typeface="Calibri" pitchFamily="34" charset="0"/>
            </a:endParaRPr>
          </a:p>
          <a:p>
            <a:pPr eaLnBrk="1" hangingPunct="1">
              <a:lnSpc>
                <a:spcPct val="90000"/>
              </a:lnSpc>
            </a:pPr>
            <a:r>
              <a:rPr lang="pl-PL" sz="2400" dirty="0" smtClean="0">
                <a:latin typeface="Calibri" pitchFamily="34" charset="0"/>
              </a:rPr>
              <a:t>Termin badania: marzec 2013</a:t>
            </a:r>
          </a:p>
          <a:p>
            <a:endParaRPr lang="pl-PL" sz="2000" dirty="0" smtClean="0">
              <a:latin typeface="Calibri" pitchFamily="34" charset="0"/>
            </a:endParaRPr>
          </a:p>
        </p:txBody>
      </p:sp>
      <p:pic>
        <p:nvPicPr>
          <p:cNvPr id="5125" name="Picture 8" descr="http://us.cdn2.123rf.com/168nwm/skvoor/skvoor0712/skvoor071200121/2190396-pokaz-zarys-polska-w-cieniu-szczegolowe-projekcja-mercator.jpg"/>
          <p:cNvPicPr>
            <a:picLocks noChangeAspect="1" noChangeArrowheads="1"/>
          </p:cNvPicPr>
          <p:nvPr/>
        </p:nvPicPr>
        <p:blipFill>
          <a:blip r:embed="rId3" cstate="print">
            <a:lum/>
          </a:blip>
          <a:srcRect/>
          <a:stretch>
            <a:fillRect/>
          </a:stretch>
        </p:blipFill>
        <p:spPr bwMode="auto">
          <a:xfrm>
            <a:off x="5072066" y="1785926"/>
            <a:ext cx="3714750" cy="3714750"/>
          </a:xfrm>
          <a:prstGeom prst="rect">
            <a:avLst/>
          </a:prstGeom>
          <a:noFill/>
          <a:ln w="9525">
            <a:noFill/>
            <a:miter lim="800000"/>
            <a:headEnd/>
            <a:tailEnd/>
          </a:ln>
        </p:spPr>
      </p:pic>
      <p:sp>
        <p:nvSpPr>
          <p:cNvPr id="5126" name="pole tekstowe 7"/>
          <p:cNvSpPr txBox="1">
            <a:spLocks noChangeArrowheads="1"/>
          </p:cNvSpPr>
          <p:nvPr/>
        </p:nvSpPr>
        <p:spPr bwMode="auto">
          <a:xfrm>
            <a:off x="6858016" y="3429000"/>
            <a:ext cx="1357313" cy="369888"/>
          </a:xfrm>
          <a:prstGeom prst="rect">
            <a:avLst/>
          </a:prstGeom>
          <a:noFill/>
          <a:ln w="9525">
            <a:noFill/>
            <a:miter lim="800000"/>
            <a:headEnd/>
            <a:tailEnd/>
          </a:ln>
        </p:spPr>
        <p:txBody>
          <a:bodyPr>
            <a:spAutoFit/>
          </a:bodyPr>
          <a:lstStyle/>
          <a:p>
            <a:pPr algn="ctr"/>
            <a:r>
              <a:rPr lang="pl-PL" b="1" dirty="0">
                <a:latin typeface="Calibri" pitchFamily="34" charset="0"/>
              </a:rPr>
              <a:t>Warszawa</a:t>
            </a:r>
          </a:p>
        </p:txBody>
      </p:sp>
      <p:sp>
        <p:nvSpPr>
          <p:cNvPr id="5127" name="pole tekstowe 8"/>
          <p:cNvSpPr txBox="1">
            <a:spLocks noChangeArrowheads="1"/>
          </p:cNvSpPr>
          <p:nvPr/>
        </p:nvSpPr>
        <p:spPr bwMode="auto">
          <a:xfrm>
            <a:off x="5429266" y="3357563"/>
            <a:ext cx="1357313" cy="369887"/>
          </a:xfrm>
          <a:prstGeom prst="rect">
            <a:avLst/>
          </a:prstGeom>
          <a:noFill/>
          <a:ln w="9525">
            <a:noFill/>
            <a:miter lim="800000"/>
            <a:headEnd/>
            <a:tailEnd/>
          </a:ln>
        </p:spPr>
        <p:txBody>
          <a:bodyPr>
            <a:spAutoFit/>
          </a:bodyPr>
          <a:lstStyle/>
          <a:p>
            <a:pPr algn="ctr"/>
            <a:r>
              <a:rPr lang="pl-PL" b="1">
                <a:latin typeface="Calibri" pitchFamily="34" charset="0"/>
              </a:rPr>
              <a:t>Poznań</a:t>
            </a:r>
          </a:p>
        </p:txBody>
      </p:sp>
      <p:sp>
        <p:nvSpPr>
          <p:cNvPr id="5128" name="pole tekstowe 9"/>
          <p:cNvSpPr txBox="1">
            <a:spLocks noChangeArrowheads="1"/>
          </p:cNvSpPr>
          <p:nvPr/>
        </p:nvSpPr>
        <p:spPr bwMode="auto">
          <a:xfrm>
            <a:off x="5786454" y="3143250"/>
            <a:ext cx="1357312" cy="369888"/>
          </a:xfrm>
          <a:prstGeom prst="rect">
            <a:avLst/>
          </a:prstGeom>
          <a:noFill/>
          <a:ln w="9525">
            <a:noFill/>
            <a:miter lim="800000"/>
            <a:headEnd/>
            <a:tailEnd/>
          </a:ln>
        </p:spPr>
        <p:txBody>
          <a:bodyPr>
            <a:spAutoFit/>
          </a:bodyPr>
          <a:lstStyle/>
          <a:p>
            <a:pPr algn="ctr"/>
            <a:r>
              <a:rPr lang="pl-PL" b="1" dirty="0">
                <a:latin typeface="Calibri" pitchFamily="34" charset="0"/>
              </a:rPr>
              <a:t>Gniezno</a:t>
            </a:r>
          </a:p>
        </p:txBody>
      </p:sp>
      <p:sp>
        <p:nvSpPr>
          <p:cNvPr id="5129" name="pole tekstowe 10"/>
          <p:cNvSpPr txBox="1">
            <a:spLocks noChangeArrowheads="1"/>
          </p:cNvSpPr>
          <p:nvPr/>
        </p:nvSpPr>
        <p:spPr bwMode="auto">
          <a:xfrm>
            <a:off x="6429391" y="4286250"/>
            <a:ext cx="1357313" cy="369888"/>
          </a:xfrm>
          <a:prstGeom prst="rect">
            <a:avLst/>
          </a:prstGeom>
          <a:noFill/>
          <a:ln w="9525">
            <a:noFill/>
            <a:miter lim="800000"/>
            <a:headEnd/>
            <a:tailEnd/>
          </a:ln>
        </p:spPr>
        <p:txBody>
          <a:bodyPr>
            <a:spAutoFit/>
          </a:bodyPr>
          <a:lstStyle/>
          <a:p>
            <a:pPr algn="ctr"/>
            <a:r>
              <a:rPr lang="pl-PL" b="1">
                <a:latin typeface="Calibri" pitchFamily="34" charset="0"/>
              </a:rPr>
              <a:t>Bytom</a:t>
            </a:r>
          </a:p>
        </p:txBody>
      </p:sp>
      <p:sp>
        <p:nvSpPr>
          <p:cNvPr id="5130" name="pole tekstowe 11"/>
          <p:cNvSpPr txBox="1">
            <a:spLocks noChangeArrowheads="1"/>
          </p:cNvSpPr>
          <p:nvPr/>
        </p:nvSpPr>
        <p:spPr bwMode="auto">
          <a:xfrm>
            <a:off x="6286516" y="4572000"/>
            <a:ext cx="1357313" cy="369888"/>
          </a:xfrm>
          <a:prstGeom prst="rect">
            <a:avLst/>
          </a:prstGeom>
          <a:noFill/>
          <a:ln w="9525">
            <a:noFill/>
            <a:miter lim="800000"/>
            <a:headEnd/>
            <a:tailEnd/>
          </a:ln>
        </p:spPr>
        <p:txBody>
          <a:bodyPr>
            <a:spAutoFit/>
          </a:bodyPr>
          <a:lstStyle/>
          <a:p>
            <a:pPr algn="ctr"/>
            <a:r>
              <a:rPr lang="pl-PL" b="1" dirty="0">
                <a:latin typeface="Calibri" pitchFamily="34" charset="0"/>
              </a:rPr>
              <a:t>Katowice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Zakupy jako konstruowanie wizerunku</a:t>
            </a:r>
            <a:endParaRPr lang="pl-PL" dirty="0"/>
          </a:p>
        </p:txBody>
      </p:sp>
      <p:sp>
        <p:nvSpPr>
          <p:cNvPr id="5" name="Symbol zastępczy stopki 4"/>
          <p:cNvSpPr>
            <a:spLocks noGrp="1"/>
          </p:cNvSpPr>
          <p:nvPr>
            <p:ph type="ftr" sz="quarter" idx="11"/>
          </p:nvPr>
        </p:nvSpPr>
        <p:spPr/>
        <p:txBody>
          <a:bodyPr/>
          <a:lstStyle/>
          <a:p>
            <a:r>
              <a:rPr lang="pl-PL" dirty="0" smtClean="0"/>
              <a:t>Raport z badania etnograficznego</a:t>
            </a:r>
            <a:r>
              <a:rPr lang="pl-PL" smtClean="0"/>
              <a:t>, kwiecień </a:t>
            </a:r>
            <a:r>
              <a:rPr lang="pl-PL" dirty="0" smtClean="0"/>
              <a:t>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5</a:t>
            </a:fld>
            <a:endParaRPr lang="pl-PL"/>
          </a:p>
        </p:txBody>
      </p:sp>
      <p:sp>
        <p:nvSpPr>
          <p:cNvPr id="3" name="Symbol zastępczy zawartości 2"/>
          <p:cNvSpPr>
            <a:spLocks noGrp="1"/>
          </p:cNvSpPr>
          <p:nvPr>
            <p:ph sz="quarter" idx="1"/>
          </p:nvPr>
        </p:nvSpPr>
        <p:spPr>
          <a:xfrm>
            <a:off x="442938" y="1071546"/>
            <a:ext cx="3985046" cy="4572000"/>
          </a:xfrm>
        </p:spPr>
        <p:txBody>
          <a:bodyPr>
            <a:normAutofit/>
          </a:bodyPr>
          <a:lstStyle/>
          <a:p>
            <a:pPr lvl="1">
              <a:buFont typeface="Wingdings" pitchFamily="2" charset="2"/>
              <a:buChar char="ü"/>
            </a:pPr>
            <a:endParaRPr lang="pl-PL" sz="1800" dirty="0" smtClean="0"/>
          </a:p>
          <a:p>
            <a:pPr lvl="1">
              <a:buNone/>
            </a:pPr>
            <a:endParaRPr lang="pl-PL" sz="1800" dirty="0" smtClean="0"/>
          </a:p>
          <a:p>
            <a:pPr lvl="1"/>
            <a:endParaRPr lang="pl-PL" dirty="0" smtClean="0"/>
          </a:p>
          <a:p>
            <a:pPr lvl="1"/>
            <a:r>
              <a:rPr lang="pl-PL" dirty="0" smtClean="0"/>
              <a:t>Zakupy jako występ</a:t>
            </a:r>
            <a:r>
              <a:rPr lang="pl-PL" i="1" dirty="0" smtClean="0"/>
              <a:t> </a:t>
            </a:r>
            <a:r>
              <a:rPr lang="pl-PL" dirty="0" smtClean="0"/>
              <a:t>w teatrze życia codziennego</a:t>
            </a:r>
          </a:p>
          <a:p>
            <a:pPr lvl="1"/>
            <a:endParaRPr lang="pl-PL" dirty="0" smtClean="0"/>
          </a:p>
          <a:p>
            <a:pPr lvl="1"/>
            <a:r>
              <a:rPr lang="pl-PL" dirty="0" smtClean="0"/>
              <a:t>Portret I – świadoma konsumentka</a:t>
            </a:r>
          </a:p>
          <a:p>
            <a:pPr lvl="1"/>
            <a:endParaRPr lang="pl-PL" dirty="0" smtClean="0"/>
          </a:p>
          <a:p>
            <a:pPr lvl="1"/>
            <a:r>
              <a:rPr lang="pl-PL" dirty="0" smtClean="0"/>
              <a:t>Portret II – konsumentka spontaniczna</a:t>
            </a:r>
          </a:p>
        </p:txBody>
      </p:sp>
      <p:pic>
        <p:nvPicPr>
          <p:cNvPr id="169986" name="Picture 2" descr="osoba robi&amp;aogon;ca zakupy"/>
          <p:cNvPicPr>
            <a:picLocks noChangeAspect="1" noChangeArrowheads="1"/>
          </p:cNvPicPr>
          <p:nvPr/>
        </p:nvPicPr>
        <p:blipFill>
          <a:blip r:embed="rId3" cstate="print"/>
          <a:srcRect/>
          <a:stretch>
            <a:fillRect/>
          </a:stretch>
        </p:blipFill>
        <p:spPr bwMode="auto">
          <a:xfrm>
            <a:off x="5148064" y="1196752"/>
            <a:ext cx="3240360" cy="4896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Zakupy – „kobiece” czy „męskie”?</a:t>
            </a:r>
            <a:endParaRPr lang="pl-PL" dirty="0"/>
          </a:p>
        </p:txBody>
      </p:sp>
      <p:sp>
        <p:nvSpPr>
          <p:cNvPr id="16" name="Symbol zastępczy tekstu 15"/>
          <p:cNvSpPr>
            <a:spLocks noGrp="1"/>
          </p:cNvSpPr>
          <p:nvPr>
            <p:ph type="body" idx="2"/>
          </p:nvPr>
        </p:nvSpPr>
        <p:spPr>
          <a:xfrm>
            <a:off x="914400" y="1600200"/>
            <a:ext cx="3585592" cy="4495800"/>
          </a:xfrm>
        </p:spPr>
        <p:txBody>
          <a:bodyPr>
            <a:normAutofit/>
          </a:bodyPr>
          <a:lstStyle/>
          <a:p>
            <a:pPr>
              <a:buFont typeface="Arial" pitchFamily="34" charset="0"/>
              <a:buChar char="•"/>
            </a:pPr>
            <a:r>
              <a:rPr lang="pl-PL" sz="2400" dirty="0" smtClean="0"/>
              <a:t>„Kobiece” i „męskie” style robienia zakupów</a:t>
            </a:r>
          </a:p>
          <a:p>
            <a:r>
              <a:rPr lang="pl-PL" sz="2400" dirty="0" smtClean="0"/>
              <a:t>- Deklaracje</a:t>
            </a:r>
          </a:p>
          <a:p>
            <a:r>
              <a:rPr lang="pl-PL" sz="2400" dirty="0" smtClean="0"/>
              <a:t>- Praktyki</a:t>
            </a:r>
          </a:p>
          <a:p>
            <a:pPr>
              <a:buFont typeface="Arial" pitchFamily="34" charset="0"/>
              <a:buChar char="•"/>
            </a:pPr>
            <a:endParaRPr lang="pl-PL" sz="2400" dirty="0" smtClean="0"/>
          </a:p>
          <a:p>
            <a:pPr>
              <a:buFont typeface="Arial" pitchFamily="34" charset="0"/>
              <a:buChar char="•"/>
            </a:pPr>
            <a:r>
              <a:rPr lang="pl-PL" sz="2400" dirty="0" smtClean="0"/>
              <a:t>Dominacja w rodzinie:</a:t>
            </a:r>
          </a:p>
          <a:p>
            <a:pPr>
              <a:buFont typeface="Arial" pitchFamily="34" charset="0"/>
              <a:buChar char="•"/>
            </a:pPr>
            <a:r>
              <a:rPr lang="pl-PL" sz="2400" dirty="0" smtClean="0"/>
              <a:t>Kto odpowiada za bilans dochodów i wydatków?</a:t>
            </a:r>
          </a:p>
          <a:p>
            <a:pPr>
              <a:buFont typeface="Arial" pitchFamily="34" charset="0"/>
              <a:buChar char="•"/>
            </a:pPr>
            <a:r>
              <a:rPr lang="pl-PL" sz="2400" dirty="0" smtClean="0"/>
              <a:t>Kto robi zakupy?</a:t>
            </a:r>
            <a:endParaRPr lang="pl-PL" sz="2400"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6</a:t>
            </a:fld>
            <a:endParaRPr lang="pl-PL"/>
          </a:p>
        </p:txBody>
      </p:sp>
      <p:sp>
        <p:nvSpPr>
          <p:cNvPr id="15" name="Symbol zastępczy zawartości 14"/>
          <p:cNvSpPr>
            <a:spLocks noGrp="1"/>
          </p:cNvSpPr>
          <p:nvPr>
            <p:ph sz="quarter" idx="1"/>
          </p:nvPr>
        </p:nvSpPr>
        <p:spPr>
          <a:xfrm>
            <a:off x="5004048" y="1600200"/>
            <a:ext cx="3682752" cy="4495800"/>
          </a:xfrm>
        </p:spPr>
        <p:txBody>
          <a:bodyPr/>
          <a:lstStyle/>
          <a:p>
            <a:endParaRPr lang="pl-PL" dirty="0"/>
          </a:p>
        </p:txBody>
      </p:sp>
      <p:pic>
        <p:nvPicPr>
          <p:cNvPr id="9" name="Symbol zastępczy zawartości 8" descr="IMAG0374.jpg"/>
          <p:cNvPicPr>
            <a:picLocks noChangeAspect="1"/>
          </p:cNvPicPr>
          <p:nvPr/>
        </p:nvPicPr>
        <p:blipFill>
          <a:blip r:embed="rId3" cstate="print"/>
          <a:stretch>
            <a:fillRect/>
          </a:stretch>
        </p:blipFill>
        <p:spPr>
          <a:xfrm>
            <a:off x="5076056" y="1556792"/>
            <a:ext cx="3528392" cy="4536504"/>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Zakupy jako projekt wychowawczy</a:t>
            </a:r>
            <a:endParaRPr lang="pl-PL" dirty="0"/>
          </a:p>
        </p:txBody>
      </p:sp>
      <p:sp>
        <p:nvSpPr>
          <p:cNvPr id="7" name="Symbol zastępczy tekstu 6"/>
          <p:cNvSpPr>
            <a:spLocks noGrp="1"/>
          </p:cNvSpPr>
          <p:nvPr>
            <p:ph type="body" idx="2"/>
          </p:nvPr>
        </p:nvSpPr>
        <p:spPr>
          <a:xfrm>
            <a:off x="914400" y="1600200"/>
            <a:ext cx="3153544" cy="4495800"/>
          </a:xfrm>
        </p:spPr>
        <p:txBody>
          <a:bodyPr>
            <a:normAutofit/>
          </a:bodyPr>
          <a:lstStyle/>
          <a:p>
            <a:pPr>
              <a:buFont typeface="Arial" pitchFamily="34" charset="0"/>
              <a:buChar char="•"/>
            </a:pPr>
            <a:endParaRPr lang="pl-PL" sz="2400" dirty="0" smtClean="0"/>
          </a:p>
          <a:p>
            <a:pPr>
              <a:buFont typeface="Arial" pitchFamily="34" charset="0"/>
              <a:buChar char="•"/>
            </a:pPr>
            <a:endParaRPr lang="pl-PL" sz="2400" dirty="0" smtClean="0"/>
          </a:p>
          <a:p>
            <a:pPr>
              <a:buFont typeface="Arial" pitchFamily="34" charset="0"/>
              <a:buChar char="•"/>
            </a:pPr>
            <a:r>
              <a:rPr lang="pl-PL" sz="2400" dirty="0" smtClean="0"/>
              <a:t>Dzieci jako utrudnienie i zwiększone  wydatki</a:t>
            </a:r>
          </a:p>
          <a:p>
            <a:pPr>
              <a:buFont typeface="Arial" pitchFamily="34" charset="0"/>
              <a:buChar char="•"/>
            </a:pPr>
            <a:endParaRPr lang="pl-PL" sz="2400" dirty="0" smtClean="0"/>
          </a:p>
          <a:p>
            <a:pPr>
              <a:buFont typeface="Arial" pitchFamily="34" charset="0"/>
              <a:buChar char="•"/>
            </a:pPr>
            <a:r>
              <a:rPr lang="pl-PL" sz="2400" dirty="0" smtClean="0"/>
              <a:t>Zakupy jako kształtowanie świadomych konsumentów</a:t>
            </a:r>
            <a:endParaRPr lang="pl-PL" sz="2400"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7</a:t>
            </a:fld>
            <a:endParaRPr lang="pl-PL"/>
          </a:p>
        </p:txBody>
      </p:sp>
      <p:pic>
        <p:nvPicPr>
          <p:cNvPr id="6" name="Symbol zastępczy zawartości 8" descr="IMAG0374.jpg"/>
          <p:cNvPicPr>
            <a:picLocks noGrp="1" noChangeAspect="1"/>
          </p:cNvPicPr>
          <p:nvPr>
            <p:ph sz="quarter" idx="1"/>
          </p:nvPr>
        </p:nvPicPr>
        <p:blipFill>
          <a:blip r:embed="rId3" cstate="print"/>
          <a:stretch>
            <a:fillRect/>
          </a:stretch>
        </p:blipFill>
        <p:spPr>
          <a:xfrm>
            <a:off x="4427984" y="1484784"/>
            <a:ext cx="3528392" cy="4608512"/>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Zakupy jako przejaw uczuć</a:t>
            </a:r>
            <a:endParaRPr lang="pl-PL" dirty="0"/>
          </a:p>
        </p:txBody>
      </p:sp>
      <p:sp>
        <p:nvSpPr>
          <p:cNvPr id="8" name="Symbol zastępczy tekstu 7"/>
          <p:cNvSpPr>
            <a:spLocks noGrp="1"/>
          </p:cNvSpPr>
          <p:nvPr>
            <p:ph type="body" idx="2"/>
          </p:nvPr>
        </p:nvSpPr>
        <p:spPr>
          <a:xfrm>
            <a:off x="914400" y="1600200"/>
            <a:ext cx="2721496" cy="4495800"/>
          </a:xfrm>
        </p:spPr>
        <p:txBody>
          <a:bodyPr>
            <a:normAutofit/>
          </a:bodyPr>
          <a:lstStyle/>
          <a:p>
            <a:endParaRPr lang="pl-PL" dirty="0" smtClean="0"/>
          </a:p>
          <a:p>
            <a:endParaRPr lang="pl-PL" dirty="0" smtClean="0"/>
          </a:p>
          <a:p>
            <a:pPr>
              <a:buFont typeface="Arial" pitchFamily="34" charset="0"/>
              <a:buChar char="•"/>
            </a:pPr>
            <a:r>
              <a:rPr lang="pl-PL" sz="2400" dirty="0" smtClean="0"/>
              <a:t>Zakupy są zwykle robione dla kogoś</a:t>
            </a:r>
          </a:p>
          <a:p>
            <a:pPr>
              <a:buFont typeface="Arial" pitchFamily="34" charset="0"/>
              <a:buChar char="•"/>
            </a:pPr>
            <a:endParaRPr lang="pl-PL" sz="2400" dirty="0" smtClean="0"/>
          </a:p>
          <a:p>
            <a:pPr>
              <a:buFont typeface="Arial" pitchFamily="34" charset="0"/>
              <a:buChar char="•"/>
            </a:pPr>
            <a:r>
              <a:rPr lang="pl-PL" sz="2400" dirty="0" smtClean="0"/>
              <a:t>Kupowanie </a:t>
            </a:r>
            <a:r>
              <a:rPr lang="pl-PL" sz="2400" dirty="0" smtClean="0"/>
              <a:t>tego, </a:t>
            </a:r>
            <a:r>
              <a:rPr lang="pl-PL" sz="2400" dirty="0" smtClean="0"/>
              <a:t>co domownicy lubią</a:t>
            </a:r>
          </a:p>
          <a:p>
            <a:pPr>
              <a:buFont typeface="Arial" pitchFamily="34" charset="0"/>
              <a:buChar char="•"/>
            </a:pPr>
            <a:endParaRPr lang="pl-PL" sz="2400" dirty="0" smtClean="0"/>
          </a:p>
          <a:p>
            <a:pPr>
              <a:buFont typeface="Arial" pitchFamily="34" charset="0"/>
              <a:buChar char="•"/>
            </a:pPr>
            <a:r>
              <a:rPr lang="pl-PL" sz="2400" dirty="0" smtClean="0"/>
              <a:t>Kupowanie </a:t>
            </a:r>
            <a:r>
              <a:rPr lang="pl-PL" sz="2400" dirty="0" smtClean="0"/>
              <a:t>tego, </a:t>
            </a:r>
            <a:r>
              <a:rPr lang="pl-PL" sz="2400" dirty="0" smtClean="0"/>
              <a:t>co lubią pupile</a:t>
            </a:r>
            <a:endParaRPr lang="pl-PL" sz="2400" dirty="0"/>
          </a:p>
        </p:txBody>
      </p:sp>
      <p:sp>
        <p:nvSpPr>
          <p:cNvPr id="3" name="Symbol zastępczy stopki 2"/>
          <p:cNvSpPr>
            <a:spLocks noGrp="1"/>
          </p:cNvSpPr>
          <p:nvPr>
            <p:ph type="ftr" sz="quarter" idx="11"/>
          </p:nvPr>
        </p:nvSpPr>
        <p:spPr/>
        <p:txBody>
          <a:bodyPr/>
          <a:lstStyle/>
          <a:p>
            <a:r>
              <a:rPr lang="pl-PL" smtClean="0"/>
              <a:t>Raport z badania etnograficznego, kwiecień 2013</a:t>
            </a:r>
            <a:endParaRPr lang="pl-PL" dirty="0"/>
          </a:p>
        </p:txBody>
      </p:sp>
      <p:sp>
        <p:nvSpPr>
          <p:cNvPr id="4" name="Symbol zastępczy numeru slajdu 3"/>
          <p:cNvSpPr>
            <a:spLocks noGrp="1"/>
          </p:cNvSpPr>
          <p:nvPr>
            <p:ph type="sldNum" sz="quarter" idx="12"/>
          </p:nvPr>
        </p:nvSpPr>
        <p:spPr/>
        <p:txBody>
          <a:bodyPr/>
          <a:lstStyle/>
          <a:p>
            <a:fld id="{F2547973-4395-4AAC-8F48-366EA1BE444F}" type="slidenum">
              <a:rPr lang="pl-PL" smtClean="0"/>
              <a:pPr/>
              <a:t>8</a:t>
            </a:fld>
            <a:endParaRPr lang="pl-PL"/>
          </a:p>
        </p:txBody>
      </p:sp>
      <p:pic>
        <p:nvPicPr>
          <p:cNvPr id="191490" name="Picture 2" descr="Szcz&amp;eogon;&amp;sacute;liwa rodzina"/>
          <p:cNvPicPr>
            <a:picLocks noGrp="1" noChangeAspect="1" noChangeArrowheads="1"/>
          </p:cNvPicPr>
          <p:nvPr>
            <p:ph sz="quarter" idx="1"/>
          </p:nvPr>
        </p:nvPicPr>
        <p:blipFill>
          <a:blip r:embed="rId3" cstate="print"/>
          <a:stretch>
            <a:fillRect/>
          </a:stretch>
        </p:blipFill>
        <p:spPr bwMode="auto">
          <a:xfrm>
            <a:off x="5148064" y="1556792"/>
            <a:ext cx="3240360" cy="2664296"/>
          </a:xfrm>
          <a:prstGeom prst="rect">
            <a:avLst/>
          </a:prstGeom>
          <a:noFill/>
        </p:spPr>
      </p:pic>
      <p:pic>
        <p:nvPicPr>
          <p:cNvPr id="191492" name="Picture 4" descr="Kot z misk&amp;aogon; jedzenia (animacja japo&amp;nacute;ska)"/>
          <p:cNvPicPr>
            <a:picLocks noChangeAspect="1" noChangeArrowheads="1"/>
          </p:cNvPicPr>
          <p:nvPr/>
        </p:nvPicPr>
        <p:blipFill>
          <a:blip r:embed="rId4" cstate="print"/>
          <a:srcRect/>
          <a:stretch>
            <a:fillRect/>
          </a:stretch>
        </p:blipFill>
        <p:spPr bwMode="auto">
          <a:xfrm>
            <a:off x="5724128" y="4581128"/>
            <a:ext cx="2108448" cy="17281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ytuł 1"/>
          <p:cNvSpPr>
            <a:spLocks noGrp="1"/>
          </p:cNvSpPr>
          <p:nvPr>
            <p:ph type="title"/>
          </p:nvPr>
        </p:nvSpPr>
        <p:spPr>
          <a:xfrm>
            <a:off x="928718" y="285728"/>
            <a:ext cx="8001000" cy="714394"/>
          </a:xfrm>
        </p:spPr>
        <p:txBody>
          <a:bodyPr>
            <a:normAutofit fontScale="90000"/>
          </a:bodyPr>
          <a:lstStyle/>
          <a:p>
            <a:pPr eaLnBrk="1" hangingPunct="1"/>
            <a:r>
              <a:rPr lang="pl-PL" dirty="0" smtClean="0">
                <a:latin typeface="Calibri" pitchFamily="34" charset="0"/>
              </a:rPr>
              <a:t>Formy oszczędności</a:t>
            </a:r>
          </a:p>
        </p:txBody>
      </p:sp>
      <p:sp>
        <p:nvSpPr>
          <p:cNvPr id="7" name="Symbol zastępczy stopki 6"/>
          <p:cNvSpPr>
            <a:spLocks noGrp="1"/>
          </p:cNvSpPr>
          <p:nvPr>
            <p:ph type="ftr" sz="quarter" idx="11"/>
          </p:nvPr>
        </p:nvSpPr>
        <p:spPr/>
        <p:txBody>
          <a:bodyPr/>
          <a:lstStyle/>
          <a:p>
            <a:r>
              <a:rPr lang="pl-PL" dirty="0" smtClean="0"/>
              <a:t>Raport z badania etnograficznego, kwiecień 2013</a:t>
            </a:r>
            <a:endParaRPr lang="pl-PL" dirty="0"/>
          </a:p>
        </p:txBody>
      </p:sp>
      <p:sp>
        <p:nvSpPr>
          <p:cNvPr id="6" name="Symbol zastępczy numeru slajdu 5"/>
          <p:cNvSpPr>
            <a:spLocks noGrp="1"/>
          </p:cNvSpPr>
          <p:nvPr>
            <p:ph type="sldNum" sz="quarter" idx="12"/>
          </p:nvPr>
        </p:nvSpPr>
        <p:spPr/>
        <p:txBody>
          <a:bodyPr/>
          <a:lstStyle/>
          <a:p>
            <a:fld id="{F2547973-4395-4AAC-8F48-366EA1BE444F}" type="slidenum">
              <a:rPr lang="pl-PL" smtClean="0"/>
              <a:pPr/>
              <a:t>9</a:t>
            </a:fld>
            <a:endParaRPr lang="pl-PL"/>
          </a:p>
        </p:txBody>
      </p:sp>
      <p:sp>
        <p:nvSpPr>
          <p:cNvPr id="73731" name="Symbol zastępczy zawartości 2"/>
          <p:cNvSpPr>
            <a:spLocks noGrp="1"/>
          </p:cNvSpPr>
          <p:nvPr>
            <p:ph sz="quarter" idx="1"/>
          </p:nvPr>
        </p:nvSpPr>
        <p:spPr>
          <a:xfrm>
            <a:off x="428596" y="928670"/>
            <a:ext cx="8501092" cy="5380650"/>
          </a:xfrm>
        </p:spPr>
        <p:style>
          <a:lnRef idx="2">
            <a:schemeClr val="accent2"/>
          </a:lnRef>
          <a:fillRef idx="1">
            <a:schemeClr val="lt1"/>
          </a:fillRef>
          <a:effectRef idx="0">
            <a:schemeClr val="accent2"/>
          </a:effectRef>
          <a:fontRef idx="minor">
            <a:schemeClr val="dk1"/>
          </a:fontRef>
        </p:style>
        <p:txBody>
          <a:bodyPr>
            <a:normAutofit/>
          </a:bodyPr>
          <a:lstStyle/>
          <a:p>
            <a:pPr algn="just" eaLnBrk="1" hangingPunct="1">
              <a:lnSpc>
                <a:spcPct val="150000"/>
              </a:lnSpc>
              <a:buNone/>
            </a:pPr>
            <a:r>
              <a:rPr lang="pl-PL" sz="2400" dirty="0" smtClean="0">
                <a:latin typeface="Calibri" pitchFamily="34" charset="0"/>
              </a:rPr>
              <a:t>Rozmówcy oszczędzają :</a:t>
            </a:r>
          </a:p>
          <a:p>
            <a:pPr algn="just" eaLnBrk="1" hangingPunct="1">
              <a:lnSpc>
                <a:spcPct val="150000"/>
              </a:lnSpc>
            </a:pPr>
            <a:r>
              <a:rPr lang="pl-PL" sz="2400" dirty="0" smtClean="0">
                <a:latin typeface="Calibri" pitchFamily="34" charset="0"/>
              </a:rPr>
              <a:t>kupując produkty w promocji, </a:t>
            </a:r>
          </a:p>
          <a:p>
            <a:pPr algn="just" eaLnBrk="1" hangingPunct="1">
              <a:lnSpc>
                <a:spcPct val="150000"/>
              </a:lnSpc>
            </a:pPr>
            <a:r>
              <a:rPr lang="pl-PL" sz="2400" dirty="0" smtClean="0">
                <a:latin typeface="Calibri" pitchFamily="34" charset="0"/>
              </a:rPr>
              <a:t>szukając zamienników produktów (np. znane marki na marki własne), </a:t>
            </a:r>
          </a:p>
          <a:p>
            <a:pPr algn="just" eaLnBrk="1" hangingPunct="1">
              <a:lnSpc>
                <a:spcPct val="150000"/>
              </a:lnSpc>
            </a:pPr>
            <a:r>
              <a:rPr lang="pl-PL" sz="2400" dirty="0" smtClean="0">
                <a:latin typeface="Calibri" pitchFamily="34" charset="0"/>
              </a:rPr>
              <a:t>kupując w supermarketach zamiast w sklepikach osiedlowych, </a:t>
            </a:r>
          </a:p>
          <a:p>
            <a:pPr algn="just" eaLnBrk="1" hangingPunct="1">
              <a:lnSpc>
                <a:spcPct val="150000"/>
              </a:lnSpc>
            </a:pPr>
            <a:r>
              <a:rPr lang="pl-PL" sz="2400" dirty="0" smtClean="0">
                <a:latin typeface="Calibri" pitchFamily="34" charset="0"/>
              </a:rPr>
              <a:t>kupując większe opakowania </a:t>
            </a:r>
            <a:r>
              <a:rPr lang="pl-PL" sz="2400" dirty="0" smtClean="0">
                <a:latin typeface="Calibri" pitchFamily="34" charset="0"/>
              </a:rPr>
              <a:t>produktów,</a:t>
            </a:r>
            <a:endParaRPr lang="pl-PL" sz="2400" dirty="0" smtClean="0">
              <a:latin typeface="Calibri" pitchFamily="34" charset="0"/>
            </a:endParaRPr>
          </a:p>
          <a:p>
            <a:pPr algn="just" eaLnBrk="1" hangingPunct="1">
              <a:lnSpc>
                <a:spcPct val="150000"/>
              </a:lnSpc>
            </a:pPr>
            <a:r>
              <a:rPr lang="pl-PL" sz="2400" dirty="0" smtClean="0">
                <a:latin typeface="Calibri" pitchFamily="34" charset="0"/>
              </a:rPr>
              <a:t>gasząc </a:t>
            </a:r>
            <a:r>
              <a:rPr lang="pl-PL" sz="2400" dirty="0" smtClean="0">
                <a:latin typeface="Calibri" pitchFamily="34" charset="0"/>
              </a:rPr>
              <a:t>światło.</a:t>
            </a:r>
            <a:endParaRPr lang="pl-PL" sz="2400" dirty="0" smtClean="0">
              <a:latin typeface="Calibri" pitchFamily="34" charset="0"/>
            </a:endParaRPr>
          </a:p>
          <a:p>
            <a:pPr algn="just" eaLnBrk="1" hangingPunct="1">
              <a:lnSpc>
                <a:spcPct val="150000"/>
              </a:lnSpc>
              <a:buNone/>
            </a:pPr>
            <a:r>
              <a:rPr lang="pl-PL" sz="2400" dirty="0" smtClean="0">
                <a:latin typeface="Calibri" pitchFamily="34" charset="0"/>
              </a:rPr>
              <a:t>Rozmówcy deklarują, że nigdy </a:t>
            </a:r>
            <a:r>
              <a:rPr lang="pl-PL" sz="2400" dirty="0" smtClean="0">
                <a:solidFill>
                  <a:schemeClr val="accent1"/>
                </a:solidFill>
                <a:latin typeface="Calibri" pitchFamily="34" charset="0"/>
              </a:rPr>
              <a:t>nie oszczędzają na potrzebach dzieci</a:t>
            </a:r>
            <a:r>
              <a:rPr lang="pl-PL" sz="2400" dirty="0" smtClean="0">
                <a:latin typeface="Calibri" pitchFamily="34" charset="0"/>
              </a:rPr>
              <a:t>.</a:t>
            </a:r>
          </a:p>
          <a:p>
            <a:pPr algn="just" eaLnBrk="1" hangingPunct="1">
              <a:lnSpc>
                <a:spcPct val="150000"/>
              </a:lnSpc>
            </a:pPr>
            <a:endParaRPr lang="pl-PL" sz="1900" dirty="0" smtClean="0">
              <a:latin typeface="Calibri" pitchFamily="34" charset="0"/>
            </a:endParaRPr>
          </a:p>
          <a:p>
            <a:pPr eaLnBrk="1" hangingPunct="1"/>
            <a:endParaRPr lang="pl-PL" sz="1900" dirty="0" smtClean="0">
              <a:latin typeface="Calibri" pitchFamily="34" charset="0"/>
            </a:endParaRPr>
          </a:p>
          <a:p>
            <a:pPr eaLnBrk="1" hangingPunct="1">
              <a:buFontTx/>
              <a:buNone/>
            </a:pPr>
            <a:endParaRPr lang="pl-PL" sz="2400" dirty="0" smtClean="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Niestandardowy 6">
      <a:dk1>
        <a:sysClr val="windowText" lastClr="000000"/>
      </a:dk1>
      <a:lt1>
        <a:sysClr val="window" lastClr="FFFFFF"/>
      </a:lt1>
      <a:dk2>
        <a:srgbClr val="002060"/>
      </a:dk2>
      <a:lt2>
        <a:srgbClr val="E9E5DC"/>
      </a:lt2>
      <a:accent1>
        <a:srgbClr val="C00000"/>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4201</TotalTime>
  <Words>1349</Words>
  <Application>Microsoft Office PowerPoint</Application>
  <PresentationFormat>Pokaz na ekranie (4:3)</PresentationFormat>
  <Paragraphs>243</Paragraphs>
  <Slides>26</Slides>
  <Notes>24</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Kapitał</vt:lpstr>
      <vt:lpstr>  Konsument w czasie kryzysu  – wyzwania dla handlu.  Etnografia w biznesie.   </vt:lpstr>
      <vt:lpstr>Raport z badania etnograficznego dotyczącego codziennej aprowizacji </vt:lpstr>
      <vt:lpstr>Metodologia</vt:lpstr>
      <vt:lpstr>Rozmówcy</vt:lpstr>
      <vt:lpstr>Zakupy jako konstruowanie wizerunku</vt:lpstr>
      <vt:lpstr>Zakupy – „kobiece” czy „męskie”?</vt:lpstr>
      <vt:lpstr>Zakupy jako projekt wychowawczy</vt:lpstr>
      <vt:lpstr>Zakupy jako przejaw uczuć</vt:lpstr>
      <vt:lpstr>Formy oszczędności</vt:lpstr>
      <vt:lpstr>Zaradność</vt:lpstr>
      <vt:lpstr>Gdy brakuje do pierwszego?</vt:lpstr>
      <vt:lpstr>Targ/bazarek</vt:lpstr>
      <vt:lpstr>Supermarket</vt:lpstr>
      <vt:lpstr>Dyskont</vt:lpstr>
      <vt:lpstr>Sklep osiedlowy</vt:lpstr>
      <vt:lpstr>Internet</vt:lpstr>
      <vt:lpstr>Mięso i wędliny</vt:lpstr>
      <vt:lpstr>Utarte, znane ścieżki</vt:lpstr>
      <vt:lpstr>Stały układ regałów w sklepie</vt:lpstr>
      <vt:lpstr>Specyfika regionów</vt:lpstr>
      <vt:lpstr>Specyfika regionów</vt:lpstr>
      <vt:lpstr>Specyfika regionów</vt:lpstr>
      <vt:lpstr>Etnografia jako technika badawcza</vt:lpstr>
      <vt:lpstr>Antropologia jako perspektywa</vt:lpstr>
      <vt:lpstr>Kontakt</vt:lpstr>
      <vt:lpstr>  Konsument w czasie kryzysu  – wyzwania dla handlu.  Etnografia w biznesie.   </vt:lpstr>
    </vt:vector>
  </TitlesOfParts>
  <Company>trans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Install</cp:lastModifiedBy>
  <cp:revision>346</cp:revision>
  <dcterms:created xsi:type="dcterms:W3CDTF">2013-04-18T14:22:34Z</dcterms:created>
  <dcterms:modified xsi:type="dcterms:W3CDTF">2013-05-16T14:21:37Z</dcterms:modified>
</cp:coreProperties>
</file>